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4"/>
  </p:sldMasterIdLst>
  <p:notesMasterIdLst>
    <p:notesMasterId r:id="rId15"/>
  </p:notesMasterIdLst>
  <p:handoutMasterIdLst>
    <p:handoutMasterId r:id="rId16"/>
  </p:handoutMasterIdLst>
  <p:sldIdLst>
    <p:sldId id="256" r:id="rId5"/>
    <p:sldId id="506" r:id="rId6"/>
    <p:sldId id="549" r:id="rId7"/>
    <p:sldId id="550" r:id="rId8"/>
    <p:sldId id="553" r:id="rId9"/>
    <p:sldId id="551" r:id="rId10"/>
    <p:sldId id="552" r:id="rId11"/>
    <p:sldId id="554" r:id="rId12"/>
    <p:sldId id="507" r:id="rId13"/>
    <p:sldId id="258" r:id="rId14"/>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6395" autoAdjust="0"/>
  </p:normalViewPr>
  <p:slideViewPr>
    <p:cSldViewPr>
      <p:cViewPr varScale="1">
        <p:scale>
          <a:sx n="61" d="100"/>
          <a:sy n="61" d="100"/>
        </p:scale>
        <p:origin x="1392" y="60"/>
      </p:cViewPr>
      <p:guideLst>
        <p:guide orient="horz" pos="2160"/>
        <p:guide pos="4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6400" cy="496809"/>
          </a:xfrm>
          <a:prstGeom prst="rect">
            <a:avLst/>
          </a:prstGeom>
        </p:spPr>
        <p:txBody>
          <a:bodyPr vert="horz" lIns="91440" tIns="45720" rIns="91440" bIns="45720" rtlCol="0"/>
          <a:lstStyle>
            <a:lvl1pPr algn="l">
              <a:defRPr sz="1200"/>
            </a:lvl1pPr>
          </a:lstStyle>
          <a:p>
            <a:pPr>
              <a:defRPr/>
            </a:pPr>
            <a:endParaRPr lang="en-ZA"/>
          </a:p>
        </p:txBody>
      </p:sp>
      <p:sp>
        <p:nvSpPr>
          <p:cNvPr id="3" name="Date Placeholder 2"/>
          <p:cNvSpPr>
            <a:spLocks noGrp="1"/>
          </p:cNvSpPr>
          <p:nvPr>
            <p:ph type="dt" sz="quarter" idx="1"/>
          </p:nvPr>
        </p:nvSpPr>
        <p:spPr>
          <a:xfrm>
            <a:off x="3849688" y="2"/>
            <a:ext cx="2946400" cy="496809"/>
          </a:xfrm>
          <a:prstGeom prst="rect">
            <a:avLst/>
          </a:prstGeom>
        </p:spPr>
        <p:txBody>
          <a:bodyPr vert="horz" lIns="91440" tIns="45720" rIns="91440" bIns="45720" rtlCol="0"/>
          <a:lstStyle>
            <a:lvl1pPr algn="r">
              <a:defRPr sz="1200"/>
            </a:lvl1pPr>
          </a:lstStyle>
          <a:p>
            <a:pPr>
              <a:defRPr/>
            </a:pPr>
            <a:fld id="{460F2338-ACC5-4BE9-88A2-5D1E574798B4}" type="datetime1">
              <a:rPr lang="en-US"/>
              <a:pPr>
                <a:defRPr/>
              </a:pPr>
              <a:t>8/24/2022</a:t>
            </a:fld>
            <a:endParaRPr lang="en-ZA" dirty="0"/>
          </a:p>
        </p:txBody>
      </p:sp>
      <p:sp>
        <p:nvSpPr>
          <p:cNvPr id="4" name="Footer Placeholder 3"/>
          <p:cNvSpPr>
            <a:spLocks noGrp="1"/>
          </p:cNvSpPr>
          <p:nvPr>
            <p:ph type="ftr" sz="quarter" idx="2"/>
          </p:nvPr>
        </p:nvSpPr>
        <p:spPr>
          <a:xfrm>
            <a:off x="0" y="9428244"/>
            <a:ext cx="2946400" cy="496809"/>
          </a:xfrm>
          <a:prstGeom prst="rect">
            <a:avLst/>
          </a:prstGeom>
        </p:spPr>
        <p:txBody>
          <a:bodyPr vert="horz" lIns="91440" tIns="45720" rIns="91440" bIns="45720" rtlCol="0" anchor="b"/>
          <a:lstStyle>
            <a:lvl1pPr algn="l">
              <a:defRPr sz="1200"/>
            </a:lvl1pPr>
          </a:lstStyle>
          <a:p>
            <a:pPr>
              <a:defRPr/>
            </a:pPr>
            <a:endParaRPr lang="en-ZA"/>
          </a:p>
        </p:txBody>
      </p:sp>
      <p:sp>
        <p:nvSpPr>
          <p:cNvPr id="5" name="Slide Number Placeholder 4"/>
          <p:cNvSpPr>
            <a:spLocks noGrp="1"/>
          </p:cNvSpPr>
          <p:nvPr>
            <p:ph type="sldNum" sz="quarter" idx="3"/>
          </p:nvPr>
        </p:nvSpPr>
        <p:spPr>
          <a:xfrm>
            <a:off x="3849688" y="9428244"/>
            <a:ext cx="2946400" cy="496809"/>
          </a:xfrm>
          <a:prstGeom prst="rect">
            <a:avLst/>
          </a:prstGeom>
        </p:spPr>
        <p:txBody>
          <a:bodyPr vert="horz" lIns="91440" tIns="45720" rIns="91440" bIns="45720" rtlCol="0" anchor="b"/>
          <a:lstStyle>
            <a:lvl1pPr algn="r">
              <a:defRPr sz="1200"/>
            </a:lvl1pPr>
          </a:lstStyle>
          <a:p>
            <a:pPr>
              <a:defRPr/>
            </a:pPr>
            <a:fld id="{D472CC25-31D2-4930-AD16-5BC8A0EA45CF}" type="slidenum">
              <a:rPr lang="en-ZA"/>
              <a:pPr>
                <a:defRPr/>
              </a:pPr>
              <a:t>‹#›</a:t>
            </a:fld>
            <a:endParaRPr lang="en-ZA" dirty="0"/>
          </a:p>
        </p:txBody>
      </p:sp>
    </p:spTree>
    <p:extLst>
      <p:ext uri="{BB962C8B-B14F-4D97-AF65-F5344CB8AC3E}">
        <p14:creationId xmlns:p14="http://schemas.microsoft.com/office/powerpoint/2010/main" val="14052656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2"/>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51275" y="2"/>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66C90E3D-C290-42F8-B881-0D9BB6590C31}" type="datetime1">
              <a:rPr lang="en-US"/>
              <a:pPr>
                <a:defRPr/>
              </a:pPr>
              <a:t>8/24/2022</a:t>
            </a:fld>
            <a:endParaRPr lang="en-US" dirty="0"/>
          </a:p>
        </p:txBody>
      </p:sp>
      <p:sp>
        <p:nvSpPr>
          <p:cNvPr id="4403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06463" y="4715710"/>
            <a:ext cx="4984750" cy="44665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9429831"/>
            <a:ext cx="2946400"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51275" y="9429831"/>
            <a:ext cx="2946400"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0009DFC-4451-491B-93F3-2FB1FB78F8F9}" type="slidenum">
              <a:rPr lang="en-US"/>
              <a:pPr>
                <a:defRPr/>
              </a:pPr>
              <a:t>‹#›</a:t>
            </a:fld>
            <a:endParaRPr lang="en-US" dirty="0"/>
          </a:p>
        </p:txBody>
      </p:sp>
    </p:spTree>
    <p:extLst>
      <p:ext uri="{BB962C8B-B14F-4D97-AF65-F5344CB8AC3E}">
        <p14:creationId xmlns:p14="http://schemas.microsoft.com/office/powerpoint/2010/main" val="2922192917"/>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26"/>
          <p:cNvSpPr>
            <a:spLocks noGrp="1" noRot="1" noChangeAspect="1" noChangeArrowheads="1" noTextEdit="1"/>
          </p:cNvSpPr>
          <p:nvPr>
            <p:ph type="sldImg"/>
          </p:nvPr>
        </p:nvSpPr>
        <p:spPr>
          <a:ln/>
        </p:spPr>
      </p:sp>
      <p:sp>
        <p:nvSpPr>
          <p:cNvPr id="45059" name="Rectangle 1027"/>
          <p:cNvSpPr>
            <a:spLocks noGrp="1" noChangeArrowheads="1"/>
          </p:cNvSpPr>
          <p:nvPr>
            <p:ph type="body" idx="1"/>
          </p:nvPr>
        </p:nvSpPr>
        <p:spPr>
          <a:noFill/>
          <a:ln/>
        </p:spPr>
        <p:txBody>
          <a:bodyPr/>
          <a:lstStyle/>
          <a:p>
            <a:pPr eaLnBrk="1" hangingPunct="1"/>
            <a:endParaRPr lang="en-US" altLang="en-US" smtClean="0"/>
          </a:p>
        </p:txBody>
      </p:sp>
      <p:sp>
        <p:nvSpPr>
          <p:cNvPr id="45060" name="Date Placeholder 6"/>
          <p:cNvSpPr>
            <a:spLocks noGrp="1"/>
          </p:cNvSpPr>
          <p:nvPr>
            <p:ph type="dt" sz="quarter" idx="1"/>
          </p:nvPr>
        </p:nvSpPr>
        <p:spPr>
          <a:noFill/>
        </p:spPr>
        <p:txBody>
          <a:bodyPr/>
          <a:lstStyle/>
          <a:p>
            <a:fld id="{E4831DC6-647B-4951-933B-75F3D5023CED}" type="datetime1">
              <a:rPr lang="en-US" altLang="en-US" smtClean="0"/>
              <a:pPr/>
              <a:t>8/24/2022</a:t>
            </a:fld>
            <a:endParaRPr lang="en-US" altLang="en-US" smtClean="0"/>
          </a:p>
        </p:txBody>
      </p:sp>
    </p:spTree>
    <p:extLst>
      <p:ext uri="{BB962C8B-B14F-4D97-AF65-F5344CB8AC3E}">
        <p14:creationId xmlns:p14="http://schemas.microsoft.com/office/powerpoint/2010/main" val="3733622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98A58DD-5478-47D4-925A-DA4EC596799D}"/>
              </a:ext>
            </a:extLst>
          </p:cNvPr>
          <p:cNvSpPr>
            <a:spLocks noGrp="1" noRot="1" noChangeAspect="1" noTextEdit="1"/>
          </p:cNvSpPr>
          <p:nvPr>
            <p:ph type="sldImg"/>
          </p:nvPr>
        </p:nvSpPr>
        <p:spPr>
          <a:ln/>
        </p:spPr>
      </p:sp>
      <p:sp>
        <p:nvSpPr>
          <p:cNvPr id="11267" name="Notes Placeholder 2">
            <a:extLst>
              <a:ext uri="{FF2B5EF4-FFF2-40B4-BE49-F238E27FC236}">
                <a16:creationId xmlns:a16="http://schemas.microsoft.com/office/drawing/2014/main" id="{7FE3649A-A1AD-48CC-B07C-0D7A653ABD5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 name="Date Placeholder 3">
            <a:extLst>
              <a:ext uri="{FF2B5EF4-FFF2-40B4-BE49-F238E27FC236}">
                <a16:creationId xmlns:a16="http://schemas.microsoft.com/office/drawing/2014/main" id="{8D38CCE4-0474-4513-8E17-3A36ADBD2BC1}"/>
              </a:ext>
            </a:extLst>
          </p:cNvPr>
          <p:cNvSpPr>
            <a:spLocks noGrp="1"/>
          </p:cNvSpPr>
          <p:nvPr>
            <p:ph type="dt" sz="quarter" idx="1"/>
          </p:nvPr>
        </p:nvSpPr>
        <p:spPr/>
        <p:txBody>
          <a:bodyPr/>
          <a:lstStyle/>
          <a:p>
            <a:pPr>
              <a:defRPr/>
            </a:pPr>
            <a:fld id="{66C90E3D-C290-42F8-B881-0D9BB6590C31}" type="datetime1">
              <a:rPr lang="en-US" smtClean="0"/>
              <a:pPr>
                <a:defRPr/>
              </a:pPr>
              <a:t>8/24/2022</a:t>
            </a:fld>
            <a:endParaRPr lang="en-US" dirty="0"/>
          </a:p>
        </p:txBody>
      </p:sp>
    </p:spTree>
    <p:extLst>
      <p:ext uri="{BB962C8B-B14F-4D97-AF65-F5344CB8AC3E}">
        <p14:creationId xmlns:p14="http://schemas.microsoft.com/office/powerpoint/2010/main" val="2475210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pPr eaLnBrk="1" hangingPunct="1"/>
            <a:endParaRPr lang="en-US" altLang="en-US" smtClean="0"/>
          </a:p>
        </p:txBody>
      </p:sp>
      <p:sp>
        <p:nvSpPr>
          <p:cNvPr id="56324" name="Date Placeholder 6"/>
          <p:cNvSpPr>
            <a:spLocks noGrp="1"/>
          </p:cNvSpPr>
          <p:nvPr>
            <p:ph type="dt" sz="quarter" idx="1"/>
          </p:nvPr>
        </p:nvSpPr>
        <p:spPr>
          <a:noFill/>
        </p:spPr>
        <p:txBody>
          <a:bodyPr/>
          <a:lstStyle/>
          <a:p>
            <a:fld id="{DC2DAF64-9908-4AA3-8EEA-68DDA5F9CA32}" type="datetime1">
              <a:rPr lang="en-US" altLang="en-US" smtClean="0"/>
              <a:pPr/>
              <a:t>8/24/2022</a:t>
            </a:fld>
            <a:endParaRPr lang="en-US" altLang="en-US" smtClean="0"/>
          </a:p>
        </p:txBody>
      </p:sp>
    </p:spTree>
    <p:extLst>
      <p:ext uri="{BB962C8B-B14F-4D97-AF65-F5344CB8AC3E}">
        <p14:creationId xmlns:p14="http://schemas.microsoft.com/office/powerpoint/2010/main" val="263098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archive:TWOTONE%20jhb%20WIP:1405%20NDA%20CI%20&amp;%20manual:DESIGNED%20CI%20ELEMENTS:1405%20NDA%20ppt:1405%20NDA%20ppt%20final%20main.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6" descr="archive:TWOTONE jhb WIP:1405 NDA CI &amp; manual:DESIGNED CI ELEMENTS:1405 NDA ppt:1405 NDA ppt final main.jpg"/>
          <p:cNvPicPr>
            <a:picLocks noChangeAspect="1" noChangeArrowheads="1"/>
          </p:cNvPicPr>
          <p:nvPr userDrawn="1"/>
        </p:nvPicPr>
        <p:blipFill>
          <a:blip r:embed="rId2" r:link="rId3" cstate="print"/>
          <a:srcRect/>
          <a:stretch>
            <a:fillRect/>
          </a:stretch>
        </p:blipFill>
        <p:spPr bwMode="auto">
          <a:xfrm>
            <a:off x="0" y="0"/>
            <a:ext cx="9145588" cy="6859588"/>
          </a:xfrm>
          <a:prstGeom prst="rect">
            <a:avLst/>
          </a:prstGeom>
          <a:noFill/>
          <a:ln w="9525">
            <a:noFill/>
            <a:miter lim="800000"/>
            <a:headEnd/>
            <a:tailEnd/>
          </a:ln>
        </p:spPr>
      </p:pic>
      <p:sp>
        <p:nvSpPr>
          <p:cNvPr id="4130" name="Rectangle 34"/>
          <p:cNvSpPr>
            <a:spLocks noGrp="1" noChangeArrowheads="1"/>
          </p:cNvSpPr>
          <p:nvPr>
            <p:ph type="ctrTitle" sz="quarter"/>
          </p:nvPr>
        </p:nvSpPr>
        <p:spPr>
          <a:xfrm>
            <a:off x="914400" y="2667000"/>
            <a:ext cx="6705600" cy="947738"/>
          </a:xfrm>
        </p:spPr>
        <p:txBody>
          <a:bodyPr anchor="b"/>
          <a:lstStyle>
            <a:lvl1pPr algn="r">
              <a:defRPr sz="2800">
                <a:solidFill>
                  <a:schemeClr val="tx1"/>
                </a:solidFill>
              </a:defRPr>
            </a:lvl1pPr>
          </a:lstStyle>
          <a:p>
            <a:r>
              <a:rPr lang="en-US" smtClean="0"/>
              <a:t>Click to edit Master title style</a:t>
            </a:r>
            <a:endParaRPr lang="en-US"/>
          </a:p>
        </p:txBody>
      </p:sp>
      <p:sp>
        <p:nvSpPr>
          <p:cNvPr id="4131" name="Rectangle 35"/>
          <p:cNvSpPr>
            <a:spLocks noGrp="1" noChangeArrowheads="1"/>
          </p:cNvSpPr>
          <p:nvPr>
            <p:ph type="subTitle" sz="quarter" idx="1"/>
          </p:nvPr>
        </p:nvSpPr>
        <p:spPr>
          <a:xfrm>
            <a:off x="914400" y="3848100"/>
            <a:ext cx="6705600" cy="1028700"/>
          </a:xfrm>
        </p:spPr>
        <p:txBody>
          <a:bodyPr/>
          <a:lstStyle>
            <a:lvl1pPr marL="0" indent="0" algn="r">
              <a:buFont typeface="Times" charset="0"/>
              <a:buNone/>
              <a:defRPr sz="1400">
                <a:solidFill>
                  <a:schemeClr val="accent1"/>
                </a:solidFill>
              </a:defRPr>
            </a:lvl1pPr>
          </a:lstStyle>
          <a:p>
            <a:r>
              <a:rPr lang="en-US" smtClean="0"/>
              <a:t>Click to edit Master subtitle style</a:t>
            </a:r>
            <a:endParaRPr lang="en-US"/>
          </a:p>
        </p:txBody>
      </p:sp>
      <p:sp>
        <p:nvSpPr>
          <p:cNvPr id="5" name="Rectangle 36"/>
          <p:cNvSpPr>
            <a:spLocks noGrp="1" noChangeArrowheads="1"/>
          </p:cNvSpPr>
          <p:nvPr>
            <p:ph type="dt" sz="quarter" idx="10"/>
          </p:nvPr>
        </p:nvSpPr>
        <p:spPr>
          <a:xfrm>
            <a:off x="1905000" y="6248400"/>
            <a:ext cx="1905000" cy="457200"/>
          </a:xfrm>
        </p:spPr>
        <p:txBody>
          <a:bodyPr/>
          <a:lstStyle>
            <a:lvl1pPr>
              <a:defRPr>
                <a:solidFill>
                  <a:schemeClr val="tx2"/>
                </a:solidFill>
              </a:defRPr>
            </a:lvl1pPr>
          </a:lstStyle>
          <a:p>
            <a:pPr>
              <a:defRPr/>
            </a:pPr>
            <a:r>
              <a:rPr lang="en-US"/>
              <a:t> 1</a:t>
            </a:r>
          </a:p>
        </p:txBody>
      </p:sp>
      <p:sp>
        <p:nvSpPr>
          <p:cNvPr id="6" name="Rectangle 37"/>
          <p:cNvSpPr>
            <a:spLocks noGrp="1" noChangeArrowheads="1"/>
          </p:cNvSpPr>
          <p:nvPr>
            <p:ph type="ftr" sz="quarter" idx="11"/>
          </p:nvPr>
        </p:nvSpPr>
        <p:spPr>
          <a:xfrm>
            <a:off x="4191000" y="6248400"/>
            <a:ext cx="2667000" cy="457200"/>
          </a:xfrm>
        </p:spPr>
        <p:txBody>
          <a:bodyPr/>
          <a:lstStyle>
            <a:lvl1pPr>
              <a:defRPr>
                <a:solidFill>
                  <a:schemeClr val="tx2"/>
                </a:solidFill>
              </a:defRPr>
            </a:lvl1pPr>
          </a:lstStyle>
          <a:p>
            <a:pPr>
              <a:defRPr/>
            </a:pPr>
            <a:endParaRPr lang="en-US"/>
          </a:p>
        </p:txBody>
      </p:sp>
      <p:sp>
        <p:nvSpPr>
          <p:cNvPr id="7" name="Rectangle 38"/>
          <p:cNvSpPr>
            <a:spLocks noGrp="1" noChangeArrowheads="1"/>
          </p:cNvSpPr>
          <p:nvPr>
            <p:ph type="sldNum" sz="quarter" idx="12"/>
          </p:nvPr>
        </p:nvSpPr>
        <p:spPr>
          <a:xfrm>
            <a:off x="7086600" y="6248400"/>
            <a:ext cx="1333500" cy="457200"/>
          </a:xfrm>
        </p:spPr>
        <p:txBody>
          <a:bodyPr/>
          <a:lstStyle>
            <a:lvl1pPr>
              <a:defRPr>
                <a:solidFill>
                  <a:schemeClr val="tx2"/>
                </a:solidFill>
              </a:defRPr>
            </a:lvl1pPr>
          </a:lstStyle>
          <a:p>
            <a:pPr>
              <a:defRPr/>
            </a:pPr>
            <a:fld id="{A856C271-1B1E-4434-B969-160E66F28F76}"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35"/>
          <p:cNvSpPr>
            <a:spLocks noGrp="1" noChangeArrowheads="1"/>
          </p:cNvSpPr>
          <p:nvPr>
            <p:ph type="dt" sz="half" idx="10"/>
          </p:nvPr>
        </p:nvSpPr>
        <p:spPr>
          <a:ln/>
        </p:spPr>
        <p:txBody>
          <a:bodyPr/>
          <a:lstStyle>
            <a:lvl1pPr>
              <a:defRPr/>
            </a:lvl1pPr>
          </a:lstStyle>
          <a:p>
            <a:pPr>
              <a:defRPr/>
            </a:pPr>
            <a:r>
              <a:rPr lang="en-US"/>
              <a:t> 1</a:t>
            </a:r>
          </a:p>
        </p:txBody>
      </p:sp>
      <p:sp>
        <p:nvSpPr>
          <p:cNvPr id="5" name="Rectangle 36"/>
          <p:cNvSpPr>
            <a:spLocks noGrp="1" noChangeArrowheads="1"/>
          </p:cNvSpPr>
          <p:nvPr>
            <p:ph type="ftr" sz="quarter" idx="11"/>
          </p:nvPr>
        </p:nvSpPr>
        <p:spPr>
          <a:ln/>
        </p:spPr>
        <p:txBody>
          <a:bodyPr/>
          <a:lstStyle>
            <a:lvl1pPr>
              <a:defRPr/>
            </a:lvl1pPr>
          </a:lstStyle>
          <a:p>
            <a:pPr>
              <a:defRPr/>
            </a:pPr>
            <a:endParaRPr lang="en-US"/>
          </a:p>
        </p:txBody>
      </p:sp>
      <p:sp>
        <p:nvSpPr>
          <p:cNvPr id="6" name="Rectangle 37"/>
          <p:cNvSpPr>
            <a:spLocks noGrp="1" noChangeArrowheads="1"/>
          </p:cNvSpPr>
          <p:nvPr>
            <p:ph type="sldNum" sz="quarter" idx="12"/>
          </p:nvPr>
        </p:nvSpPr>
        <p:spPr>
          <a:ln/>
        </p:spPr>
        <p:txBody>
          <a:bodyPr/>
          <a:lstStyle>
            <a:lvl1pPr>
              <a:defRPr/>
            </a:lvl1pPr>
          </a:lstStyle>
          <a:p>
            <a:pPr>
              <a:defRPr/>
            </a:pPr>
            <a:fld id="{739E0BC4-20BB-42E4-98DA-B2AB11D3D472}"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8913" y="0"/>
            <a:ext cx="1924050" cy="56388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762000" y="0"/>
            <a:ext cx="5624513"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35"/>
          <p:cNvSpPr>
            <a:spLocks noGrp="1" noChangeArrowheads="1"/>
          </p:cNvSpPr>
          <p:nvPr>
            <p:ph type="dt" sz="half" idx="10"/>
          </p:nvPr>
        </p:nvSpPr>
        <p:spPr>
          <a:ln/>
        </p:spPr>
        <p:txBody>
          <a:bodyPr/>
          <a:lstStyle>
            <a:lvl1pPr>
              <a:defRPr/>
            </a:lvl1pPr>
          </a:lstStyle>
          <a:p>
            <a:pPr>
              <a:defRPr/>
            </a:pPr>
            <a:r>
              <a:rPr lang="en-US"/>
              <a:t> 1</a:t>
            </a:r>
          </a:p>
        </p:txBody>
      </p:sp>
      <p:sp>
        <p:nvSpPr>
          <p:cNvPr id="5" name="Rectangle 36"/>
          <p:cNvSpPr>
            <a:spLocks noGrp="1" noChangeArrowheads="1"/>
          </p:cNvSpPr>
          <p:nvPr>
            <p:ph type="ftr" sz="quarter" idx="11"/>
          </p:nvPr>
        </p:nvSpPr>
        <p:spPr>
          <a:ln/>
        </p:spPr>
        <p:txBody>
          <a:bodyPr/>
          <a:lstStyle>
            <a:lvl1pPr>
              <a:defRPr/>
            </a:lvl1pPr>
          </a:lstStyle>
          <a:p>
            <a:pPr>
              <a:defRPr/>
            </a:pPr>
            <a:endParaRPr lang="en-US"/>
          </a:p>
        </p:txBody>
      </p:sp>
      <p:sp>
        <p:nvSpPr>
          <p:cNvPr id="6" name="Rectangle 37"/>
          <p:cNvSpPr>
            <a:spLocks noGrp="1" noChangeArrowheads="1"/>
          </p:cNvSpPr>
          <p:nvPr>
            <p:ph type="sldNum" sz="quarter" idx="12"/>
          </p:nvPr>
        </p:nvSpPr>
        <p:spPr>
          <a:ln/>
        </p:spPr>
        <p:txBody>
          <a:bodyPr/>
          <a:lstStyle>
            <a:lvl1pPr>
              <a:defRPr/>
            </a:lvl1pPr>
          </a:lstStyle>
          <a:p>
            <a:pPr>
              <a:defRPr/>
            </a:pPr>
            <a:fld id="{6CF517C8-5DF2-4793-BBC2-5DB8E01CE3A5}"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35"/>
          <p:cNvSpPr>
            <a:spLocks noGrp="1" noChangeArrowheads="1"/>
          </p:cNvSpPr>
          <p:nvPr>
            <p:ph type="dt" sz="half" idx="10"/>
          </p:nvPr>
        </p:nvSpPr>
        <p:spPr>
          <a:ln/>
        </p:spPr>
        <p:txBody>
          <a:bodyPr/>
          <a:lstStyle>
            <a:lvl1pPr>
              <a:defRPr/>
            </a:lvl1pPr>
          </a:lstStyle>
          <a:p>
            <a:pPr>
              <a:defRPr/>
            </a:pPr>
            <a:r>
              <a:rPr lang="en-US"/>
              <a:t> 1</a:t>
            </a:r>
          </a:p>
        </p:txBody>
      </p:sp>
      <p:sp>
        <p:nvSpPr>
          <p:cNvPr id="5" name="Rectangle 36"/>
          <p:cNvSpPr>
            <a:spLocks noGrp="1" noChangeArrowheads="1"/>
          </p:cNvSpPr>
          <p:nvPr>
            <p:ph type="ftr" sz="quarter" idx="11"/>
          </p:nvPr>
        </p:nvSpPr>
        <p:spPr>
          <a:ln/>
        </p:spPr>
        <p:txBody>
          <a:bodyPr/>
          <a:lstStyle>
            <a:lvl1pPr>
              <a:defRPr/>
            </a:lvl1pPr>
          </a:lstStyle>
          <a:p>
            <a:pPr>
              <a:defRPr/>
            </a:pPr>
            <a:endParaRPr lang="en-US"/>
          </a:p>
        </p:txBody>
      </p:sp>
      <p:sp>
        <p:nvSpPr>
          <p:cNvPr id="6" name="Rectangle 37"/>
          <p:cNvSpPr>
            <a:spLocks noGrp="1" noChangeArrowheads="1"/>
          </p:cNvSpPr>
          <p:nvPr>
            <p:ph type="sldNum" sz="quarter" idx="12"/>
          </p:nvPr>
        </p:nvSpPr>
        <p:spPr>
          <a:ln/>
        </p:spPr>
        <p:txBody>
          <a:bodyPr/>
          <a:lstStyle>
            <a:lvl1pPr>
              <a:defRPr/>
            </a:lvl1pPr>
          </a:lstStyle>
          <a:p>
            <a:pPr>
              <a:defRPr/>
            </a:pPr>
            <a:fld id="{56AA2101-C1C2-4057-8262-EB528C86E1AF}"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
        <p:nvSpPr>
          <p:cNvPr id="4" name="Rectangle 35"/>
          <p:cNvSpPr>
            <a:spLocks noGrp="1" noChangeArrowheads="1"/>
          </p:cNvSpPr>
          <p:nvPr>
            <p:ph type="dt" sz="half" idx="10"/>
          </p:nvPr>
        </p:nvSpPr>
        <p:spPr>
          <a:ln/>
        </p:spPr>
        <p:txBody>
          <a:bodyPr/>
          <a:lstStyle>
            <a:lvl1pPr>
              <a:defRPr/>
            </a:lvl1pPr>
          </a:lstStyle>
          <a:p>
            <a:pPr>
              <a:defRPr/>
            </a:pPr>
            <a:r>
              <a:rPr lang="en-US"/>
              <a:t> 1</a:t>
            </a:r>
          </a:p>
        </p:txBody>
      </p:sp>
      <p:sp>
        <p:nvSpPr>
          <p:cNvPr id="5" name="Rectangle 36"/>
          <p:cNvSpPr>
            <a:spLocks noGrp="1" noChangeArrowheads="1"/>
          </p:cNvSpPr>
          <p:nvPr>
            <p:ph type="ftr" sz="quarter" idx="11"/>
          </p:nvPr>
        </p:nvSpPr>
        <p:spPr>
          <a:ln/>
        </p:spPr>
        <p:txBody>
          <a:bodyPr/>
          <a:lstStyle>
            <a:lvl1pPr>
              <a:defRPr/>
            </a:lvl1pPr>
          </a:lstStyle>
          <a:p>
            <a:pPr>
              <a:defRPr/>
            </a:pPr>
            <a:endParaRPr lang="en-US"/>
          </a:p>
        </p:txBody>
      </p:sp>
      <p:sp>
        <p:nvSpPr>
          <p:cNvPr id="6" name="Rectangle 37"/>
          <p:cNvSpPr>
            <a:spLocks noGrp="1" noChangeArrowheads="1"/>
          </p:cNvSpPr>
          <p:nvPr>
            <p:ph type="sldNum" sz="quarter" idx="12"/>
          </p:nvPr>
        </p:nvSpPr>
        <p:spPr>
          <a:ln/>
        </p:spPr>
        <p:txBody>
          <a:bodyPr/>
          <a:lstStyle>
            <a:lvl1pPr>
              <a:defRPr/>
            </a:lvl1pPr>
          </a:lstStyle>
          <a:p>
            <a:pPr>
              <a:defRPr/>
            </a:pPr>
            <a:fld id="{2BAF04BA-9EE7-4D86-8F69-644E809532A5}"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762000" y="1524000"/>
            <a:ext cx="377348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87888" y="1524000"/>
            <a:ext cx="3775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35"/>
          <p:cNvSpPr>
            <a:spLocks noGrp="1" noChangeArrowheads="1"/>
          </p:cNvSpPr>
          <p:nvPr>
            <p:ph type="dt" sz="half" idx="10"/>
          </p:nvPr>
        </p:nvSpPr>
        <p:spPr>
          <a:ln/>
        </p:spPr>
        <p:txBody>
          <a:bodyPr/>
          <a:lstStyle>
            <a:lvl1pPr>
              <a:defRPr/>
            </a:lvl1pPr>
          </a:lstStyle>
          <a:p>
            <a:pPr>
              <a:defRPr/>
            </a:pPr>
            <a:r>
              <a:rPr lang="en-US"/>
              <a:t> 1</a:t>
            </a:r>
          </a:p>
        </p:txBody>
      </p:sp>
      <p:sp>
        <p:nvSpPr>
          <p:cNvPr id="6" name="Rectangle 36"/>
          <p:cNvSpPr>
            <a:spLocks noGrp="1" noChangeArrowheads="1"/>
          </p:cNvSpPr>
          <p:nvPr>
            <p:ph type="ftr" sz="quarter" idx="11"/>
          </p:nvPr>
        </p:nvSpPr>
        <p:spPr>
          <a:ln/>
        </p:spPr>
        <p:txBody>
          <a:bodyPr/>
          <a:lstStyle>
            <a:lvl1pPr>
              <a:defRPr/>
            </a:lvl1pPr>
          </a:lstStyle>
          <a:p>
            <a:pPr>
              <a:defRPr/>
            </a:pPr>
            <a:endParaRPr lang="en-US"/>
          </a:p>
        </p:txBody>
      </p:sp>
      <p:sp>
        <p:nvSpPr>
          <p:cNvPr id="7" name="Rectangle 37"/>
          <p:cNvSpPr>
            <a:spLocks noGrp="1" noChangeArrowheads="1"/>
          </p:cNvSpPr>
          <p:nvPr>
            <p:ph type="sldNum" sz="quarter" idx="12"/>
          </p:nvPr>
        </p:nvSpPr>
        <p:spPr>
          <a:ln/>
        </p:spPr>
        <p:txBody>
          <a:bodyPr/>
          <a:lstStyle>
            <a:lvl1pPr>
              <a:defRPr/>
            </a:lvl1pPr>
          </a:lstStyle>
          <a:p>
            <a:pPr>
              <a:defRPr/>
            </a:pPr>
            <a:fld id="{EAB54CC5-90A5-4F96-AF1C-172649A14BA0}"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35"/>
          <p:cNvSpPr>
            <a:spLocks noGrp="1" noChangeArrowheads="1"/>
          </p:cNvSpPr>
          <p:nvPr>
            <p:ph type="dt" sz="half" idx="10"/>
          </p:nvPr>
        </p:nvSpPr>
        <p:spPr>
          <a:ln/>
        </p:spPr>
        <p:txBody>
          <a:bodyPr/>
          <a:lstStyle>
            <a:lvl1pPr>
              <a:defRPr/>
            </a:lvl1pPr>
          </a:lstStyle>
          <a:p>
            <a:pPr>
              <a:defRPr/>
            </a:pPr>
            <a:r>
              <a:rPr lang="en-US"/>
              <a:t> 1</a:t>
            </a:r>
          </a:p>
        </p:txBody>
      </p:sp>
      <p:sp>
        <p:nvSpPr>
          <p:cNvPr id="8" name="Rectangle 36"/>
          <p:cNvSpPr>
            <a:spLocks noGrp="1" noChangeArrowheads="1"/>
          </p:cNvSpPr>
          <p:nvPr>
            <p:ph type="ftr" sz="quarter" idx="11"/>
          </p:nvPr>
        </p:nvSpPr>
        <p:spPr>
          <a:ln/>
        </p:spPr>
        <p:txBody>
          <a:bodyPr/>
          <a:lstStyle>
            <a:lvl1pPr>
              <a:defRPr/>
            </a:lvl1pPr>
          </a:lstStyle>
          <a:p>
            <a:pPr>
              <a:defRPr/>
            </a:pPr>
            <a:endParaRPr lang="en-US"/>
          </a:p>
        </p:txBody>
      </p:sp>
      <p:sp>
        <p:nvSpPr>
          <p:cNvPr id="9" name="Rectangle 37"/>
          <p:cNvSpPr>
            <a:spLocks noGrp="1" noChangeArrowheads="1"/>
          </p:cNvSpPr>
          <p:nvPr>
            <p:ph type="sldNum" sz="quarter" idx="12"/>
          </p:nvPr>
        </p:nvSpPr>
        <p:spPr>
          <a:ln/>
        </p:spPr>
        <p:txBody>
          <a:bodyPr/>
          <a:lstStyle>
            <a:lvl1pPr>
              <a:defRPr/>
            </a:lvl1pPr>
          </a:lstStyle>
          <a:p>
            <a:pPr>
              <a:defRPr/>
            </a:pPr>
            <a:fld id="{ED2907EB-491B-4FD1-9CED-179C44060184}"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35"/>
          <p:cNvSpPr>
            <a:spLocks noGrp="1" noChangeArrowheads="1"/>
          </p:cNvSpPr>
          <p:nvPr>
            <p:ph type="dt" sz="half" idx="10"/>
          </p:nvPr>
        </p:nvSpPr>
        <p:spPr>
          <a:ln/>
        </p:spPr>
        <p:txBody>
          <a:bodyPr/>
          <a:lstStyle>
            <a:lvl1pPr>
              <a:defRPr/>
            </a:lvl1pPr>
          </a:lstStyle>
          <a:p>
            <a:pPr>
              <a:defRPr/>
            </a:pPr>
            <a:r>
              <a:rPr lang="en-US"/>
              <a:t> 1</a:t>
            </a:r>
          </a:p>
        </p:txBody>
      </p:sp>
      <p:sp>
        <p:nvSpPr>
          <p:cNvPr id="4" name="Rectangle 36"/>
          <p:cNvSpPr>
            <a:spLocks noGrp="1" noChangeArrowheads="1"/>
          </p:cNvSpPr>
          <p:nvPr>
            <p:ph type="ftr" sz="quarter" idx="11"/>
          </p:nvPr>
        </p:nvSpPr>
        <p:spPr>
          <a:ln/>
        </p:spPr>
        <p:txBody>
          <a:bodyPr/>
          <a:lstStyle>
            <a:lvl1pPr>
              <a:defRPr/>
            </a:lvl1pPr>
          </a:lstStyle>
          <a:p>
            <a:pPr>
              <a:defRPr/>
            </a:pPr>
            <a:endParaRPr lang="en-US"/>
          </a:p>
        </p:txBody>
      </p:sp>
      <p:sp>
        <p:nvSpPr>
          <p:cNvPr id="5" name="Rectangle 37"/>
          <p:cNvSpPr>
            <a:spLocks noGrp="1" noChangeArrowheads="1"/>
          </p:cNvSpPr>
          <p:nvPr>
            <p:ph type="sldNum" sz="quarter" idx="12"/>
          </p:nvPr>
        </p:nvSpPr>
        <p:spPr>
          <a:ln/>
        </p:spPr>
        <p:txBody>
          <a:bodyPr/>
          <a:lstStyle>
            <a:lvl1pPr>
              <a:defRPr/>
            </a:lvl1pPr>
          </a:lstStyle>
          <a:p>
            <a:pPr>
              <a:defRPr/>
            </a:pPr>
            <a:fld id="{4B1C481C-EBB3-46B8-82E0-717F3C347144}"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r>
              <a:rPr lang="en-US"/>
              <a:t> 1</a:t>
            </a:r>
          </a:p>
        </p:txBody>
      </p:sp>
      <p:sp>
        <p:nvSpPr>
          <p:cNvPr id="3" name="Rectangle 36"/>
          <p:cNvSpPr>
            <a:spLocks noGrp="1" noChangeArrowheads="1"/>
          </p:cNvSpPr>
          <p:nvPr>
            <p:ph type="ftr" sz="quarter" idx="11"/>
          </p:nvPr>
        </p:nvSpPr>
        <p:spPr>
          <a:ln/>
        </p:spPr>
        <p:txBody>
          <a:bodyPr/>
          <a:lstStyle>
            <a:lvl1pPr>
              <a:defRPr/>
            </a:lvl1pPr>
          </a:lstStyle>
          <a:p>
            <a:pPr>
              <a:defRPr/>
            </a:pPr>
            <a:endParaRPr lang="en-US"/>
          </a:p>
        </p:txBody>
      </p:sp>
      <p:sp>
        <p:nvSpPr>
          <p:cNvPr id="4" name="Rectangle 37"/>
          <p:cNvSpPr>
            <a:spLocks noGrp="1" noChangeArrowheads="1"/>
          </p:cNvSpPr>
          <p:nvPr>
            <p:ph type="sldNum" sz="quarter" idx="12"/>
          </p:nvPr>
        </p:nvSpPr>
        <p:spPr>
          <a:ln/>
        </p:spPr>
        <p:txBody>
          <a:bodyPr/>
          <a:lstStyle>
            <a:lvl1pPr>
              <a:defRPr/>
            </a:lvl1pPr>
          </a:lstStyle>
          <a:p>
            <a:pPr>
              <a:defRPr/>
            </a:pPr>
            <a:fld id="{11B4F63D-5BA7-4943-B08E-7EDF1690FFB3}"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35"/>
          <p:cNvSpPr>
            <a:spLocks noGrp="1" noChangeArrowheads="1"/>
          </p:cNvSpPr>
          <p:nvPr>
            <p:ph type="dt" sz="half" idx="10"/>
          </p:nvPr>
        </p:nvSpPr>
        <p:spPr>
          <a:ln/>
        </p:spPr>
        <p:txBody>
          <a:bodyPr/>
          <a:lstStyle>
            <a:lvl1pPr>
              <a:defRPr/>
            </a:lvl1pPr>
          </a:lstStyle>
          <a:p>
            <a:pPr>
              <a:defRPr/>
            </a:pPr>
            <a:r>
              <a:rPr lang="en-US"/>
              <a:t> 1</a:t>
            </a:r>
          </a:p>
        </p:txBody>
      </p:sp>
      <p:sp>
        <p:nvSpPr>
          <p:cNvPr id="6" name="Rectangle 36"/>
          <p:cNvSpPr>
            <a:spLocks noGrp="1" noChangeArrowheads="1"/>
          </p:cNvSpPr>
          <p:nvPr>
            <p:ph type="ftr" sz="quarter" idx="11"/>
          </p:nvPr>
        </p:nvSpPr>
        <p:spPr>
          <a:ln/>
        </p:spPr>
        <p:txBody>
          <a:bodyPr/>
          <a:lstStyle>
            <a:lvl1pPr>
              <a:defRPr/>
            </a:lvl1pPr>
          </a:lstStyle>
          <a:p>
            <a:pPr>
              <a:defRPr/>
            </a:pPr>
            <a:endParaRPr lang="en-US"/>
          </a:p>
        </p:txBody>
      </p:sp>
      <p:sp>
        <p:nvSpPr>
          <p:cNvPr id="7" name="Rectangle 37"/>
          <p:cNvSpPr>
            <a:spLocks noGrp="1" noChangeArrowheads="1"/>
          </p:cNvSpPr>
          <p:nvPr>
            <p:ph type="sldNum" sz="quarter" idx="12"/>
          </p:nvPr>
        </p:nvSpPr>
        <p:spPr>
          <a:ln/>
        </p:spPr>
        <p:txBody>
          <a:bodyPr/>
          <a:lstStyle>
            <a:lvl1pPr>
              <a:defRPr/>
            </a:lvl1pPr>
          </a:lstStyle>
          <a:p>
            <a:pPr>
              <a:defRPr/>
            </a:pPr>
            <a:fld id="{61B78509-8F94-4E2A-B750-1EDF97D2E5EE}"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Z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Rectangle 35"/>
          <p:cNvSpPr>
            <a:spLocks noGrp="1" noChangeArrowheads="1"/>
          </p:cNvSpPr>
          <p:nvPr>
            <p:ph type="dt" sz="half" idx="10"/>
          </p:nvPr>
        </p:nvSpPr>
        <p:spPr>
          <a:ln/>
        </p:spPr>
        <p:txBody>
          <a:bodyPr/>
          <a:lstStyle>
            <a:lvl1pPr>
              <a:defRPr/>
            </a:lvl1pPr>
          </a:lstStyle>
          <a:p>
            <a:pPr>
              <a:defRPr/>
            </a:pPr>
            <a:r>
              <a:rPr lang="en-US"/>
              <a:t> 1</a:t>
            </a:r>
          </a:p>
        </p:txBody>
      </p:sp>
      <p:sp>
        <p:nvSpPr>
          <p:cNvPr id="6" name="Rectangle 36"/>
          <p:cNvSpPr>
            <a:spLocks noGrp="1" noChangeArrowheads="1"/>
          </p:cNvSpPr>
          <p:nvPr>
            <p:ph type="ftr" sz="quarter" idx="11"/>
          </p:nvPr>
        </p:nvSpPr>
        <p:spPr>
          <a:ln/>
        </p:spPr>
        <p:txBody>
          <a:bodyPr/>
          <a:lstStyle>
            <a:lvl1pPr>
              <a:defRPr/>
            </a:lvl1pPr>
          </a:lstStyle>
          <a:p>
            <a:pPr>
              <a:defRPr/>
            </a:pPr>
            <a:endParaRPr lang="en-US"/>
          </a:p>
        </p:txBody>
      </p:sp>
      <p:sp>
        <p:nvSpPr>
          <p:cNvPr id="7" name="Rectangle 37"/>
          <p:cNvSpPr>
            <a:spLocks noGrp="1" noChangeArrowheads="1"/>
          </p:cNvSpPr>
          <p:nvPr>
            <p:ph type="sldNum" sz="quarter" idx="12"/>
          </p:nvPr>
        </p:nvSpPr>
        <p:spPr>
          <a:ln/>
        </p:spPr>
        <p:txBody>
          <a:bodyPr/>
          <a:lstStyle>
            <a:lvl1pPr>
              <a:defRPr/>
            </a:lvl1pPr>
          </a:lstStyle>
          <a:p>
            <a:pPr>
              <a:defRPr/>
            </a:pPr>
            <a:fld id="{51163336-F225-4748-A342-5A90557612ED}"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archive:TWOTONE%20jhb%20WIP:1405%20NDA%20CI%20&amp;%20manual:DESIGNED%20CI%20ELEMENTS:1405%20NDA%20ppt:NDA%201-02.jp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53" descr="archive:TWOTONE jhb WIP:1405 NDA CI &amp; manual:DESIGNED CI ELEMENTS:1405 NDA ppt:NDA 1-02.jpg"/>
          <p:cNvPicPr>
            <a:picLocks noChangeAspect="1" noChangeArrowheads="1"/>
          </p:cNvPicPr>
          <p:nvPr userDrawn="1"/>
        </p:nvPicPr>
        <p:blipFill>
          <a:blip r:embed="rId13" r:link="rId14" cstate="print"/>
          <a:srcRect/>
          <a:stretch>
            <a:fillRect/>
          </a:stretch>
        </p:blipFill>
        <p:spPr bwMode="auto">
          <a:xfrm>
            <a:off x="-1588" y="0"/>
            <a:ext cx="9145588" cy="815975"/>
          </a:xfrm>
          <a:prstGeom prst="rect">
            <a:avLst/>
          </a:prstGeom>
          <a:noFill/>
          <a:ln w="9525">
            <a:noFill/>
            <a:miter lim="800000"/>
            <a:headEnd/>
            <a:tailEnd/>
          </a:ln>
        </p:spPr>
      </p:pic>
      <p:sp>
        <p:nvSpPr>
          <p:cNvPr id="3107" name="Rectangle 35"/>
          <p:cNvSpPr>
            <a:spLocks noGrp="1" noChangeArrowheads="1"/>
          </p:cNvSpPr>
          <p:nvPr>
            <p:ph type="dt" sz="half" idx="2"/>
          </p:nvPr>
        </p:nvSpPr>
        <p:spPr bwMode="auto">
          <a:xfrm>
            <a:off x="719138"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eaLnBrk="1" hangingPunct="1">
              <a:defRPr sz="1000">
                <a:latin typeface="+mn-lt"/>
              </a:defRPr>
            </a:lvl1pPr>
          </a:lstStyle>
          <a:p>
            <a:pPr>
              <a:defRPr/>
            </a:pPr>
            <a:r>
              <a:rPr lang="en-US"/>
              <a:t> 1</a:t>
            </a:r>
          </a:p>
        </p:txBody>
      </p:sp>
      <p:sp>
        <p:nvSpPr>
          <p:cNvPr id="3108" name="Rectangle 36"/>
          <p:cNvSpPr>
            <a:spLocks noGrp="1" noChangeArrowheads="1"/>
          </p:cNvSpPr>
          <p:nvPr>
            <p:ph type="ftr" sz="quarter" idx="3"/>
          </p:nvPr>
        </p:nvSpPr>
        <p:spPr bwMode="auto">
          <a:xfrm>
            <a:off x="3125788"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defRPr sz="1000">
                <a:latin typeface="+mn-lt"/>
              </a:defRPr>
            </a:lvl1pPr>
          </a:lstStyle>
          <a:p>
            <a:pPr>
              <a:defRPr/>
            </a:pPr>
            <a:endParaRPr lang="en-US"/>
          </a:p>
        </p:txBody>
      </p:sp>
      <p:sp>
        <p:nvSpPr>
          <p:cNvPr id="3109" name="Rectangle 37"/>
          <p:cNvSpPr>
            <a:spLocks noGrp="1" noChangeArrowheads="1"/>
          </p:cNvSpPr>
          <p:nvPr>
            <p:ph type="sldNum" sz="quarter" idx="4"/>
          </p:nvPr>
        </p:nvSpPr>
        <p:spPr bwMode="auto">
          <a:xfrm>
            <a:off x="65151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eaLnBrk="1" hangingPunct="1">
              <a:defRPr sz="1000">
                <a:latin typeface="+mn-lt"/>
              </a:defRPr>
            </a:lvl1pPr>
          </a:lstStyle>
          <a:p>
            <a:pPr>
              <a:defRPr/>
            </a:pPr>
            <a:fld id="{C1C3471C-B1D1-45C0-A155-C4C96DA51855}" type="slidenum">
              <a:rPr lang="en-US"/>
              <a:pPr>
                <a:defRPr/>
              </a:pPr>
              <a:t>‹#›</a:t>
            </a:fld>
            <a:endParaRPr lang="en-US" dirty="0"/>
          </a:p>
        </p:txBody>
      </p:sp>
      <p:sp>
        <p:nvSpPr>
          <p:cNvPr id="2054" name="Rectangle 38"/>
          <p:cNvSpPr>
            <a:spLocks noGrp="1" noChangeArrowheads="1"/>
          </p:cNvSpPr>
          <p:nvPr>
            <p:ph type="body" idx="1"/>
          </p:nvPr>
        </p:nvSpPr>
        <p:spPr bwMode="auto">
          <a:xfrm>
            <a:off x="762000" y="1524000"/>
            <a:ext cx="7700963"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5" name="Rectangle 34"/>
          <p:cNvSpPr>
            <a:spLocks noGrp="1" noChangeArrowheads="1"/>
          </p:cNvSpPr>
          <p:nvPr>
            <p:ph type="title"/>
          </p:nvPr>
        </p:nvSpPr>
        <p:spPr bwMode="auto">
          <a:xfrm>
            <a:off x="762000" y="0"/>
            <a:ext cx="7662863" cy="8382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022"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Lst>
  <p:transition/>
  <p:hf hdr="0" ftr="0"/>
  <p:txStyles>
    <p:titleStyle>
      <a:lvl1pPr algn="l" rtl="0" eaLnBrk="1" fontAlgn="base" hangingPunct="1">
        <a:spcBef>
          <a:spcPct val="0"/>
        </a:spcBef>
        <a:spcAft>
          <a:spcPct val="0"/>
        </a:spcAft>
        <a:defRPr sz="2400">
          <a:solidFill>
            <a:schemeClr val="tx2"/>
          </a:solidFill>
          <a:latin typeface="+mj-lt"/>
          <a:ea typeface="+mj-ea"/>
          <a:cs typeface="+mj-cs"/>
        </a:defRPr>
      </a:lvl1pPr>
      <a:lvl2pPr algn="l" rtl="0" eaLnBrk="1" fontAlgn="base" hangingPunct="1">
        <a:spcBef>
          <a:spcPct val="0"/>
        </a:spcBef>
        <a:spcAft>
          <a:spcPct val="0"/>
        </a:spcAft>
        <a:defRPr sz="2400">
          <a:solidFill>
            <a:schemeClr val="tx2"/>
          </a:solidFill>
          <a:latin typeface="Arial" charset="0"/>
        </a:defRPr>
      </a:lvl2pPr>
      <a:lvl3pPr algn="l" rtl="0" eaLnBrk="1" fontAlgn="base" hangingPunct="1">
        <a:spcBef>
          <a:spcPct val="0"/>
        </a:spcBef>
        <a:spcAft>
          <a:spcPct val="0"/>
        </a:spcAft>
        <a:defRPr sz="2400">
          <a:solidFill>
            <a:schemeClr val="tx2"/>
          </a:solidFill>
          <a:latin typeface="Arial" charset="0"/>
        </a:defRPr>
      </a:lvl3pPr>
      <a:lvl4pPr algn="l" rtl="0" eaLnBrk="1" fontAlgn="base" hangingPunct="1">
        <a:spcBef>
          <a:spcPct val="0"/>
        </a:spcBef>
        <a:spcAft>
          <a:spcPct val="0"/>
        </a:spcAft>
        <a:defRPr sz="2400">
          <a:solidFill>
            <a:schemeClr val="tx2"/>
          </a:solidFill>
          <a:latin typeface="Arial" charset="0"/>
        </a:defRPr>
      </a:lvl4pPr>
      <a:lvl5pPr algn="l" rtl="0" eaLnBrk="1" fontAlgn="base" hangingPunct="1">
        <a:spcBef>
          <a:spcPct val="0"/>
        </a:spcBef>
        <a:spcAft>
          <a:spcPct val="0"/>
        </a:spcAft>
        <a:defRPr sz="2400">
          <a:solidFill>
            <a:schemeClr val="tx2"/>
          </a:solidFill>
          <a:latin typeface="Arial" charset="0"/>
        </a:defRPr>
      </a:lvl5pPr>
      <a:lvl6pPr marL="457200" algn="l" rtl="0" eaLnBrk="1" fontAlgn="base" hangingPunct="1">
        <a:spcBef>
          <a:spcPct val="0"/>
        </a:spcBef>
        <a:spcAft>
          <a:spcPct val="0"/>
        </a:spcAft>
        <a:defRPr sz="2400">
          <a:solidFill>
            <a:schemeClr val="tx2"/>
          </a:solidFill>
          <a:latin typeface="Arial" charset="0"/>
        </a:defRPr>
      </a:lvl6pPr>
      <a:lvl7pPr marL="914400" algn="l" rtl="0" eaLnBrk="1" fontAlgn="base" hangingPunct="1">
        <a:spcBef>
          <a:spcPct val="0"/>
        </a:spcBef>
        <a:spcAft>
          <a:spcPct val="0"/>
        </a:spcAft>
        <a:defRPr sz="2400">
          <a:solidFill>
            <a:schemeClr val="tx2"/>
          </a:solidFill>
          <a:latin typeface="Arial" charset="0"/>
        </a:defRPr>
      </a:lvl7pPr>
      <a:lvl8pPr marL="1371600" algn="l" rtl="0" eaLnBrk="1" fontAlgn="base" hangingPunct="1">
        <a:spcBef>
          <a:spcPct val="0"/>
        </a:spcBef>
        <a:spcAft>
          <a:spcPct val="0"/>
        </a:spcAft>
        <a:defRPr sz="2400">
          <a:solidFill>
            <a:schemeClr val="tx2"/>
          </a:solidFill>
          <a:latin typeface="Arial" charset="0"/>
        </a:defRPr>
      </a:lvl8pPr>
      <a:lvl9pPr marL="1828800" algn="l" rtl="0" eaLnBrk="1" fontAlgn="base" hangingPunct="1">
        <a:spcBef>
          <a:spcPct val="0"/>
        </a:spcBef>
        <a:spcAft>
          <a:spcPct val="0"/>
        </a:spcAft>
        <a:defRPr sz="2400">
          <a:solidFill>
            <a:schemeClr val="tx2"/>
          </a:solidFill>
          <a:latin typeface="Arial" charset="0"/>
        </a:defRPr>
      </a:lvl9pPr>
    </p:titleStyle>
    <p:bodyStyle>
      <a:lvl1pPr marL="342900" indent="-342900" algn="l" rtl="0" eaLnBrk="1" fontAlgn="base" hangingPunct="1">
        <a:spcBef>
          <a:spcPct val="20000"/>
        </a:spcBef>
        <a:spcAft>
          <a:spcPct val="0"/>
        </a:spcAft>
        <a:buClr>
          <a:schemeClr val="accent2"/>
        </a:buClr>
        <a:buSzPct val="95000"/>
        <a:buFont typeface="Times" charset="0"/>
        <a:buChar char="•"/>
        <a:defRPr>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2pPr>
      <a:lvl3pPr marL="11430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3pPr>
      <a:lvl4pPr marL="16002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4pPr>
      <a:lvl5pPr marL="20574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5pPr>
      <a:lvl6pPr marL="25146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6pPr>
      <a:lvl7pPr marL="29718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7pPr>
      <a:lvl8pPr marL="34290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8pPr>
      <a:lvl9pPr marL="3886200" indent="-228600" algn="l" rtl="0" eaLnBrk="1" fontAlgn="base" hangingPunct="1">
        <a:spcBef>
          <a:spcPct val="20000"/>
        </a:spcBef>
        <a:spcAft>
          <a:spcPct val="0"/>
        </a:spcAft>
        <a:buClr>
          <a:schemeClr val="accent2"/>
        </a:buClr>
        <a:buSzPct val="95000"/>
        <a:buFont typeface="Times"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467544" y="1772816"/>
            <a:ext cx="7416800" cy="2448545"/>
          </a:xfrm>
        </p:spPr>
        <p:txBody>
          <a:bodyPr/>
          <a:lstStyle/>
          <a:p>
            <a:pPr lvl="1" algn="ct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US" altLang="en-US" sz="2400" b="1" dirty="0" smtClean="0"/>
              <a:t/>
            </a:r>
            <a:br>
              <a:rPr lang="en-US" altLang="en-US" sz="2400" b="1" dirty="0" smtClean="0"/>
            </a:br>
            <a:r>
              <a:rPr lang="en-ZA" sz="2800" b="1" cap="all" dirty="0" smtClean="0">
                <a:solidFill>
                  <a:srgbClr val="000000"/>
                </a:solidFill>
              </a:rPr>
              <a:t>NDA Interventions on food security during covid-19 </a:t>
            </a:r>
            <a:br>
              <a:rPr lang="en-ZA" sz="2800" b="1" cap="all" dirty="0" smtClean="0">
                <a:solidFill>
                  <a:srgbClr val="000000"/>
                </a:solidFill>
              </a:rPr>
            </a:br>
            <a:endParaRPr lang="en-US" altLang="en-US" sz="4400" dirty="0" smtClean="0">
              <a:solidFill>
                <a:srgbClr val="000000"/>
              </a:solidFill>
            </a:endParaRPr>
          </a:p>
        </p:txBody>
      </p:sp>
      <p:pic>
        <p:nvPicPr>
          <p:cNvPr id="5" name="Picture 5"/>
          <p:cNvPicPr>
            <a:picLocks noChangeAspect="1" noChangeArrowheads="1"/>
          </p:cNvPicPr>
          <p:nvPr/>
        </p:nvPicPr>
        <p:blipFill>
          <a:blip r:embed="rId3" cstate="print"/>
          <a:srcRect/>
          <a:stretch>
            <a:fillRect/>
          </a:stretch>
        </p:blipFill>
        <p:spPr bwMode="auto">
          <a:xfrm>
            <a:off x="251520" y="332656"/>
            <a:ext cx="2232248" cy="959597"/>
          </a:xfrm>
          <a:prstGeom prst="rect">
            <a:avLst/>
          </a:prstGeom>
          <a:ln>
            <a:noFill/>
          </a:ln>
          <a:effectLst>
            <a:softEdge rad="112500"/>
          </a:effectLst>
        </p:spPr>
      </p:pic>
      <p:pic>
        <p:nvPicPr>
          <p:cNvPr id="6" name="Picture 5" descr="https://encrypted-tbn0.gstatic.com/images?q=tbn:ANd9GcQ9-GpgvbTswanqNRN2pSNTmgFzNDceXLo9Yt_trGfRFRpNz2F8cQ"/>
          <p:cNvPicPr>
            <a:picLocks noChangeAspect="1" noChangeArrowheads="1"/>
          </p:cNvPicPr>
          <p:nvPr/>
        </p:nvPicPr>
        <p:blipFill>
          <a:blip r:embed="rId4" cstate="print"/>
          <a:srcRect/>
          <a:stretch>
            <a:fillRect/>
          </a:stretch>
        </p:blipFill>
        <p:spPr bwMode="auto">
          <a:xfrm>
            <a:off x="6948264" y="4653136"/>
            <a:ext cx="1224136" cy="1155213"/>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3010" name="Rectangle 3"/>
          <p:cNvSpPr>
            <a:spLocks noGrp="1" noChangeArrowheads="1"/>
          </p:cNvSpPr>
          <p:nvPr>
            <p:ph type="ctrTitle" sz="quarter"/>
          </p:nvPr>
        </p:nvSpPr>
        <p:spPr>
          <a:xfrm>
            <a:off x="762000" y="2709863"/>
            <a:ext cx="7700963" cy="719137"/>
          </a:xfrm>
        </p:spPr>
        <p:txBody>
          <a:bodyPr/>
          <a:lstStyle/>
          <a:p>
            <a:pPr algn="ctr" eaLnBrk="1" hangingPunct="1"/>
            <a:r>
              <a:rPr lang="en-US" altLang="en-US" smtClean="0"/>
              <a:t>Thank you</a:t>
            </a:r>
          </a:p>
        </p:txBody>
      </p:sp>
      <p:pic>
        <p:nvPicPr>
          <p:cNvPr id="43012" name="Picture 5" descr="E:\Beyond_10yrs_of_Unlocking_Potential___various_logo_formats\FULL_COLOUR\JPEG\For_Screen\Beyond_10yrs_of_Unlocking_Potential__Low_Resolution.jpg"/>
          <p:cNvPicPr>
            <a:picLocks noChangeAspect="1" noChangeArrowheads="1"/>
          </p:cNvPicPr>
          <p:nvPr/>
        </p:nvPicPr>
        <p:blipFill>
          <a:blip r:embed="rId3" cstate="print"/>
          <a:srcRect/>
          <a:stretch>
            <a:fillRect/>
          </a:stretch>
        </p:blipFill>
        <p:spPr bwMode="auto">
          <a:xfrm>
            <a:off x="250825" y="5876925"/>
            <a:ext cx="1441450" cy="720725"/>
          </a:xfrm>
          <a:prstGeom prst="rect">
            <a:avLst/>
          </a:prstGeom>
          <a:noFill/>
          <a:ln w="9525">
            <a:noFill/>
            <a:miter lim="800000"/>
            <a:headEnd/>
            <a:tailEnd/>
          </a:ln>
        </p:spPr>
      </p:pic>
      <p:sp>
        <p:nvSpPr>
          <p:cNvPr id="5" name="TextBox 4"/>
          <p:cNvSpPr txBox="1"/>
          <p:nvPr/>
        </p:nvSpPr>
        <p:spPr>
          <a:xfrm>
            <a:off x="1372393" y="2990968"/>
            <a:ext cx="6480175" cy="1107996"/>
          </a:xfrm>
          <a:prstGeom prst="rect">
            <a:avLst/>
          </a:prstGeom>
          <a:noFill/>
        </p:spPr>
        <p:txBody>
          <a:bodyPr>
            <a:spAutoFit/>
          </a:bodyPr>
          <a:lstStyle/>
          <a:p>
            <a:pPr algn="ctr">
              <a:defRPr/>
            </a:pPr>
            <a:r>
              <a:rPr lang="en-ZA" sz="6600" dirty="0">
                <a:solidFill>
                  <a:schemeClr val="bg1"/>
                </a:solidFill>
                <a:latin typeface="+mn-lt"/>
              </a:rPr>
              <a:t>THANK YOU</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PURPOSE</a:t>
            </a:r>
            <a:endParaRPr lang="en-US" b="1" dirty="0"/>
          </a:p>
        </p:txBody>
      </p:sp>
      <p:sp>
        <p:nvSpPr>
          <p:cNvPr id="3" name="Content Placeholder 2"/>
          <p:cNvSpPr>
            <a:spLocks noGrp="1"/>
          </p:cNvSpPr>
          <p:nvPr>
            <p:ph idx="1"/>
          </p:nvPr>
        </p:nvSpPr>
        <p:spPr>
          <a:xfrm>
            <a:off x="107504" y="1196752"/>
            <a:ext cx="8856984" cy="5040560"/>
          </a:xfrm>
        </p:spPr>
        <p:txBody>
          <a:bodyPr/>
          <a:lstStyle/>
          <a:p>
            <a:pPr algn="just"/>
            <a:r>
              <a:rPr lang="en-US" sz="2400" dirty="0" smtClean="0"/>
              <a:t>To present the NDA approach to supporting </a:t>
            </a:r>
            <a:r>
              <a:rPr lang="en-US" sz="2400" dirty="0" smtClean="0"/>
              <a:t>food </a:t>
            </a:r>
            <a:r>
              <a:rPr lang="en-US" sz="2400" dirty="0"/>
              <a:t>s</a:t>
            </a:r>
            <a:r>
              <a:rPr lang="en-US" sz="2400" dirty="0" smtClean="0"/>
              <a:t>ecurity interventions </a:t>
            </a:r>
            <a:r>
              <a:rPr lang="en-US" sz="2400" dirty="0" smtClean="0"/>
              <a:t>during </a:t>
            </a:r>
            <a:r>
              <a:rPr lang="en-US" sz="2400" dirty="0" smtClean="0"/>
              <a:t>the Covid-19 pandemic towards </a:t>
            </a:r>
            <a:r>
              <a:rPr lang="en-US" sz="2400" dirty="0" smtClean="0"/>
              <a:t>sustainable food security.</a:t>
            </a:r>
          </a:p>
          <a:p>
            <a:pPr marL="914400" lvl="2" indent="0">
              <a:buNone/>
            </a:pPr>
            <a:r>
              <a:rPr lang="en-US" sz="2200" dirty="0" smtClean="0"/>
              <a:t> </a:t>
            </a:r>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2</a:t>
            </a:fld>
            <a:endParaRPr lang="en-US" dirty="0"/>
          </a:p>
        </p:txBody>
      </p:sp>
    </p:spTree>
    <p:extLst>
      <p:ext uri="{BB962C8B-B14F-4D97-AF65-F5344CB8AC3E}">
        <p14:creationId xmlns:p14="http://schemas.microsoft.com/office/powerpoint/2010/main" val="18067602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604448" cy="838200"/>
          </a:xfrm>
        </p:spPr>
        <p:txBody>
          <a:bodyPr/>
          <a:lstStyle/>
          <a:p>
            <a:pPr algn="ctr"/>
            <a:r>
              <a:rPr lang="en-US" dirty="0"/>
              <a:t/>
            </a:r>
            <a:br>
              <a:rPr lang="en-US" dirty="0"/>
            </a:br>
            <a:r>
              <a:rPr lang="en-US" b="1" dirty="0"/>
              <a:t>LEGISLATIVE</a:t>
            </a:r>
            <a:r>
              <a:rPr lang="en-US" dirty="0"/>
              <a:t> </a:t>
            </a:r>
            <a:r>
              <a:rPr lang="en-US" b="1" dirty="0"/>
              <a:t>MANDATE</a:t>
            </a:r>
            <a:r>
              <a:rPr lang="en-US" dirty="0"/>
              <a:t/>
            </a:r>
            <a:br>
              <a:rPr lang="en-US"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16152404"/>
              </p:ext>
            </p:extLst>
          </p:nvPr>
        </p:nvGraphicFramePr>
        <p:xfrm>
          <a:off x="323528" y="980728"/>
          <a:ext cx="8568952" cy="5400601"/>
        </p:xfrm>
        <a:graphic>
          <a:graphicData uri="http://schemas.openxmlformats.org/drawingml/2006/table">
            <a:tbl>
              <a:tblPr firstRow="1" bandRow="1">
                <a:tableStyleId>{5C22544A-7EE6-4342-B048-85BDC9FD1C3A}</a:tableStyleId>
              </a:tblPr>
              <a:tblGrid>
                <a:gridCol w="4284476">
                  <a:extLst>
                    <a:ext uri="{9D8B030D-6E8A-4147-A177-3AD203B41FA5}">
                      <a16:colId xmlns:a16="http://schemas.microsoft.com/office/drawing/2014/main" val="3002794627"/>
                    </a:ext>
                  </a:extLst>
                </a:gridCol>
                <a:gridCol w="4284476">
                  <a:extLst>
                    <a:ext uri="{9D8B030D-6E8A-4147-A177-3AD203B41FA5}">
                      <a16:colId xmlns:a16="http://schemas.microsoft.com/office/drawing/2014/main" val="1893644508"/>
                    </a:ext>
                  </a:extLst>
                </a:gridCol>
              </a:tblGrid>
              <a:tr h="737356">
                <a:tc>
                  <a:txBody>
                    <a:bodyPr/>
                    <a:lstStyle/>
                    <a:p>
                      <a:pPr algn="ctr"/>
                      <a:r>
                        <a:rPr lang="en-US" b="1" dirty="0"/>
                        <a:t>Primary Mandate</a:t>
                      </a:r>
                    </a:p>
                  </a:txBody>
                  <a:tcPr/>
                </a:tc>
                <a:tc>
                  <a:txBody>
                    <a:bodyPr/>
                    <a:lstStyle/>
                    <a:p>
                      <a:pPr algn="ctr"/>
                      <a:r>
                        <a:rPr lang="en-US" b="1" dirty="0"/>
                        <a:t>Secondary Mandate</a:t>
                      </a:r>
                    </a:p>
                  </a:txBody>
                  <a:tcPr/>
                </a:tc>
                <a:extLst>
                  <a:ext uri="{0D108BD9-81ED-4DB2-BD59-A6C34878D82A}">
                    <a16:rowId xmlns:a16="http://schemas.microsoft.com/office/drawing/2014/main" val="61564978"/>
                  </a:ext>
                </a:extLst>
              </a:tr>
              <a:tr h="1198204">
                <a:tc>
                  <a:txBody>
                    <a:bodyPr/>
                    <a:lstStyle/>
                    <a:p>
                      <a:r>
                        <a:rPr lang="en-ZA" sz="1600" b="0" kern="1200" dirty="0">
                          <a:solidFill>
                            <a:schemeClr val="accent6">
                              <a:lumMod val="75000"/>
                            </a:schemeClr>
                          </a:solidFill>
                          <a:latin typeface="Arial" pitchFamily="34" charset="0"/>
                          <a:ea typeface="+mn-ea"/>
                          <a:cs typeface="Arial" pitchFamily="34" charset="0"/>
                        </a:rPr>
                        <a:t>To contribute towards the eradication of poverty and its causes by granting funds to civil society organisations for the purpose of:</a:t>
                      </a:r>
                      <a:endParaRPr lang="en-US" sz="1600" b="0" kern="1200" dirty="0">
                        <a:solidFill>
                          <a:schemeClr val="accent6">
                            <a:lumMod val="75000"/>
                          </a:schemeClr>
                        </a:solidFill>
                        <a:latin typeface="Arial" pitchFamily="34" charset="0"/>
                        <a:ea typeface="+mn-ea"/>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1600" b="0" kern="1200" dirty="0">
                          <a:solidFill>
                            <a:schemeClr val="accent6">
                              <a:lumMod val="75000"/>
                            </a:schemeClr>
                          </a:solidFill>
                          <a:latin typeface="Arial" pitchFamily="34" charset="0"/>
                          <a:ea typeface="+mn-ea"/>
                          <a:cs typeface="Arial" pitchFamily="34" charset="0"/>
                        </a:rPr>
                        <a:t>To promote consultation, dialogue and sharing of development experience between the CSOs and relevance organs of state through:</a:t>
                      </a:r>
                      <a:endParaRPr lang="en-US" sz="1600" b="0" kern="1200" dirty="0">
                        <a:solidFill>
                          <a:schemeClr val="accent6">
                            <a:lumMod val="75000"/>
                          </a:schemeClr>
                        </a:solidFill>
                        <a:latin typeface="Arial" pitchFamily="34" charset="0"/>
                        <a:ea typeface="+mn-ea"/>
                        <a:cs typeface="Arial" pitchFamily="34" charset="0"/>
                      </a:endParaRPr>
                    </a:p>
                  </a:txBody>
                  <a:tcPr/>
                </a:tc>
                <a:extLst>
                  <a:ext uri="{0D108BD9-81ED-4DB2-BD59-A6C34878D82A}">
                    <a16:rowId xmlns:a16="http://schemas.microsoft.com/office/drawing/2014/main" val="2548136916"/>
                  </a:ext>
                </a:extLst>
              </a:tr>
              <a:tr h="675023">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993810163"/>
                  </a:ext>
                </a:extLst>
              </a:tr>
              <a:tr h="2790018">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ZA" sz="1600" b="0" dirty="0">
                        <a:solidFill>
                          <a:schemeClr val="accent6">
                            <a:lumMod val="75000"/>
                          </a:schemeClr>
                        </a:solidFill>
                        <a:latin typeface="Arial" pitchFamily="34" charset="0"/>
                        <a:cs typeface="Arial"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600" b="0" dirty="0">
                          <a:solidFill>
                            <a:schemeClr val="accent6">
                              <a:lumMod val="75000"/>
                            </a:schemeClr>
                          </a:solidFill>
                          <a:latin typeface="Arial" pitchFamily="34" charset="0"/>
                          <a:cs typeface="Arial" pitchFamily="34" charset="0"/>
                        </a:rPr>
                        <a:t>Carrying out programmes and projects aimed at meeting development needs of the poor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ZA" sz="1600" b="0" dirty="0">
                        <a:solidFill>
                          <a:schemeClr val="accent6">
                            <a:lumMod val="75000"/>
                          </a:schemeClr>
                        </a:solidFill>
                        <a:latin typeface="Arial" pitchFamily="34" charset="0"/>
                        <a:cs typeface="Arial"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600" b="0" dirty="0">
                          <a:solidFill>
                            <a:schemeClr val="accent6">
                              <a:lumMod val="75000"/>
                            </a:schemeClr>
                          </a:solidFill>
                          <a:latin typeface="Arial" pitchFamily="34" charset="0"/>
                          <a:cs typeface="Arial" pitchFamily="34" charset="0"/>
                        </a:rPr>
                        <a:t>Strengthening the institutional capacity of other civil society organisations involved in direct service provision to the poor communities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1600" b="0" dirty="0">
                        <a:solidFill>
                          <a:schemeClr val="accent6">
                            <a:lumMod val="75000"/>
                          </a:schemeClr>
                        </a:solidFill>
                        <a:latin typeface="Arial" pitchFamily="34" charset="0"/>
                        <a:cs typeface="Arial"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600" b="0" dirty="0">
                          <a:solidFill>
                            <a:schemeClr val="accent6">
                              <a:lumMod val="75000"/>
                            </a:schemeClr>
                          </a:solidFill>
                          <a:latin typeface="Arial" pitchFamily="34" charset="0"/>
                          <a:cs typeface="Arial" pitchFamily="34" charset="0"/>
                        </a:rPr>
                        <a:t>Debating development policy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ZA" sz="1600" b="0" dirty="0">
                        <a:solidFill>
                          <a:schemeClr val="accent6">
                            <a:lumMod val="75000"/>
                          </a:schemeClr>
                        </a:solidFill>
                        <a:latin typeface="Arial" pitchFamily="34" charset="0"/>
                        <a:cs typeface="Arial"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en-ZA" sz="1600" b="0" dirty="0">
                        <a:solidFill>
                          <a:schemeClr val="accent6">
                            <a:lumMod val="75000"/>
                          </a:schemeClr>
                        </a:solidFill>
                        <a:latin typeface="Arial" pitchFamily="34" charset="0"/>
                        <a:cs typeface="Arial"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ZA" sz="1600" b="0" dirty="0">
                          <a:solidFill>
                            <a:schemeClr val="accent6">
                              <a:lumMod val="75000"/>
                            </a:schemeClr>
                          </a:solidFill>
                          <a:latin typeface="Arial" pitchFamily="34" charset="0"/>
                          <a:cs typeface="Arial" pitchFamily="34" charset="0"/>
                        </a:rPr>
                        <a:t>Undertaking research and publication aimed at proving basis for development policy </a:t>
                      </a:r>
                    </a:p>
                  </a:txBody>
                  <a:tcPr/>
                </a:tc>
                <a:extLst>
                  <a:ext uri="{0D108BD9-81ED-4DB2-BD59-A6C34878D82A}">
                    <a16:rowId xmlns:a16="http://schemas.microsoft.com/office/drawing/2014/main" val="1672408339"/>
                  </a:ext>
                </a:extLst>
              </a:tr>
            </a:tbl>
          </a:graphicData>
        </a:graphic>
      </p:graphicFrame>
      <p:sp>
        <p:nvSpPr>
          <p:cNvPr id="9" name="Down Arrow 8"/>
          <p:cNvSpPr/>
          <p:nvPr/>
        </p:nvSpPr>
        <p:spPr bwMode="auto">
          <a:xfrm>
            <a:off x="899592" y="2938533"/>
            <a:ext cx="2317184" cy="620894"/>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charset="0"/>
            </a:endParaRPr>
          </a:p>
        </p:txBody>
      </p:sp>
      <p:sp>
        <p:nvSpPr>
          <p:cNvPr id="10" name="Down Arrow 9"/>
          <p:cNvSpPr/>
          <p:nvPr/>
        </p:nvSpPr>
        <p:spPr bwMode="auto">
          <a:xfrm>
            <a:off x="5148064" y="2924944"/>
            <a:ext cx="2232249" cy="648072"/>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charset="0"/>
            </a:endParaRPr>
          </a:p>
        </p:txBody>
      </p:sp>
    </p:spTree>
    <p:extLst>
      <p:ext uri="{BB962C8B-B14F-4D97-AF65-F5344CB8AC3E}">
        <p14:creationId xmlns:p14="http://schemas.microsoft.com/office/powerpoint/2010/main" val="12419715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C95217F-B9FC-47D8-BD3C-6DACB2CE37F4}"/>
              </a:ext>
            </a:extLst>
          </p:cNvPr>
          <p:cNvSpPr>
            <a:spLocks noGrp="1"/>
          </p:cNvSpPr>
          <p:nvPr>
            <p:ph type="title"/>
          </p:nvPr>
        </p:nvSpPr>
        <p:spPr>
          <a:xfrm>
            <a:off x="539750" y="0"/>
            <a:ext cx="7885113" cy="838200"/>
          </a:xfrm>
        </p:spPr>
        <p:txBody>
          <a:bodyPr/>
          <a:lstStyle/>
          <a:p>
            <a:pPr algn="ctr"/>
            <a:r>
              <a:rPr lang="en-ZA" altLang="en-US" b="1" dirty="0" smtClean="0"/>
              <a:t>STRATEGIC OVERVIEW OF THE NDA</a:t>
            </a:r>
            <a:endParaRPr lang="en-US" altLang="en-US" b="1" dirty="0"/>
          </a:p>
        </p:txBody>
      </p:sp>
      <p:sp>
        <p:nvSpPr>
          <p:cNvPr id="10243" name="Slide Number Placeholder 4">
            <a:extLst>
              <a:ext uri="{FF2B5EF4-FFF2-40B4-BE49-F238E27FC236}">
                <a16:creationId xmlns:a16="http://schemas.microsoft.com/office/drawing/2014/main" id="{C7EF3FCC-3B22-488C-9013-7802C76553A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95000"/>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2pPr>
            <a:lvl3pPr marL="11430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3pPr>
            <a:lvl4pPr marL="16002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4pPr>
            <a:lvl5pPr marL="20574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9pPr>
          </a:lstStyle>
          <a:p>
            <a:pPr>
              <a:spcBef>
                <a:spcPct val="0"/>
              </a:spcBef>
              <a:buClrTx/>
              <a:buSzTx/>
              <a:buFontTx/>
              <a:buNone/>
            </a:pPr>
            <a:fld id="{3A60E4A0-F671-468E-983C-36736F906C20}" type="slidenum">
              <a:rPr lang="en-US" altLang="en-US" sz="1000" smtClean="0"/>
              <a:pPr>
                <a:spcBef>
                  <a:spcPct val="0"/>
                </a:spcBef>
                <a:buClrTx/>
                <a:buSzTx/>
                <a:buFontTx/>
                <a:buNone/>
              </a:pPr>
              <a:t>4</a:t>
            </a:fld>
            <a:endParaRPr lang="en-US" altLang="en-US" sz="1000"/>
          </a:p>
        </p:txBody>
      </p:sp>
      <p:grpSp>
        <p:nvGrpSpPr>
          <p:cNvPr id="10244" name="Group 15">
            <a:extLst>
              <a:ext uri="{FF2B5EF4-FFF2-40B4-BE49-F238E27FC236}">
                <a16:creationId xmlns:a16="http://schemas.microsoft.com/office/drawing/2014/main" id="{4181F584-4716-4A92-A848-1EC6150546AF}"/>
              </a:ext>
            </a:extLst>
          </p:cNvPr>
          <p:cNvGrpSpPr>
            <a:grpSpLocks/>
          </p:cNvGrpSpPr>
          <p:nvPr/>
        </p:nvGrpSpPr>
        <p:grpSpPr bwMode="auto">
          <a:xfrm>
            <a:off x="0" y="835025"/>
            <a:ext cx="9144000" cy="882650"/>
            <a:chOff x="0" y="0"/>
            <a:chExt cx="7700963" cy="1234440"/>
          </a:xfrm>
        </p:grpSpPr>
        <p:sp>
          <p:nvSpPr>
            <p:cNvPr id="17" name="Rectangle 16">
              <a:extLst>
                <a:ext uri="{FF2B5EF4-FFF2-40B4-BE49-F238E27FC236}">
                  <a16:creationId xmlns:a16="http://schemas.microsoft.com/office/drawing/2014/main" id="{23043E6F-52DE-4923-84E3-A69EDE3CCB2D}"/>
                </a:ext>
              </a:extLst>
            </p:cNvPr>
            <p:cNvSpPr/>
            <p:nvPr/>
          </p:nvSpPr>
          <p:spPr>
            <a:xfrm>
              <a:off x="0" y="0"/>
              <a:ext cx="7700963" cy="1234440"/>
            </a:xfrm>
            <a:prstGeom prst="rect">
              <a:avLst/>
            </a:pr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sp>
        <p:sp>
          <p:nvSpPr>
            <p:cNvPr id="18" name="TextBox 17">
              <a:extLst>
                <a:ext uri="{FF2B5EF4-FFF2-40B4-BE49-F238E27FC236}">
                  <a16:creationId xmlns:a16="http://schemas.microsoft.com/office/drawing/2014/main" id="{466AB1C1-1718-412C-9D46-C62D3E3C0057}"/>
                </a:ext>
              </a:extLst>
            </p:cNvPr>
            <p:cNvSpPr txBox="1"/>
            <p:nvPr/>
          </p:nvSpPr>
          <p:spPr>
            <a:xfrm>
              <a:off x="0" y="0"/>
              <a:ext cx="7700963" cy="1234440"/>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lIns="224790" tIns="224790" rIns="224790" bIns="224790" spcCol="1270" anchor="ctr"/>
            <a:lstStyle/>
            <a:p>
              <a:pPr algn="ctr" defTabSz="2622550">
                <a:lnSpc>
                  <a:spcPct val="90000"/>
                </a:lnSpc>
                <a:spcAft>
                  <a:spcPct val="35000"/>
                </a:spcAft>
                <a:defRPr/>
              </a:pPr>
              <a:r>
                <a:rPr lang="en-US" sz="3600" dirty="0">
                  <a:solidFill>
                    <a:srgbClr val="FFFF00"/>
                  </a:solidFill>
                </a:rPr>
                <a:t>Vision: </a:t>
              </a:r>
              <a:r>
                <a:rPr lang="en-US" sz="3600" dirty="0"/>
                <a:t>A society free from poverty</a:t>
              </a:r>
            </a:p>
          </p:txBody>
        </p:sp>
      </p:grpSp>
      <p:grpSp>
        <p:nvGrpSpPr>
          <p:cNvPr id="10245" name="Group 18">
            <a:extLst>
              <a:ext uri="{FF2B5EF4-FFF2-40B4-BE49-F238E27FC236}">
                <a16:creationId xmlns:a16="http://schemas.microsoft.com/office/drawing/2014/main" id="{4D1F6E25-F568-4603-9D72-1DA08306317D}"/>
              </a:ext>
            </a:extLst>
          </p:cNvPr>
          <p:cNvGrpSpPr>
            <a:grpSpLocks/>
          </p:cNvGrpSpPr>
          <p:nvPr/>
        </p:nvGrpSpPr>
        <p:grpSpPr bwMode="auto">
          <a:xfrm>
            <a:off x="1588" y="6092825"/>
            <a:ext cx="9132887" cy="765175"/>
            <a:chOff x="0" y="0"/>
            <a:chExt cx="7700963" cy="1234440"/>
          </a:xfrm>
        </p:grpSpPr>
        <p:sp>
          <p:nvSpPr>
            <p:cNvPr id="20" name="Rectangle 19">
              <a:extLst>
                <a:ext uri="{FF2B5EF4-FFF2-40B4-BE49-F238E27FC236}">
                  <a16:creationId xmlns:a16="http://schemas.microsoft.com/office/drawing/2014/main" id="{45842588-0EA0-449C-8432-3110644C79F7}"/>
                </a:ext>
              </a:extLst>
            </p:cNvPr>
            <p:cNvSpPr/>
            <p:nvPr/>
          </p:nvSpPr>
          <p:spPr>
            <a:xfrm>
              <a:off x="0" y="0"/>
              <a:ext cx="7700963" cy="1234440"/>
            </a:xfrm>
            <a:prstGeom prst="rect">
              <a:avLst/>
            </a:pr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sp>
        <p:sp>
          <p:nvSpPr>
            <p:cNvPr id="21" name="TextBox 20">
              <a:extLst>
                <a:ext uri="{FF2B5EF4-FFF2-40B4-BE49-F238E27FC236}">
                  <a16:creationId xmlns:a16="http://schemas.microsoft.com/office/drawing/2014/main" id="{9AB083DC-139A-436D-B58B-152B988257B2}"/>
                </a:ext>
              </a:extLst>
            </p:cNvPr>
            <p:cNvSpPr txBox="1"/>
            <p:nvPr/>
          </p:nvSpPr>
          <p:spPr>
            <a:xfrm>
              <a:off x="0" y="0"/>
              <a:ext cx="7700963" cy="1234440"/>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lIns="224790" tIns="224790" rIns="224790" bIns="224790" spcCol="1270" anchor="ctr"/>
            <a:lstStyle/>
            <a:p>
              <a:pPr algn="ctr" defTabSz="2622550">
                <a:lnSpc>
                  <a:spcPct val="90000"/>
                </a:lnSpc>
                <a:spcAft>
                  <a:spcPct val="35000"/>
                </a:spcAft>
                <a:defRPr/>
              </a:pPr>
              <a:r>
                <a:rPr lang="en-US" dirty="0">
                  <a:solidFill>
                    <a:srgbClr val="FFFF00"/>
                  </a:solidFill>
                </a:rPr>
                <a:t>ORGANISATIONAL VALUES</a:t>
              </a:r>
            </a:p>
          </p:txBody>
        </p:sp>
      </p:grpSp>
      <p:grpSp>
        <p:nvGrpSpPr>
          <p:cNvPr id="10246" name="Group 24">
            <a:extLst>
              <a:ext uri="{FF2B5EF4-FFF2-40B4-BE49-F238E27FC236}">
                <a16:creationId xmlns:a16="http://schemas.microsoft.com/office/drawing/2014/main" id="{CE2660D2-CDFE-4797-A287-F73A30CE690A}"/>
              </a:ext>
            </a:extLst>
          </p:cNvPr>
          <p:cNvGrpSpPr>
            <a:grpSpLocks/>
          </p:cNvGrpSpPr>
          <p:nvPr/>
        </p:nvGrpSpPr>
        <p:grpSpPr bwMode="auto">
          <a:xfrm>
            <a:off x="0" y="2708275"/>
            <a:ext cx="9144000" cy="974725"/>
            <a:chOff x="0" y="0"/>
            <a:chExt cx="7700963" cy="1234440"/>
          </a:xfrm>
        </p:grpSpPr>
        <p:sp>
          <p:nvSpPr>
            <p:cNvPr id="26" name="Rectangle 25">
              <a:extLst>
                <a:ext uri="{FF2B5EF4-FFF2-40B4-BE49-F238E27FC236}">
                  <a16:creationId xmlns:a16="http://schemas.microsoft.com/office/drawing/2014/main" id="{D443140F-2474-45EC-AE5A-383C96D16C5D}"/>
                </a:ext>
              </a:extLst>
            </p:cNvPr>
            <p:cNvSpPr/>
            <p:nvPr/>
          </p:nvSpPr>
          <p:spPr>
            <a:xfrm>
              <a:off x="0" y="0"/>
              <a:ext cx="7700963" cy="1234440"/>
            </a:xfrm>
            <a:prstGeom prst="rect">
              <a:avLst/>
            </a:prstGeom>
          </p:spPr>
          <p:style>
            <a:lnRef idx="0">
              <a:schemeClr val="accen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hueOff val="0"/>
                <a:satOff val="0"/>
                <a:lumOff val="0"/>
                <a:alphaOff val="0"/>
              </a:schemeClr>
            </a:fontRef>
          </p:style>
        </p:sp>
        <p:sp>
          <p:nvSpPr>
            <p:cNvPr id="27" name="TextBox 26">
              <a:extLst>
                <a:ext uri="{FF2B5EF4-FFF2-40B4-BE49-F238E27FC236}">
                  <a16:creationId xmlns:a16="http://schemas.microsoft.com/office/drawing/2014/main" id="{45B4F498-0571-4D15-AB5C-51C75E7CC1A0}"/>
                </a:ext>
              </a:extLst>
            </p:cNvPr>
            <p:cNvSpPr txBox="1"/>
            <p:nvPr/>
          </p:nvSpPr>
          <p:spPr>
            <a:xfrm>
              <a:off x="0" y="0"/>
              <a:ext cx="7700963" cy="1234440"/>
            </a:xfrm>
            <a:prstGeom prst="rect">
              <a:avLst/>
            </a:prstGeom>
          </p:spPr>
          <p:style>
            <a:lnRef idx="0">
              <a:scrgbClr r="0" g="0" b="0"/>
            </a:lnRef>
            <a:fillRef idx="0">
              <a:scrgbClr r="0" g="0" b="0"/>
            </a:fillRef>
            <a:effectRef idx="0">
              <a:scrgbClr r="0" g="0" b="0"/>
            </a:effectRef>
            <a:fontRef idx="minor">
              <a:schemeClr val="lt1">
                <a:hueOff val="0"/>
                <a:satOff val="0"/>
                <a:lumOff val="0"/>
                <a:alphaOff val="0"/>
              </a:schemeClr>
            </a:fontRef>
          </p:style>
          <p:txBody>
            <a:bodyPr lIns="224790" tIns="224790" rIns="224790" bIns="224790" spcCol="1270" anchor="ctr"/>
            <a:lstStyle/>
            <a:p>
              <a:pPr algn="ctr" defTabSz="2622550">
                <a:lnSpc>
                  <a:spcPct val="90000"/>
                </a:lnSpc>
                <a:spcAft>
                  <a:spcPct val="35000"/>
                </a:spcAft>
                <a:defRPr/>
              </a:pPr>
              <a:r>
                <a:rPr lang="en-US" sz="2000" dirty="0">
                  <a:solidFill>
                    <a:srgbClr val="FFFF00"/>
                  </a:solidFill>
                </a:rPr>
                <a:t>Mission: </a:t>
              </a:r>
              <a:r>
                <a:rPr lang="en-US" sz="2000" dirty="0"/>
                <a:t>Facilitate sustainable development by strengthening CSOs involved in poverty eradication through enhanced capacity building with grant funding and research </a:t>
              </a:r>
            </a:p>
          </p:txBody>
        </p:sp>
      </p:grpSp>
      <p:sp>
        <p:nvSpPr>
          <p:cNvPr id="44" name="Up Arrow 43">
            <a:extLst>
              <a:ext uri="{FF2B5EF4-FFF2-40B4-BE49-F238E27FC236}">
                <a16:creationId xmlns:a16="http://schemas.microsoft.com/office/drawing/2014/main" id="{0C27F3A5-E7D1-46B3-A690-B4839C00596D}"/>
              </a:ext>
            </a:extLst>
          </p:cNvPr>
          <p:cNvSpPr/>
          <p:nvPr/>
        </p:nvSpPr>
        <p:spPr bwMode="auto">
          <a:xfrm>
            <a:off x="0"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Integrity</a:t>
            </a:r>
          </a:p>
        </p:txBody>
      </p:sp>
      <p:sp>
        <p:nvSpPr>
          <p:cNvPr id="51" name="Up Arrow 50">
            <a:extLst>
              <a:ext uri="{FF2B5EF4-FFF2-40B4-BE49-F238E27FC236}">
                <a16:creationId xmlns:a16="http://schemas.microsoft.com/office/drawing/2014/main" id="{69FCC790-5742-48E2-A01A-C156A14FD04C}"/>
              </a:ext>
            </a:extLst>
          </p:cNvPr>
          <p:cNvSpPr/>
          <p:nvPr/>
        </p:nvSpPr>
        <p:spPr bwMode="auto">
          <a:xfrm>
            <a:off x="1383211"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Dignity</a:t>
            </a:r>
          </a:p>
        </p:txBody>
      </p:sp>
      <p:sp>
        <p:nvSpPr>
          <p:cNvPr id="52" name="Up Arrow 51">
            <a:extLst>
              <a:ext uri="{FF2B5EF4-FFF2-40B4-BE49-F238E27FC236}">
                <a16:creationId xmlns:a16="http://schemas.microsoft.com/office/drawing/2014/main" id="{EB2698C3-93AB-44B0-8CCB-50584F2C520F}"/>
              </a:ext>
            </a:extLst>
          </p:cNvPr>
          <p:cNvSpPr/>
          <p:nvPr/>
        </p:nvSpPr>
        <p:spPr bwMode="auto">
          <a:xfrm>
            <a:off x="2706167"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Empowerment</a:t>
            </a:r>
          </a:p>
        </p:txBody>
      </p:sp>
      <p:sp>
        <p:nvSpPr>
          <p:cNvPr id="53" name="Up Arrow 52">
            <a:extLst>
              <a:ext uri="{FF2B5EF4-FFF2-40B4-BE49-F238E27FC236}">
                <a16:creationId xmlns:a16="http://schemas.microsoft.com/office/drawing/2014/main" id="{73B0C0CA-5888-4E0F-A939-947AAAF5AA7B}"/>
              </a:ext>
            </a:extLst>
          </p:cNvPr>
          <p:cNvSpPr/>
          <p:nvPr/>
        </p:nvSpPr>
        <p:spPr bwMode="auto">
          <a:xfrm>
            <a:off x="4006956"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Accountability</a:t>
            </a:r>
          </a:p>
        </p:txBody>
      </p:sp>
      <p:sp>
        <p:nvSpPr>
          <p:cNvPr id="54" name="Up Arrow 53">
            <a:extLst>
              <a:ext uri="{FF2B5EF4-FFF2-40B4-BE49-F238E27FC236}">
                <a16:creationId xmlns:a16="http://schemas.microsoft.com/office/drawing/2014/main" id="{560DAE5A-A9F9-4B27-B7A3-FE22696217E1}"/>
              </a:ext>
            </a:extLst>
          </p:cNvPr>
          <p:cNvSpPr/>
          <p:nvPr/>
        </p:nvSpPr>
        <p:spPr bwMode="auto">
          <a:xfrm>
            <a:off x="5307745"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Transparency</a:t>
            </a:r>
          </a:p>
        </p:txBody>
      </p:sp>
      <p:sp>
        <p:nvSpPr>
          <p:cNvPr id="55" name="Up Arrow 54">
            <a:extLst>
              <a:ext uri="{FF2B5EF4-FFF2-40B4-BE49-F238E27FC236}">
                <a16:creationId xmlns:a16="http://schemas.microsoft.com/office/drawing/2014/main" id="{0000A9C3-3B57-4AE5-BF96-B87F225B89A2}"/>
              </a:ext>
            </a:extLst>
          </p:cNvPr>
          <p:cNvSpPr/>
          <p:nvPr/>
        </p:nvSpPr>
        <p:spPr bwMode="auto">
          <a:xfrm>
            <a:off x="6608534"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Excellence</a:t>
            </a:r>
          </a:p>
        </p:txBody>
      </p:sp>
      <p:sp>
        <p:nvSpPr>
          <p:cNvPr id="56" name="Up Arrow 55">
            <a:extLst>
              <a:ext uri="{FF2B5EF4-FFF2-40B4-BE49-F238E27FC236}">
                <a16:creationId xmlns:a16="http://schemas.microsoft.com/office/drawing/2014/main" id="{90669577-EED6-4541-9D37-D0A4B6C0563C}"/>
              </a:ext>
            </a:extLst>
          </p:cNvPr>
          <p:cNvSpPr/>
          <p:nvPr/>
        </p:nvSpPr>
        <p:spPr bwMode="auto">
          <a:xfrm>
            <a:off x="7909323" y="3682184"/>
            <a:ext cx="1224136" cy="2410720"/>
          </a:xfrm>
          <a:prstGeom prst="upArrow">
            <a:avLst/>
          </a:prstGeom>
          <a:solidFill>
            <a:schemeClr val="tx1"/>
          </a:solidFill>
          <a:ln w="9525" cap="flat" cmpd="sng" algn="ctr">
            <a:solidFill>
              <a:schemeClr val="tx1"/>
            </a:solidFill>
            <a:prstDash val="solid"/>
            <a:round/>
            <a:headEnd type="none" w="med" len="med"/>
            <a:tailEnd type="none" w="med" len="med"/>
          </a:ln>
          <a:effectLst/>
        </p:spPr>
        <p:txBody>
          <a:bodyPr vert="vert270"/>
          <a:lstStyle/>
          <a:p>
            <a:pPr>
              <a:defRPr/>
            </a:pPr>
            <a:r>
              <a:rPr lang="en-US" sz="2200" b="0" dirty="0">
                <a:solidFill>
                  <a:schemeClr val="bg1"/>
                </a:solidFill>
                <a:latin typeface="Times" charset="0"/>
              </a:rPr>
              <a:t>Partnering</a:t>
            </a:r>
          </a:p>
        </p:txBody>
      </p:sp>
      <p:sp>
        <p:nvSpPr>
          <p:cNvPr id="10254" name="Up Arrow 56">
            <a:extLst>
              <a:ext uri="{FF2B5EF4-FFF2-40B4-BE49-F238E27FC236}">
                <a16:creationId xmlns:a16="http://schemas.microsoft.com/office/drawing/2014/main" id="{DCEAEE45-49C2-497C-81F4-AF35D432169B}"/>
              </a:ext>
            </a:extLst>
          </p:cNvPr>
          <p:cNvSpPr>
            <a:spLocks noChangeArrowheads="1"/>
          </p:cNvSpPr>
          <p:nvPr/>
        </p:nvSpPr>
        <p:spPr bwMode="auto">
          <a:xfrm>
            <a:off x="900113" y="1717675"/>
            <a:ext cx="7848600" cy="990600"/>
          </a:xfrm>
          <a:prstGeom prst="upArrow">
            <a:avLst>
              <a:gd name="adj1" fmla="val 50000"/>
              <a:gd name="adj2" fmla="val 50000"/>
            </a:avLst>
          </a:prstGeom>
          <a:solidFill>
            <a:schemeClr val="tx1"/>
          </a:solidFill>
          <a:ln w="9525" algn="ctr">
            <a:solidFill>
              <a:schemeClr val="tx1"/>
            </a:solidFill>
            <a:round/>
            <a:headEnd/>
            <a:tailEnd/>
          </a:ln>
        </p:spPr>
        <p:txBody>
          <a:bodyPr/>
          <a:lstStyle>
            <a:lvl1pPr>
              <a:spcBef>
                <a:spcPct val="20000"/>
              </a:spcBef>
              <a:buClr>
                <a:schemeClr val="accent2"/>
              </a:buClr>
              <a:buSzPct val="95000"/>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2pPr>
            <a:lvl3pPr marL="11430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3pPr>
            <a:lvl4pPr marL="16002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4pPr>
            <a:lvl5pPr marL="2057400" indent="-228600">
              <a:spcBef>
                <a:spcPct val="20000"/>
              </a:spcBef>
              <a:buClr>
                <a:schemeClr val="accent2"/>
              </a:buClr>
              <a:buSzPct val="95000"/>
              <a:buFont typeface="Times" panose="02020603050405020304" pitchFamily="18"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95000"/>
              <a:buFont typeface="Times" panose="02020603050405020304" pitchFamily="18" charset="0"/>
              <a:buChar char="•"/>
              <a:defRPr sz="1600">
                <a:solidFill>
                  <a:schemeClr val="tx1"/>
                </a:solidFill>
                <a:latin typeface="Arial" panose="020B0604020202020204" pitchFamily="34" charset="0"/>
              </a:defRPr>
            </a:lvl9pPr>
          </a:lstStyle>
          <a:p>
            <a:pPr>
              <a:spcBef>
                <a:spcPct val="0"/>
              </a:spcBef>
              <a:buClrTx/>
              <a:buSzTx/>
              <a:buFontTx/>
              <a:buNone/>
            </a:pPr>
            <a:endParaRPr lang="en-US" altLang="en-US" sz="2400" b="0">
              <a:latin typeface="Times" panose="02020603050405020304" pitchFamily="18" charset="0"/>
            </a:endParaRPr>
          </a:p>
        </p:txBody>
      </p:sp>
    </p:spTree>
    <p:extLst>
      <p:ext uri="{BB962C8B-B14F-4D97-AF65-F5344CB8AC3E}">
        <p14:creationId xmlns:p14="http://schemas.microsoft.com/office/powerpoint/2010/main" val="425625486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9664"/>
            <a:ext cx="8352928" cy="838200"/>
          </a:xfrm>
        </p:spPr>
        <p:txBody>
          <a:bodyPr/>
          <a:lstStyle/>
          <a:p>
            <a:pPr algn="ctr"/>
            <a:r>
              <a:rPr lang="en-ZA" b="1" dirty="0" smtClean="0"/>
              <a:t>NDA APPROACH TO FOOD SECURITY INTERVENTIONS  </a:t>
            </a:r>
            <a:endParaRPr lang="en-ZA" b="1" dirty="0"/>
          </a:p>
        </p:txBody>
      </p:sp>
      <p:sp>
        <p:nvSpPr>
          <p:cNvPr id="3" name="Content Placeholder 2"/>
          <p:cNvSpPr>
            <a:spLocks noGrp="1"/>
          </p:cNvSpPr>
          <p:nvPr>
            <p:ph idx="1"/>
          </p:nvPr>
        </p:nvSpPr>
        <p:spPr>
          <a:xfrm>
            <a:off x="107504" y="980728"/>
            <a:ext cx="8856984" cy="5267672"/>
          </a:xfrm>
        </p:spPr>
        <p:txBody>
          <a:bodyPr/>
          <a:lstStyle/>
          <a:p>
            <a:pPr>
              <a:lnSpc>
                <a:spcPct val="150000"/>
              </a:lnSpc>
            </a:pPr>
            <a:r>
              <a:rPr lang="en-ZA" sz="2400" dirty="0" smtClean="0"/>
              <a:t>The NDA uses grant funding as a strategic intervention to support CSOs involved in </a:t>
            </a:r>
            <a:r>
              <a:rPr lang="en-ZA" sz="2400" dirty="0" smtClean="0"/>
              <a:t>food and nutrition </a:t>
            </a:r>
            <a:r>
              <a:rPr lang="en-ZA" sz="2400" dirty="0" smtClean="0"/>
              <a:t>s</a:t>
            </a:r>
            <a:r>
              <a:rPr lang="en-ZA" sz="2400" dirty="0" smtClean="0"/>
              <a:t>ecurity</a:t>
            </a:r>
            <a:r>
              <a:rPr lang="en-ZA" sz="2400" dirty="0" smtClean="0"/>
              <a:t>.</a:t>
            </a:r>
          </a:p>
          <a:p>
            <a:pPr algn="just">
              <a:lnSpc>
                <a:spcPct val="150000"/>
              </a:lnSpc>
              <a:spcAft>
                <a:spcPts val="1000"/>
              </a:spcAft>
            </a:pPr>
            <a:r>
              <a:rPr lang="en-ZA" sz="2400" dirty="0" smtClean="0"/>
              <a:t>This is premised on the fact that </a:t>
            </a:r>
            <a:r>
              <a:rPr lang="en-ZA" sz="2400" dirty="0">
                <a:latin typeface="Arial" panose="020B0604020202020204" pitchFamily="34" charset="0"/>
                <a:cs typeface="Times New Roman" panose="02020603050405020304" pitchFamily="18" charset="0"/>
              </a:rPr>
              <a:t>g</a:t>
            </a:r>
            <a:r>
              <a:rPr lang="en-ZA" sz="2400" dirty="0" smtClean="0">
                <a:latin typeface="Arial" panose="020B0604020202020204" pitchFamily="34" charset="0"/>
                <a:ea typeface="Calibri" panose="020F0502020204030204" pitchFamily="34" charset="0"/>
                <a:cs typeface="Times New Roman" panose="02020603050405020304" pitchFamily="18" charset="0"/>
              </a:rPr>
              <a:t>rant </a:t>
            </a:r>
            <a:r>
              <a:rPr lang="en-ZA" sz="2400" dirty="0">
                <a:latin typeface="Arial" panose="020B0604020202020204" pitchFamily="34" charset="0"/>
                <a:ea typeface="Calibri" panose="020F0502020204030204" pitchFamily="34" charset="0"/>
                <a:cs typeface="Times New Roman" panose="02020603050405020304" pitchFamily="18" charset="0"/>
              </a:rPr>
              <a:t>funding plays a critical role in the sustainability of the CSO sector and enhancing their capacity to deliver services in poor communities. </a:t>
            </a:r>
            <a:endParaRPr lang="en-ZA" sz="2400"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n-ZA" sz="2400" dirty="0" smtClean="0">
                <a:latin typeface="Arial" panose="020B0604020202020204" pitchFamily="34" charset="0"/>
                <a:ea typeface="Calibri" panose="020F0502020204030204" pitchFamily="34" charset="0"/>
                <a:cs typeface="Times New Roman" panose="02020603050405020304" pitchFamily="18" charset="0"/>
              </a:rPr>
              <a:t>Communities </a:t>
            </a:r>
            <a:r>
              <a:rPr lang="en-ZA" sz="2400" dirty="0">
                <a:latin typeface="Arial" panose="020B0604020202020204" pitchFamily="34" charset="0"/>
                <a:ea typeface="Calibri" panose="020F0502020204030204" pitchFamily="34" charset="0"/>
                <a:cs typeface="Times New Roman" panose="02020603050405020304" pitchFamily="18" charset="0"/>
              </a:rPr>
              <a:t>need to be supported in a sustainable manner so that they can continue to have the agency that they need to address challenges that they face in their </a:t>
            </a:r>
            <a:r>
              <a:rPr lang="en-ZA" sz="2400" dirty="0" smtClean="0">
                <a:latin typeface="Arial" panose="020B0604020202020204" pitchFamily="34" charset="0"/>
                <a:ea typeface="Calibri" panose="020F0502020204030204" pitchFamily="34" charset="0"/>
                <a:cs typeface="Times New Roman" panose="02020603050405020304" pitchFamily="18" charset="0"/>
              </a:rPr>
              <a:t>environments</a:t>
            </a:r>
            <a:r>
              <a:rPr lang="en-ZA" sz="2400" dirty="0">
                <a:latin typeface="Arial" panose="020B0604020202020204" pitchFamily="34" charset="0"/>
                <a:ea typeface="Calibri" panose="020F0502020204030204" pitchFamily="34" charset="0"/>
                <a:cs typeface="Times New Roman" panose="02020603050405020304" pitchFamily="18" charset="0"/>
              </a:rPr>
              <a:t>. </a:t>
            </a:r>
            <a:endParaRPr lang="en-ZA"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A" dirty="0">
                <a:latin typeface="Arial" panose="020B0604020202020204" pitchFamily="34" charset="0"/>
                <a:ea typeface="Calibri" panose="020F0502020204030204" pitchFamily="34" charset="0"/>
              </a:rPr>
              <a:t/>
            </a:r>
            <a:br>
              <a:rPr lang="en-ZA" dirty="0">
                <a:latin typeface="Arial" panose="020B0604020202020204" pitchFamily="34" charset="0"/>
                <a:ea typeface="Calibri" panose="020F0502020204030204" pitchFamily="34" charset="0"/>
              </a:rPr>
            </a:br>
            <a:endParaRPr lang="en-ZA" dirty="0"/>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5</a:t>
            </a:fld>
            <a:endParaRPr lang="en-US" dirty="0"/>
          </a:p>
        </p:txBody>
      </p:sp>
    </p:spTree>
    <p:extLst>
      <p:ext uri="{BB962C8B-B14F-4D97-AF65-F5344CB8AC3E}">
        <p14:creationId xmlns:p14="http://schemas.microsoft.com/office/powerpoint/2010/main" val="323813440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522" y="29497"/>
            <a:ext cx="7662863" cy="838200"/>
          </a:xfrm>
        </p:spPr>
        <p:txBody>
          <a:bodyPr/>
          <a:lstStyle/>
          <a:p>
            <a:pPr algn="ctr"/>
            <a:r>
              <a:rPr lang="en-ZA" b="1" dirty="0" smtClean="0"/>
              <a:t>NDA PRIORITIES IN FOOD SECURITY </a:t>
            </a:r>
            <a:endParaRPr lang="en-ZA" b="1" dirty="0"/>
          </a:p>
        </p:txBody>
      </p:sp>
      <p:sp>
        <p:nvSpPr>
          <p:cNvPr id="3" name="Content Placeholder 2"/>
          <p:cNvSpPr>
            <a:spLocks noGrp="1"/>
          </p:cNvSpPr>
          <p:nvPr>
            <p:ph idx="1"/>
          </p:nvPr>
        </p:nvSpPr>
        <p:spPr>
          <a:xfrm>
            <a:off x="107504" y="908720"/>
            <a:ext cx="8928992" cy="4730080"/>
          </a:xfrm>
        </p:spPr>
        <p:txBody>
          <a:bodyPr/>
          <a:lstStyle/>
          <a:p>
            <a:pPr marL="0" indent="0" algn="just">
              <a:lnSpc>
                <a:spcPct val="150000"/>
              </a:lnSpc>
              <a:spcAft>
                <a:spcPts val="1000"/>
              </a:spcAft>
              <a:buNone/>
            </a:pPr>
            <a:r>
              <a:rPr lang="en-ZA" dirty="0" smtClean="0">
                <a:latin typeface="Arial" panose="020B0604020202020204" pitchFamily="34" charset="0"/>
                <a:ea typeface="Calibri" panose="020F0502020204030204" pitchFamily="34" charset="0"/>
                <a:cs typeface="Times New Roman" panose="02020603050405020304" pitchFamily="18" charset="0"/>
              </a:rPr>
              <a:t>The </a:t>
            </a:r>
            <a:r>
              <a:rPr lang="en-ZA" dirty="0">
                <a:latin typeface="Arial" panose="020B0604020202020204" pitchFamily="34" charset="0"/>
                <a:ea typeface="Calibri" panose="020F0502020204030204" pitchFamily="34" charset="0"/>
                <a:cs typeface="Times New Roman" panose="02020603050405020304" pitchFamily="18" charset="0"/>
              </a:rPr>
              <a:t>NDA </a:t>
            </a:r>
            <a:r>
              <a:rPr lang="en-ZA" dirty="0" smtClean="0">
                <a:latin typeface="Arial" panose="020B0604020202020204" pitchFamily="34" charset="0"/>
                <a:ea typeface="Calibri" panose="020F0502020204030204" pitchFamily="34" charset="0"/>
                <a:cs typeface="Times New Roman" panose="02020603050405020304" pitchFamily="18" charset="0"/>
              </a:rPr>
              <a:t>prioritises </a:t>
            </a:r>
            <a:r>
              <a:rPr lang="en-ZA" dirty="0">
                <a:latin typeface="Arial" panose="020B0604020202020204" pitchFamily="34" charset="0"/>
                <a:ea typeface="Calibri" panose="020F0502020204030204" pitchFamily="34" charset="0"/>
                <a:cs typeface="Times New Roman" panose="02020603050405020304" pitchFamily="18" charset="0"/>
              </a:rPr>
              <a:t>the following outcomes for its </a:t>
            </a:r>
            <a:r>
              <a:rPr lang="en-ZA" dirty="0" smtClean="0">
                <a:latin typeface="Arial" panose="020B0604020202020204" pitchFamily="34" charset="0"/>
                <a:ea typeface="Calibri" panose="020F0502020204030204" pitchFamily="34" charset="0"/>
                <a:cs typeface="Times New Roman" panose="02020603050405020304" pitchFamily="18" charset="0"/>
              </a:rPr>
              <a:t>food and nutrition security programme:</a:t>
            </a:r>
            <a:endParaRPr lang="en-ZA" sz="1600" dirty="0">
              <a:latin typeface="Calibri" panose="020F0502020204030204" pitchFamily="34" charset="0"/>
              <a:ea typeface="Calibri" panose="020F0502020204030204" pitchFamily="34" charset="0"/>
              <a:cs typeface="Times New Roman" panose="02020603050405020304" pitchFamily="18" charset="0"/>
            </a:endParaRPr>
          </a:p>
          <a:p>
            <a:pPr marR="3810" lvl="0" algn="just">
              <a:lnSpc>
                <a:spcPct val="150000"/>
              </a:lnSpc>
              <a:spcAft>
                <a:spcPts val="0"/>
              </a:spcAft>
              <a:buFont typeface="+mj-lt"/>
              <a:buAutoNum type="romanLcParenR"/>
            </a:pPr>
            <a:r>
              <a:rPr lang="en-ZA" b="1" dirty="0">
                <a:latin typeface="Arial" panose="020B0604020202020204" pitchFamily="34" charset="0"/>
                <a:ea typeface="Times New Roman" panose="02020603050405020304" pitchFamily="18" charset="0"/>
                <a:cs typeface="Arial" panose="020B0604020202020204" pitchFamily="34" charset="0"/>
              </a:rPr>
              <a:t>Improved access to food through social protection and development </a:t>
            </a:r>
            <a:r>
              <a:rPr lang="en-ZA" b="1" dirty="0" smtClean="0">
                <a:latin typeface="Arial" panose="020B0604020202020204" pitchFamily="34" charset="0"/>
                <a:ea typeface="Times New Roman" panose="02020603050405020304" pitchFamily="18" charset="0"/>
                <a:cs typeface="Arial" panose="020B0604020202020204" pitchFamily="34" charset="0"/>
              </a:rPr>
              <a:t>programs/schemes</a:t>
            </a:r>
            <a:r>
              <a:rPr lang="en-ZA" dirty="0">
                <a:latin typeface="Arial" panose="020B0604020202020204" pitchFamily="34" charset="0"/>
                <a:ea typeface="Times New Roman" panose="02020603050405020304" pitchFamily="18" charset="0"/>
                <a:cs typeface="Arial" panose="020B0604020202020204" pitchFamily="34" charset="0"/>
              </a:rPr>
              <a:t>: This outcome </a:t>
            </a:r>
            <a:r>
              <a:rPr lang="en-ZA" dirty="0" smtClean="0">
                <a:latin typeface="Arial" panose="020B0604020202020204" pitchFamily="34" charset="0"/>
                <a:ea typeface="Times New Roman" panose="02020603050405020304" pitchFamily="18" charset="0"/>
                <a:cs typeface="Arial" panose="020B0604020202020204" pitchFamily="34" charset="0"/>
              </a:rPr>
              <a:t>ensures </a:t>
            </a:r>
            <a:r>
              <a:rPr lang="en-ZA" dirty="0">
                <a:latin typeface="Arial" panose="020B0604020202020204" pitchFamily="34" charset="0"/>
                <a:ea typeface="Times New Roman" panose="02020603050405020304" pitchFamily="18" charset="0"/>
                <a:cs typeface="Arial" panose="020B0604020202020204" pitchFamily="34" charset="0"/>
              </a:rPr>
              <a:t>improved food availability, affordability and accessibility through adoption of broad-based and inclusive approaches.  This </a:t>
            </a:r>
            <a:r>
              <a:rPr lang="en-ZA" dirty="0" smtClean="0">
                <a:latin typeface="Arial" panose="020B0604020202020204" pitchFamily="34" charset="0"/>
                <a:ea typeface="Times New Roman" panose="02020603050405020304" pitchFamily="18" charset="0"/>
                <a:cs typeface="Arial" panose="020B0604020202020204" pitchFamily="34" charset="0"/>
              </a:rPr>
              <a:t>is  </a:t>
            </a:r>
            <a:r>
              <a:rPr lang="en-ZA" dirty="0">
                <a:latin typeface="Arial" panose="020B0604020202020204" pitchFamily="34" charset="0"/>
                <a:ea typeface="Times New Roman" panose="02020603050405020304" pitchFamily="18" charset="0"/>
                <a:cs typeface="Arial" panose="020B0604020202020204" pitchFamily="34" charset="0"/>
              </a:rPr>
              <a:t>realized through promotion of market access; income generating activities and infrastructure development; improving of access to social grants; targeting; </a:t>
            </a:r>
            <a:r>
              <a:rPr lang="en-ZA" dirty="0" smtClean="0">
                <a:latin typeface="Arial" panose="020B0604020202020204" pitchFamily="34" charset="0"/>
                <a:ea typeface="Times New Roman" panose="02020603050405020304" pitchFamily="18" charset="0"/>
                <a:cs typeface="Arial" panose="020B0604020202020204" pitchFamily="34" charset="0"/>
              </a:rPr>
              <a:t>irrigation </a:t>
            </a:r>
            <a:r>
              <a:rPr lang="en-ZA" dirty="0">
                <a:latin typeface="Arial" panose="020B0604020202020204" pitchFamily="34" charset="0"/>
                <a:ea typeface="Times New Roman" panose="02020603050405020304" pitchFamily="18" charset="0"/>
                <a:cs typeface="Arial" panose="020B0604020202020204" pitchFamily="34" charset="0"/>
              </a:rPr>
              <a:t>schemes; feeding programs; smallholder food production support</a:t>
            </a:r>
            <a:r>
              <a:rPr lang="en-ZA" dirty="0" smtClean="0">
                <a:latin typeface="Arial" panose="020B0604020202020204" pitchFamily="34" charset="0"/>
                <a:ea typeface="Times New Roman" panose="02020603050405020304" pitchFamily="18" charset="0"/>
                <a:cs typeface="Arial" panose="020B0604020202020204" pitchFamily="34" charset="0"/>
              </a:rPr>
              <a:t>; </a:t>
            </a:r>
            <a:r>
              <a:rPr lang="en-ZA" dirty="0">
                <a:latin typeface="Arial" panose="020B0604020202020204" pitchFamily="34" charset="0"/>
                <a:ea typeface="Times New Roman" panose="02020603050405020304" pitchFamily="18" charset="0"/>
                <a:cs typeface="Arial" panose="020B0604020202020204" pitchFamily="34" charset="0"/>
              </a:rPr>
              <a:t>community and institutional gardens; self-reliant and diversified food production; rural development  and mainstreaming of gender and youth. </a:t>
            </a:r>
            <a:endParaRPr lang="en-ZA" sz="1600" dirty="0">
              <a:latin typeface="Arial" panose="020B0604020202020204" pitchFamily="34" charset="0"/>
              <a:ea typeface="Times New Roman" panose="02020603050405020304" pitchFamily="18"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6</a:t>
            </a:fld>
            <a:endParaRPr lang="en-US" dirty="0"/>
          </a:p>
        </p:txBody>
      </p:sp>
    </p:spTree>
    <p:extLst>
      <p:ext uri="{BB962C8B-B14F-4D97-AF65-F5344CB8AC3E}">
        <p14:creationId xmlns:p14="http://schemas.microsoft.com/office/powerpoint/2010/main" val="145025760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662863" cy="838200"/>
          </a:xfrm>
        </p:spPr>
        <p:txBody>
          <a:bodyPr/>
          <a:lstStyle/>
          <a:p>
            <a:pPr algn="ctr"/>
            <a:r>
              <a:rPr lang="en-ZA" b="1" dirty="0" smtClean="0">
                <a:solidFill>
                  <a:srgbClr val="FFFFFF"/>
                </a:solidFill>
              </a:rPr>
              <a:t>NDA PRIORITIES IN FOOD SECURITY – </a:t>
            </a:r>
            <a:r>
              <a:rPr lang="en-ZA" b="1" dirty="0" err="1" smtClean="0">
                <a:solidFill>
                  <a:srgbClr val="FFFFFF"/>
                </a:solidFill>
              </a:rPr>
              <a:t>cont</a:t>
            </a:r>
            <a:r>
              <a:rPr lang="en-ZA" b="1" dirty="0" smtClean="0">
                <a:solidFill>
                  <a:srgbClr val="FFFFFF"/>
                </a:solidFill>
              </a:rPr>
              <a:t>…</a:t>
            </a:r>
            <a:endParaRPr lang="en-ZA" dirty="0"/>
          </a:p>
        </p:txBody>
      </p:sp>
      <p:sp>
        <p:nvSpPr>
          <p:cNvPr id="3" name="Content Placeholder 2"/>
          <p:cNvSpPr>
            <a:spLocks noGrp="1"/>
          </p:cNvSpPr>
          <p:nvPr>
            <p:ph idx="1"/>
          </p:nvPr>
        </p:nvSpPr>
        <p:spPr>
          <a:xfrm>
            <a:off x="179512" y="1124744"/>
            <a:ext cx="8784976" cy="5472608"/>
          </a:xfrm>
        </p:spPr>
        <p:txBody>
          <a:bodyPr/>
          <a:lstStyle/>
          <a:p>
            <a:pPr marL="0" marR="3810" lvl="0" indent="0" algn="just">
              <a:lnSpc>
                <a:spcPct val="150000"/>
              </a:lnSpc>
              <a:spcAft>
                <a:spcPts val="1000"/>
              </a:spcAft>
              <a:buClr>
                <a:srgbClr val="5D7660"/>
              </a:buClr>
              <a:buNone/>
            </a:pPr>
            <a:r>
              <a:rPr lang="en-ZA" sz="1600" b="1" dirty="0" smtClean="0">
                <a:latin typeface="Calibri" panose="020F0502020204030204" pitchFamily="34" charset="0"/>
                <a:ea typeface="Times New Roman" panose="02020603050405020304" pitchFamily="18" charset="0"/>
                <a:cs typeface="Times New Roman" panose="02020603050405020304" pitchFamily="18" charset="0"/>
              </a:rPr>
              <a:t>ii) </a:t>
            </a:r>
            <a:r>
              <a:rPr lang="en-ZA" b="1"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Improved </a:t>
            </a:r>
            <a:r>
              <a:rPr lang="en-ZA" b="1" dirty="0">
                <a:solidFill>
                  <a:srgbClr val="007784"/>
                </a:solidFill>
                <a:latin typeface="Arial" panose="020B0604020202020204" pitchFamily="34" charset="0"/>
                <a:ea typeface="Times New Roman" panose="02020603050405020304" pitchFamily="18" charset="0"/>
                <a:cs typeface="Arial" panose="020B0604020202020204" pitchFamily="34" charset="0"/>
              </a:rPr>
              <a:t>health, nutrition and hygiene:</a:t>
            </a:r>
            <a:r>
              <a:rPr lang="en-ZA" dirty="0">
                <a:solidFill>
                  <a:srgbClr val="007784"/>
                </a:solidFill>
                <a:latin typeface="Arial" panose="020B0604020202020204" pitchFamily="34" charset="0"/>
                <a:ea typeface="Times New Roman" panose="02020603050405020304" pitchFamily="18" charset="0"/>
                <a:cs typeface="Arial" panose="020B0604020202020204" pitchFamily="34" charset="0"/>
              </a:rPr>
              <a:t> This outcome </a:t>
            </a:r>
            <a:r>
              <a:rPr lang="en-ZA"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ensures that improved </a:t>
            </a:r>
            <a:r>
              <a:rPr lang="en-ZA" dirty="0">
                <a:solidFill>
                  <a:srgbClr val="007784"/>
                </a:solidFill>
                <a:latin typeface="Arial" panose="020B0604020202020204" pitchFamily="34" charset="0"/>
                <a:ea typeface="Times New Roman" panose="02020603050405020304" pitchFamily="18" charset="0"/>
                <a:cs typeface="Arial" panose="020B0604020202020204" pitchFamily="34" charset="0"/>
              </a:rPr>
              <a:t>health and nutrition status and hygiene have been inculcated in daily practices of South Africans. This </a:t>
            </a:r>
            <a:r>
              <a:rPr lang="en-ZA"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is achieved </a:t>
            </a:r>
            <a:r>
              <a:rPr lang="en-ZA" dirty="0">
                <a:solidFill>
                  <a:srgbClr val="007784"/>
                </a:solidFill>
                <a:latin typeface="Arial" panose="020B0604020202020204" pitchFamily="34" charset="0"/>
                <a:ea typeface="Times New Roman" panose="02020603050405020304" pitchFamily="18" charset="0"/>
                <a:cs typeface="Arial" panose="020B0604020202020204" pitchFamily="34" charset="0"/>
              </a:rPr>
              <a:t>through improved food utilization; safe storage, handling, preparation and distribution of food in feeding programmes; fortification of staples; nutrition awareness and promotion of healthy life </a:t>
            </a:r>
            <a:r>
              <a:rPr lang="en-ZA"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style.</a:t>
            </a:r>
            <a:endParaRPr lang="en-ZA" sz="1600" dirty="0" smtClean="0">
              <a:solidFill>
                <a:srgbClr val="007784"/>
              </a:solidFill>
              <a:latin typeface="Arial" panose="020B0604020202020204" pitchFamily="34" charset="0"/>
              <a:ea typeface="Times New Roman" panose="02020603050405020304" pitchFamily="18" charset="0"/>
              <a:cs typeface="Arial" panose="020B0604020202020204" pitchFamily="34" charset="0"/>
            </a:endParaRPr>
          </a:p>
          <a:p>
            <a:pPr marL="0" marR="3810" lvl="0" indent="0" algn="just">
              <a:lnSpc>
                <a:spcPct val="150000"/>
              </a:lnSpc>
              <a:spcAft>
                <a:spcPts val="1000"/>
              </a:spcAft>
              <a:buClr>
                <a:srgbClr val="5D7660"/>
              </a:buClr>
              <a:buNone/>
            </a:pPr>
            <a:r>
              <a:rPr lang="en-ZA" sz="1600" b="1"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iii) </a:t>
            </a:r>
            <a:r>
              <a:rPr lang="en-ZA" b="1" dirty="0" smtClean="0">
                <a:solidFill>
                  <a:srgbClr val="007784"/>
                </a:solidFill>
                <a:latin typeface="Arial" panose="020B0604020202020204" pitchFamily="34" charset="0"/>
                <a:ea typeface="Times New Roman" panose="02020603050405020304" pitchFamily="18" charset="0"/>
                <a:cs typeface="Arial" panose="020B0604020202020204" pitchFamily="34" charset="0"/>
              </a:rPr>
              <a:t>Establishment </a:t>
            </a:r>
            <a:r>
              <a:rPr lang="en-ZA" b="1" dirty="0">
                <a:solidFill>
                  <a:srgbClr val="007784"/>
                </a:solidFill>
                <a:latin typeface="Arial" panose="020B0604020202020204" pitchFamily="34" charset="0"/>
                <a:ea typeface="Times New Roman" panose="02020603050405020304" pitchFamily="18" charset="0"/>
                <a:cs typeface="Arial" panose="020B0604020202020204" pitchFamily="34" charset="0"/>
              </a:rPr>
              <a:t>of food value chains for improved rural economies: </a:t>
            </a:r>
            <a:r>
              <a:rPr lang="en-ZA" dirty="0">
                <a:solidFill>
                  <a:srgbClr val="007784"/>
                </a:solidFill>
                <a:latin typeface="Arial" panose="020B0604020202020204" pitchFamily="34" charset="0"/>
                <a:ea typeface="Times New Roman" panose="02020603050405020304" pitchFamily="18" charset="0"/>
                <a:cs typeface="Arial" panose="020B0604020202020204" pitchFamily="34" charset="0"/>
              </a:rPr>
              <a:t>This outcome focuses on promotion of rural food value chain supply in order to ensure better market access for both subsistence and small holder producers. This is envisaged through establishment of agro-processing and distribution of commodities including contractual markets, synchronization of production and demand, processing and packaging of commodities and agro-logistic support.</a:t>
            </a:r>
            <a:endParaRPr lang="en-ZA" sz="1600" dirty="0">
              <a:solidFill>
                <a:srgbClr val="007784"/>
              </a:solidFill>
              <a:latin typeface="Arial" panose="020B0604020202020204" pitchFamily="34" charset="0"/>
              <a:ea typeface="Times New Roman" panose="02020603050405020304" pitchFamily="18" charset="0"/>
              <a:cs typeface="Arial" panose="020B0604020202020204" pitchFamily="34" charset="0"/>
            </a:endParaRPr>
          </a:p>
          <a:p>
            <a:pPr lvl="0">
              <a:buClr>
                <a:srgbClr val="5D7660"/>
              </a:buClr>
            </a:pPr>
            <a:endParaRPr lang="en-ZA" dirty="0">
              <a:solidFill>
                <a:srgbClr val="007784"/>
              </a:solidFill>
            </a:endParaRPr>
          </a:p>
          <a:p>
            <a:endParaRPr lang="en-ZA" dirty="0"/>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7</a:t>
            </a:fld>
            <a:endParaRPr lang="en-US" dirty="0"/>
          </a:p>
        </p:txBody>
      </p:sp>
    </p:spTree>
    <p:extLst>
      <p:ext uri="{BB962C8B-B14F-4D97-AF65-F5344CB8AC3E}">
        <p14:creationId xmlns:p14="http://schemas.microsoft.com/office/powerpoint/2010/main" val="123212285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88640"/>
            <a:ext cx="8274496" cy="649560"/>
          </a:xfrm>
        </p:spPr>
        <p:txBody>
          <a:bodyPr/>
          <a:lstStyle/>
          <a:p>
            <a:pPr algn="ctr">
              <a:spcAft>
                <a:spcPts val="0"/>
              </a:spcAft>
            </a:pPr>
            <a:r>
              <a:rPr lang="en-ZA" sz="1850" b="1" kern="1200" dirty="0" smtClean="0">
                <a:solidFill>
                  <a:schemeClr val="lt1"/>
                </a:solidFill>
                <a:latin typeface="+mn-lt"/>
                <a:ea typeface="+mn-ea"/>
                <a:cs typeface="+mn-cs"/>
              </a:rPr>
              <a:t>NDA INTERVENTIONS ON FOOD AND NUTRITION SECURITY DURING COVID 19</a:t>
            </a:r>
            <a:br>
              <a:rPr lang="en-ZA" sz="1850" b="1" kern="1200" dirty="0" smtClean="0">
                <a:solidFill>
                  <a:schemeClr val="lt1"/>
                </a:solidFill>
                <a:latin typeface="+mn-lt"/>
                <a:ea typeface="+mn-ea"/>
                <a:cs typeface="+mn-cs"/>
              </a:rPr>
            </a:br>
            <a:endParaRPr lang="en-ZA" sz="1850" b="1" kern="1200" dirty="0">
              <a:solidFill>
                <a:schemeClr val="lt1"/>
              </a:solidFill>
              <a:latin typeface="+mn-lt"/>
              <a:ea typeface="+mn-ea"/>
              <a:cs typeface="+mn-cs"/>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00368088"/>
              </p:ext>
            </p:extLst>
          </p:nvPr>
        </p:nvGraphicFramePr>
        <p:xfrm>
          <a:off x="35496" y="838203"/>
          <a:ext cx="9108504" cy="5873469"/>
        </p:xfrm>
        <a:graphic>
          <a:graphicData uri="http://schemas.openxmlformats.org/drawingml/2006/table">
            <a:tbl>
              <a:tblPr firstRow="1" bandRow="1">
                <a:tableStyleId>{5C22544A-7EE6-4342-B048-85BDC9FD1C3A}</a:tableStyleId>
              </a:tblPr>
              <a:tblGrid>
                <a:gridCol w="1873638">
                  <a:extLst>
                    <a:ext uri="{9D8B030D-6E8A-4147-A177-3AD203B41FA5}">
                      <a16:colId xmlns:a16="http://schemas.microsoft.com/office/drawing/2014/main" val="629917488"/>
                    </a:ext>
                  </a:extLst>
                </a:gridCol>
                <a:gridCol w="3061924">
                  <a:extLst>
                    <a:ext uri="{9D8B030D-6E8A-4147-A177-3AD203B41FA5}">
                      <a16:colId xmlns:a16="http://schemas.microsoft.com/office/drawing/2014/main" val="149307026"/>
                    </a:ext>
                  </a:extLst>
                </a:gridCol>
                <a:gridCol w="4172942">
                  <a:extLst>
                    <a:ext uri="{9D8B030D-6E8A-4147-A177-3AD203B41FA5}">
                      <a16:colId xmlns:a16="http://schemas.microsoft.com/office/drawing/2014/main" val="2069512125"/>
                    </a:ext>
                  </a:extLst>
                </a:gridCol>
              </a:tblGrid>
              <a:tr h="355348">
                <a:tc>
                  <a:txBody>
                    <a:bodyPr/>
                    <a:lstStyle/>
                    <a:p>
                      <a:r>
                        <a:rPr lang="en-ZA" dirty="0" smtClean="0">
                          <a:latin typeface="Arial" panose="020B0604020202020204" pitchFamily="34" charset="0"/>
                          <a:cs typeface="Arial" panose="020B0604020202020204" pitchFamily="34" charset="0"/>
                        </a:rPr>
                        <a:t>Intervention </a:t>
                      </a:r>
                      <a:endParaRPr lang="en-ZA" dirty="0">
                        <a:latin typeface="Arial" panose="020B0604020202020204" pitchFamily="34" charset="0"/>
                        <a:cs typeface="Arial" panose="020B0604020202020204" pitchFamily="34" charset="0"/>
                      </a:endParaRPr>
                    </a:p>
                  </a:txBody>
                  <a:tcPr/>
                </a:tc>
                <a:tc>
                  <a:txBody>
                    <a:bodyPr/>
                    <a:lstStyle/>
                    <a:p>
                      <a:r>
                        <a:rPr lang="en-ZA" dirty="0" smtClean="0">
                          <a:latin typeface="Arial" panose="020B0604020202020204" pitchFamily="34" charset="0"/>
                          <a:cs typeface="Arial" panose="020B0604020202020204" pitchFamily="34" charset="0"/>
                        </a:rPr>
                        <a:t>Description </a:t>
                      </a:r>
                      <a:endParaRPr lang="en-ZA" dirty="0">
                        <a:latin typeface="Arial" panose="020B0604020202020204" pitchFamily="34" charset="0"/>
                        <a:cs typeface="Arial" panose="020B0604020202020204" pitchFamily="34" charset="0"/>
                      </a:endParaRPr>
                    </a:p>
                  </a:txBody>
                  <a:tcPr/>
                </a:tc>
                <a:tc>
                  <a:txBody>
                    <a:bodyPr/>
                    <a:lstStyle/>
                    <a:p>
                      <a:r>
                        <a:rPr lang="en-ZA" dirty="0" smtClean="0">
                          <a:latin typeface="Arial" panose="020B0604020202020204" pitchFamily="34" charset="0"/>
                          <a:cs typeface="Arial" panose="020B0604020202020204" pitchFamily="34" charset="0"/>
                        </a:rPr>
                        <a:t>Impact</a:t>
                      </a:r>
                      <a:r>
                        <a:rPr lang="en-ZA" baseline="0" dirty="0" smtClean="0">
                          <a:latin typeface="Arial" panose="020B0604020202020204" pitchFamily="34" charset="0"/>
                          <a:cs typeface="Arial" panose="020B0604020202020204" pitchFamily="34" charset="0"/>
                        </a:rPr>
                        <a:t> / result </a:t>
                      </a:r>
                      <a:endParaRPr lang="en-ZA"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07001098"/>
                  </a:ext>
                </a:extLst>
              </a:tr>
              <a:tr h="2170193">
                <a:tc>
                  <a:txBody>
                    <a:bodyPr/>
                    <a:lstStyle/>
                    <a:p>
                      <a:r>
                        <a:rPr lang="en-ZA" sz="1600" b="1" dirty="0" smtClean="0">
                          <a:latin typeface="Arial" panose="020B0604020202020204" pitchFamily="34" charset="0"/>
                          <a:cs typeface="Arial" panose="020B0604020202020204" pitchFamily="34" charset="0"/>
                        </a:rPr>
                        <a:t>Grant</a:t>
                      </a:r>
                      <a:r>
                        <a:rPr lang="en-ZA" sz="1600" b="1" baseline="0" dirty="0" smtClean="0">
                          <a:latin typeface="Arial" panose="020B0604020202020204" pitchFamily="34" charset="0"/>
                          <a:cs typeface="Arial" panose="020B0604020202020204" pitchFamily="34" charset="0"/>
                        </a:rPr>
                        <a:t> </a:t>
                      </a:r>
                      <a:r>
                        <a:rPr lang="en-ZA" sz="1600" b="1" baseline="0" dirty="0" smtClean="0">
                          <a:latin typeface="Arial" panose="020B0604020202020204" pitchFamily="34" charset="0"/>
                          <a:cs typeface="Arial" panose="020B0604020202020204" pitchFamily="34" charset="0"/>
                        </a:rPr>
                        <a:t>funding </a:t>
                      </a:r>
                      <a:r>
                        <a:rPr lang="en-ZA" sz="1600" b="1" baseline="0" dirty="0" smtClean="0">
                          <a:latin typeface="Arial" panose="020B0604020202020204" pitchFamily="34" charset="0"/>
                          <a:cs typeface="Arial" panose="020B0604020202020204" pitchFamily="34" charset="0"/>
                        </a:rPr>
                        <a:t>to </a:t>
                      </a:r>
                      <a:r>
                        <a:rPr lang="en-ZA" sz="1600" b="1" baseline="0" dirty="0" smtClean="0">
                          <a:latin typeface="Arial" panose="020B0604020202020204" pitchFamily="34" charset="0"/>
                          <a:cs typeface="Arial" panose="020B0604020202020204" pitchFamily="34" charset="0"/>
                        </a:rPr>
                        <a:t>food and nutrition security </a:t>
                      </a:r>
                      <a:r>
                        <a:rPr lang="en-ZA" sz="1600" b="1" baseline="0" dirty="0" smtClean="0">
                          <a:latin typeface="Arial" panose="020B0604020202020204" pitchFamily="34" charset="0"/>
                          <a:cs typeface="Arial" panose="020B0604020202020204" pitchFamily="34" charset="0"/>
                        </a:rPr>
                        <a:t>projects </a:t>
                      </a:r>
                      <a:endParaRPr lang="en-ZA" sz="1600" b="1" dirty="0">
                        <a:latin typeface="Arial" panose="020B0604020202020204" pitchFamily="34" charset="0"/>
                        <a:cs typeface="Arial" panose="020B0604020202020204" pitchFamily="34" charset="0"/>
                      </a:endParaRPr>
                    </a:p>
                  </a:txBody>
                  <a:tcPr/>
                </a:tc>
                <a:tc>
                  <a:txBody>
                    <a:bodyPr/>
                    <a:lstStyle/>
                    <a:p>
                      <a:r>
                        <a:rPr lang="en-ZA" sz="1600" dirty="0" smtClean="0">
                          <a:latin typeface="Arial" panose="020B0604020202020204" pitchFamily="34" charset="0"/>
                          <a:cs typeface="Arial" panose="020B0604020202020204" pitchFamily="34" charset="0"/>
                        </a:rPr>
                        <a:t>The NDA provided grant</a:t>
                      </a:r>
                      <a:r>
                        <a:rPr lang="en-ZA" sz="1600" baseline="0" dirty="0" smtClean="0">
                          <a:latin typeface="Arial" panose="020B0604020202020204" pitchFamily="34" charset="0"/>
                          <a:cs typeface="Arial" panose="020B0604020202020204" pitchFamily="34" charset="0"/>
                        </a:rPr>
                        <a:t> funding of R7,024m to 49 CSOs </a:t>
                      </a:r>
                      <a:endParaRPr lang="en-ZA" sz="1600" dirty="0">
                        <a:latin typeface="Arial" panose="020B0604020202020204" pitchFamily="34" charset="0"/>
                        <a:cs typeface="Arial" panose="020B0604020202020204" pitchFamily="34" charset="0"/>
                      </a:endParaRPr>
                    </a:p>
                  </a:txBody>
                  <a:tcPr/>
                </a:tc>
                <a:tc>
                  <a:txBody>
                    <a:bodyPr/>
                    <a:lstStyle/>
                    <a:p>
                      <a:pPr marL="285750" marR="0" lvl="0" indent="-285750" algn="just" defTabSz="914400" rtl="0" eaLnBrk="1" fontAlgn="auto" latinLnBrk="0" hangingPunct="0">
                        <a:lnSpc>
                          <a:spcPct val="100000"/>
                        </a:lnSpc>
                        <a:spcBef>
                          <a:spcPts val="60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Household </a:t>
                      </a:r>
                      <a:r>
                        <a:rPr kumimoji="0" lang="en-US"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food </a:t>
                      </a:r>
                      <a:r>
                        <a:rPr kumimoji="0" lang="en-US"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security has been improved through support to communal food gardens and small-holder farmers. Household income from the funded CSOs and Co-operatives involved in economic activities  has been increased  thereby increasing the asset base in their respective </a:t>
                      </a:r>
                      <a:r>
                        <a:rPr kumimoji="0" lang="en-US"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communities.</a:t>
                      </a:r>
                      <a:endParaRPr kumimoji="0" lang="en-ZA" sz="1200" b="1" i="0" u="none" strike="noStrike" kern="1400" cap="none" spc="0" normalizeH="0" baseline="0" noProof="0" dirty="0" smtClean="0">
                        <a:ln>
                          <a:noFill/>
                        </a:ln>
                        <a:solidFill>
                          <a:srgbClr val="000000"/>
                        </a:solidFill>
                        <a:effectLst/>
                        <a:uLnTx/>
                        <a:uFill>
                          <a:solidFill>
                            <a:srgbClr val="000000"/>
                          </a:solidFill>
                        </a:uFill>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408098850"/>
                  </a:ext>
                </a:extLst>
              </a:tr>
              <a:tr h="17830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600" b="1" kern="1200" baseline="0" noProof="0" dirty="0" smtClean="0">
                          <a:solidFill>
                            <a:schemeClr val="dk1"/>
                          </a:solidFill>
                          <a:latin typeface="Arial" panose="020B0604020202020204" pitchFamily="34" charset="0"/>
                          <a:ea typeface="+mn-ea"/>
                          <a:cs typeface="Arial" panose="020B0604020202020204" pitchFamily="34" charset="0"/>
                        </a:rPr>
                        <a:t>Distribution of food through  the CNDCs</a:t>
                      </a:r>
                      <a:endParaRPr lang="en-ZA" sz="1600" b="1" kern="1200" baseline="0" noProof="0" dirty="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Through the volunteers the NDA  distributed food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parcels and hot meals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to a total of 73 581 vulnerable households</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endPar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endParaRPr>
                    </a:p>
                    <a:p>
                      <a:endParaRPr lang="en-ZA" sz="1600" dirty="0">
                        <a:latin typeface="Arial" panose="020B0604020202020204" pitchFamily="34" charset="0"/>
                        <a:cs typeface="Arial" panose="020B0604020202020204" pitchFamily="34" charset="0"/>
                      </a:endParaRPr>
                    </a:p>
                  </a:txBody>
                  <a:tcPr/>
                </a:tc>
                <a:tc>
                  <a:txBody>
                    <a:bodyPr/>
                    <a:lstStyle/>
                    <a:p>
                      <a:pPr marL="284163" marR="0" lvl="0" indent="-284163"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The work of the volunteers assisted in mitigating against people going hungry at a time when many people, particularly those in the informal economy and unstable employment,  could not earn income  due to the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lockdown restrictions</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 </a:t>
                      </a:r>
                      <a:endParaRPr lang="en-ZA"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74648524"/>
                  </a:ext>
                </a:extLst>
              </a:tr>
              <a:tr h="1510229">
                <a:tc>
                  <a:txBody>
                    <a:bodyPr/>
                    <a:lstStyle/>
                    <a:p>
                      <a:r>
                        <a:rPr lang="en-ZA" sz="1600" b="1" dirty="0" smtClean="0">
                          <a:latin typeface="Arial" panose="020B0604020202020204" pitchFamily="34" charset="0"/>
                          <a:cs typeface="Arial" panose="020B0604020202020204" pitchFamily="34" charset="0"/>
                        </a:rPr>
                        <a:t>Referral of CSOs for further support and funding </a:t>
                      </a:r>
                      <a:endParaRPr lang="en-ZA" sz="1600" b="1" dirty="0">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The NDA assisted 294 small holder farmers in their applications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for the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DARDLR </a:t>
                      </a:r>
                      <a:r>
                        <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rPr>
                        <a:t>relief fund to small-holder farmers</a:t>
                      </a:r>
                      <a:endParaRPr kumimoji="0" lang="en-ZA" sz="1600" b="0" i="0" u="none" strike="noStrike" kern="1200" cap="none" spc="0" normalizeH="0" baseline="0" noProof="0" dirty="0" smtClean="0">
                        <a:ln>
                          <a:noFill/>
                        </a:ln>
                        <a:solidFill>
                          <a:srgbClr val="007784"/>
                        </a:solidFill>
                        <a:effectLst/>
                        <a:uLnTx/>
                        <a:uFillTx/>
                        <a:latin typeface="Arial" panose="020B0604020202020204" pitchFamily="34" charset="0"/>
                        <a:ea typeface="Calibri" panose="020F0502020204030204" pitchFamily="34" charset="0"/>
                        <a:cs typeface="Arial" panose="020B0604020202020204" pitchFamily="34" charset="0"/>
                      </a:endParaRPr>
                    </a:p>
                    <a:p>
                      <a:endParaRPr lang="en-ZA" sz="1600"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ZA" sz="1600" dirty="0" smtClean="0">
                          <a:latin typeface="Arial" panose="020B0604020202020204" pitchFamily="34" charset="0"/>
                          <a:cs typeface="Arial" panose="020B0604020202020204" pitchFamily="34" charset="0"/>
                        </a:rPr>
                        <a:t>Small holder farmers were assisted with basic farming implements to sustain their agricultural </a:t>
                      </a:r>
                      <a:r>
                        <a:rPr lang="en-ZA" sz="1600" dirty="0" smtClean="0">
                          <a:latin typeface="Arial" panose="020B0604020202020204" pitchFamily="34" charset="0"/>
                          <a:cs typeface="Arial" panose="020B0604020202020204" pitchFamily="34" charset="0"/>
                        </a:rPr>
                        <a:t>activities. </a:t>
                      </a:r>
                      <a:endParaRPr lang="en-ZA"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02913602"/>
                  </a:ext>
                </a:extLst>
              </a:tr>
            </a:tbl>
          </a:graphicData>
        </a:graphic>
      </p:graphicFrame>
      <p:sp>
        <p:nvSpPr>
          <p:cNvPr id="4" name="Date Placeholder 3"/>
          <p:cNvSpPr>
            <a:spLocks noGrp="1"/>
          </p:cNvSpPr>
          <p:nvPr>
            <p:ph type="dt" sz="half" idx="10"/>
          </p:nvPr>
        </p:nvSpPr>
        <p:spPr/>
        <p:txBody>
          <a:bodyPr/>
          <a:lstStyle/>
          <a:p>
            <a:pPr>
              <a:defRPr/>
            </a:pPr>
            <a:r>
              <a:rPr lang="en-US" dirty="0" smtClean="0"/>
              <a:t> </a:t>
            </a:r>
            <a:endParaRPr lang="en-US" dirty="0"/>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8</a:t>
            </a:fld>
            <a:endParaRPr lang="en-US" dirty="0"/>
          </a:p>
        </p:txBody>
      </p:sp>
    </p:spTree>
    <p:extLst>
      <p:ext uri="{BB962C8B-B14F-4D97-AF65-F5344CB8AC3E}">
        <p14:creationId xmlns:p14="http://schemas.microsoft.com/office/powerpoint/2010/main" val="339966623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CONCLUSION</a:t>
            </a:r>
            <a:endParaRPr lang="en-US" b="1" dirty="0"/>
          </a:p>
        </p:txBody>
      </p:sp>
      <p:sp>
        <p:nvSpPr>
          <p:cNvPr id="5" name="Slide Number Placeholder 4"/>
          <p:cNvSpPr>
            <a:spLocks noGrp="1"/>
          </p:cNvSpPr>
          <p:nvPr>
            <p:ph type="sldNum" sz="quarter" idx="12"/>
          </p:nvPr>
        </p:nvSpPr>
        <p:spPr/>
        <p:txBody>
          <a:bodyPr/>
          <a:lstStyle/>
          <a:p>
            <a:pPr>
              <a:defRPr/>
            </a:pPr>
            <a:fld id="{56AA2101-C1C2-4057-8262-EB528C86E1AF}" type="slidenum">
              <a:rPr lang="en-US" smtClean="0"/>
              <a:pPr>
                <a:defRPr/>
              </a:pPr>
              <a:t>9</a:t>
            </a:fld>
            <a:endParaRPr lang="en-US" dirty="0"/>
          </a:p>
        </p:txBody>
      </p:sp>
      <p:sp>
        <p:nvSpPr>
          <p:cNvPr id="4" name="TextBox 3"/>
          <p:cNvSpPr txBox="1"/>
          <p:nvPr/>
        </p:nvSpPr>
        <p:spPr>
          <a:xfrm>
            <a:off x="107504" y="980729"/>
            <a:ext cx="8928992" cy="3046988"/>
          </a:xfrm>
          <a:prstGeom prst="rect">
            <a:avLst/>
          </a:prstGeom>
          <a:noFill/>
        </p:spPr>
        <p:txBody>
          <a:bodyPr wrap="square" rtlCol="0">
            <a:spAutoFit/>
          </a:bodyPr>
          <a:lstStyle/>
          <a:p>
            <a:pPr marL="342900" indent="-342900" algn="just">
              <a:buFont typeface="Arial" panose="020B0604020202020204" pitchFamily="34" charset="0"/>
              <a:buChar char="•"/>
            </a:pPr>
            <a:r>
              <a:rPr lang="en-US" dirty="0" smtClean="0">
                <a:latin typeface="Arial" panose="020B0604020202020204" pitchFamily="34" charset="0"/>
                <a:cs typeface="Arial" panose="020B0604020202020204" pitchFamily="34" charset="0"/>
              </a:rPr>
              <a:t>The NDA through the CSOs development framework  provided support to CSOs implementing development initiatives including food and nutrition security to needy households in poor communities.</a:t>
            </a:r>
          </a:p>
          <a:p>
            <a:pPr algn="just"/>
            <a:endParaRPr lang="en-US" dirty="0" smtClean="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dirty="0" smtClean="0">
                <a:latin typeface="Arial" panose="020B0604020202020204" pitchFamily="34" charset="0"/>
                <a:cs typeface="Arial" panose="020B0604020202020204" pitchFamily="34" charset="0"/>
              </a:rPr>
              <a:t>Through the partnerships programme, the NDA has partnered with the World Food Programme to empower CSOs </a:t>
            </a:r>
            <a:r>
              <a:rPr lang="en-ZA" kern="0" dirty="0">
                <a:solidFill>
                  <a:srgbClr val="007784"/>
                </a:solidFill>
                <a:latin typeface="Arial"/>
              </a:rPr>
              <a:t>involved in food and nutrition </a:t>
            </a:r>
            <a:r>
              <a:rPr lang="en-ZA" kern="0" dirty="0" smtClean="0">
                <a:solidFill>
                  <a:srgbClr val="007784"/>
                </a:solidFill>
                <a:latin typeface="Arial"/>
              </a:rPr>
              <a:t>security initiatives.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550620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Azure">
  <a:themeElements>
    <a:clrScheme name="Azure 4">
      <a:dk1>
        <a:srgbClr val="007784"/>
      </a:dk1>
      <a:lt1>
        <a:srgbClr val="FFFFFF"/>
      </a:lt1>
      <a:dk2>
        <a:srgbClr val="FFFFFF"/>
      </a:dk2>
      <a:lt2>
        <a:srgbClr val="AEBBB0"/>
      </a:lt2>
      <a:accent1>
        <a:srgbClr val="5F7C4D"/>
      </a:accent1>
      <a:accent2>
        <a:srgbClr val="5D7660"/>
      </a:accent2>
      <a:accent3>
        <a:srgbClr val="FFFFFF"/>
      </a:accent3>
      <a:accent4>
        <a:srgbClr val="006570"/>
      </a:accent4>
      <a:accent5>
        <a:srgbClr val="B6BFB2"/>
      </a:accent5>
      <a:accent6>
        <a:srgbClr val="536A56"/>
      </a:accent6>
      <a:hlink>
        <a:srgbClr val="80BBC2"/>
      </a:hlink>
      <a:folHlink>
        <a:srgbClr val="000000"/>
      </a:folHlink>
    </a:clrScheme>
    <a:fontScheme name="Az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Azure 4">
        <a:dk1>
          <a:srgbClr val="007784"/>
        </a:dk1>
        <a:lt1>
          <a:srgbClr val="FFFFFF"/>
        </a:lt1>
        <a:dk2>
          <a:srgbClr val="FFFFFF"/>
        </a:dk2>
        <a:lt2>
          <a:srgbClr val="AEBBB0"/>
        </a:lt2>
        <a:accent1>
          <a:srgbClr val="5F7C4D"/>
        </a:accent1>
        <a:accent2>
          <a:srgbClr val="5D7660"/>
        </a:accent2>
        <a:accent3>
          <a:srgbClr val="FFFFFF"/>
        </a:accent3>
        <a:accent4>
          <a:srgbClr val="006570"/>
        </a:accent4>
        <a:accent5>
          <a:srgbClr val="B6BFB2"/>
        </a:accent5>
        <a:accent6>
          <a:srgbClr val="536A56"/>
        </a:accent6>
        <a:hlink>
          <a:srgbClr val="80BBC2"/>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9ADB0C50D28C4886D1E3FBABF25A90" ma:contentTypeVersion="13" ma:contentTypeDescription="Create a new document." ma:contentTypeScope="" ma:versionID="1e7dd6ed905a4335e97b896dea11fb79">
  <xsd:schema xmlns:xsd="http://www.w3.org/2001/XMLSchema" xmlns:xs="http://www.w3.org/2001/XMLSchema" xmlns:p="http://schemas.microsoft.com/office/2006/metadata/properties" xmlns:ns3="49f43ae8-138a-4100-a29b-f1cbfbe4831f" xmlns:ns4="88bd8a3c-b6aa-4111-8c5e-dfa2201c8661" targetNamespace="http://schemas.microsoft.com/office/2006/metadata/properties" ma:root="true" ma:fieldsID="674bcb7ca77b43967854a301785c1f10" ns3:_="" ns4:_="">
    <xsd:import namespace="49f43ae8-138a-4100-a29b-f1cbfbe4831f"/>
    <xsd:import namespace="88bd8a3c-b6aa-4111-8c5e-dfa2201c866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LengthInSeconds"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f43ae8-138a-4100-a29b-f1cbfbe483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bd8a3c-b6aa-4111-8c5e-dfa2201c866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238E6F-0430-400A-BABF-EDC798A80E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f43ae8-138a-4100-a29b-f1cbfbe4831f"/>
    <ds:schemaRef ds:uri="88bd8a3c-b6aa-4111-8c5e-dfa2201c86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CA37173-8675-4F56-BBF8-85DD6F26B5B0}">
  <ds:schemaRefs>
    <ds:schemaRef ds:uri="http://schemas.microsoft.com/sharepoint/v3/contenttype/forms"/>
  </ds:schemaRefs>
</ds:datastoreItem>
</file>

<file path=customXml/itemProps3.xml><?xml version="1.0" encoding="utf-8"?>
<ds:datastoreItem xmlns:ds="http://schemas.openxmlformats.org/officeDocument/2006/customXml" ds:itemID="{004915B7-6FBD-476F-8253-C591614492D9}">
  <ds:schemaRefs>
    <ds:schemaRef ds:uri="http://purl.org/dc/terms/"/>
    <ds:schemaRef ds:uri="http://schemas.microsoft.com/office/2006/documentManagement/types"/>
    <ds:schemaRef ds:uri="http://www.w3.org/XML/1998/namespace"/>
    <ds:schemaRef ds:uri="http://schemas.microsoft.com/office/infopath/2007/PartnerControls"/>
    <ds:schemaRef ds:uri="49f43ae8-138a-4100-a29b-f1cbfbe4831f"/>
    <ds:schemaRef ds:uri="88bd8a3c-b6aa-4111-8c5e-dfa2201c8661"/>
    <ds:schemaRef ds:uri="http://schemas.openxmlformats.org/package/2006/metadata/core-properties"/>
    <ds:schemaRef ds:uri="http://purl.org/dc/elements/1.1/"/>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MONTHLY REPORTING June 17 OCEO EXCO Presentation</Template>
  <TotalTime>147</TotalTime>
  <Words>732</Words>
  <Application>Microsoft Office PowerPoint</Application>
  <PresentationFormat>On-screen Show (4:3)</PresentationFormat>
  <Paragraphs>70</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Symbol</vt:lpstr>
      <vt:lpstr>Times</vt:lpstr>
      <vt:lpstr>Times New Roman</vt:lpstr>
      <vt:lpstr>Wingdings</vt:lpstr>
      <vt:lpstr>Azure</vt:lpstr>
      <vt:lpstr>        NDA Interventions on food security during covid-19  </vt:lpstr>
      <vt:lpstr>PURPOSE</vt:lpstr>
      <vt:lpstr> LEGISLATIVE MANDATE </vt:lpstr>
      <vt:lpstr>STRATEGIC OVERVIEW OF THE NDA</vt:lpstr>
      <vt:lpstr>NDA APPROACH TO FOOD SECURITY INTERVENTIONS  </vt:lpstr>
      <vt:lpstr>NDA PRIORITIES IN FOOD SECURITY </vt:lpstr>
      <vt:lpstr>NDA PRIORITIES IN FOOD SECURITY – cont…</vt:lpstr>
      <vt:lpstr>NDA INTERVENTIONS ON FOOD AND NUTRITION SECURITY DURING COVID 19 </vt:lpstr>
      <vt:lpstr>CONCLUSION</vt:lpstr>
      <vt:lpstr>Thank you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THE CEO - PERFORMANCE PLANNING, MONITORING AND REPORTING   APRIL MONTHLY REPORT (2017/2018 13 JUNE 2017</dc:title>
  <dc:creator>Zweli Mngadi</dc:creator>
  <cp:lastModifiedBy>Susan Khumalo</cp:lastModifiedBy>
  <cp:revision>406</cp:revision>
  <cp:lastPrinted>2018-05-22T06:50:56Z</cp:lastPrinted>
  <dcterms:created xsi:type="dcterms:W3CDTF">2017-07-04T09:02:51Z</dcterms:created>
  <dcterms:modified xsi:type="dcterms:W3CDTF">2022-08-24T13:21:25Z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0x0101002B9ADB0C50D28C4886D1E3FBABF25A90</vt:lpwstr>
  </property>
</Properties>
</file>