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7"/>
  </p:notesMasterIdLst>
  <p:sldIdLst>
    <p:sldId id="2131" r:id="rId5"/>
    <p:sldId id="257" r:id="rId6"/>
    <p:sldId id="2145" r:id="rId7"/>
    <p:sldId id="2153" r:id="rId8"/>
    <p:sldId id="260" r:id="rId9"/>
    <p:sldId id="262" r:id="rId10"/>
    <p:sldId id="264" r:id="rId11"/>
    <p:sldId id="266" r:id="rId12"/>
    <p:sldId id="268" r:id="rId13"/>
    <p:sldId id="2295" r:id="rId14"/>
    <p:sldId id="2296" r:id="rId15"/>
    <p:sldId id="2256" r:id="rId16"/>
    <p:sldId id="2297" r:id="rId17"/>
    <p:sldId id="2290" r:id="rId18"/>
    <p:sldId id="2291" r:id="rId19"/>
    <p:sldId id="2298" r:id="rId20"/>
    <p:sldId id="2292" r:id="rId21"/>
    <p:sldId id="2293" r:id="rId22"/>
    <p:sldId id="2299" r:id="rId23"/>
    <p:sldId id="2288" r:id="rId24"/>
    <p:sldId id="2294" r:id="rId25"/>
    <p:sldId id="302" r:id="rId26"/>
    <p:sldId id="361" r:id="rId27"/>
    <p:sldId id="364" r:id="rId28"/>
    <p:sldId id="371" r:id="rId29"/>
    <p:sldId id="365" r:id="rId30"/>
    <p:sldId id="314" r:id="rId31"/>
    <p:sldId id="316" r:id="rId32"/>
    <p:sldId id="318" r:id="rId33"/>
    <p:sldId id="320" r:id="rId34"/>
    <p:sldId id="308" r:id="rId35"/>
    <p:sldId id="310"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6" autoAdjust="0"/>
    <p:restoredTop sz="91803" autoAdjust="0"/>
  </p:normalViewPr>
  <p:slideViewPr>
    <p:cSldViewPr>
      <p:cViewPr varScale="1">
        <p:scale>
          <a:sx n="61" d="100"/>
          <a:sy n="61" d="100"/>
        </p:scale>
        <p:origin x="1132" y="44"/>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5594D-D93D-4E40-A130-C9299195754C}"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97F35790-F9C5-4493-A693-BD11C6521A27}">
      <dgm:prSet phldrT="[Text]" custT="1"/>
      <dgm:spPr/>
      <dgm:t>
        <a:bodyPr/>
        <a:lstStyle/>
        <a:p>
          <a:r>
            <a:rPr lang="en-US" sz="4400" dirty="0"/>
            <a:t>Level 1</a:t>
          </a:r>
          <a:endParaRPr lang="en-US" sz="1600" b="1" dirty="0">
            <a:solidFill>
              <a:schemeClr val="tx1"/>
            </a:solidFill>
          </a:endParaRPr>
        </a:p>
        <a:p>
          <a:r>
            <a:rPr lang="en-US" sz="2000" b="1" dirty="0">
              <a:solidFill>
                <a:schemeClr val="tx1"/>
              </a:solidFill>
            </a:rPr>
            <a:t>Talk</a:t>
          </a:r>
        </a:p>
        <a:p>
          <a:endParaRPr lang="en-US" sz="1600" dirty="0">
            <a:solidFill>
              <a:schemeClr val="tx1"/>
            </a:solidFill>
          </a:endParaRPr>
        </a:p>
      </dgm:t>
    </dgm:pt>
    <dgm:pt modelId="{53EB6156-D1C5-4083-B315-D0E036A6F843}" type="parTrans" cxnId="{04A8F8E5-52F7-4891-8527-9BE8123618DF}">
      <dgm:prSet/>
      <dgm:spPr/>
      <dgm:t>
        <a:bodyPr/>
        <a:lstStyle/>
        <a:p>
          <a:endParaRPr lang="en-US"/>
        </a:p>
      </dgm:t>
    </dgm:pt>
    <dgm:pt modelId="{E6812D7B-DB78-40CF-B996-5370703E554C}" type="sibTrans" cxnId="{04A8F8E5-52F7-4891-8527-9BE8123618DF}">
      <dgm:prSet/>
      <dgm:spPr/>
      <dgm:t>
        <a:bodyPr/>
        <a:lstStyle/>
        <a:p>
          <a:endParaRPr lang="en-US" dirty="0"/>
        </a:p>
      </dgm:t>
    </dgm:pt>
    <dgm:pt modelId="{5A7BA9A1-7BA7-4321-B60B-A7DD851C84B6}">
      <dgm:prSet phldrT="[Text]" custT="1"/>
      <dgm:spPr/>
      <dgm:t>
        <a:bodyPr/>
        <a:lstStyle/>
        <a:p>
          <a:pPr>
            <a:lnSpc>
              <a:spcPct val="90000"/>
            </a:lnSpc>
            <a:spcAft>
              <a:spcPts val="0"/>
            </a:spcAft>
          </a:pPr>
          <a:r>
            <a:rPr lang="en-US" sz="4000" dirty="0"/>
            <a:t>Level 2</a:t>
          </a:r>
        </a:p>
        <a:p>
          <a:pPr>
            <a:lnSpc>
              <a:spcPct val="90000"/>
            </a:lnSpc>
            <a:spcAft>
              <a:spcPts val="0"/>
            </a:spcAft>
          </a:pPr>
          <a:endParaRPr lang="en-US" sz="2000" dirty="0">
            <a:solidFill>
              <a:schemeClr val="tx1"/>
            </a:solidFill>
          </a:endParaRPr>
        </a:p>
        <a:p>
          <a:pPr>
            <a:lnSpc>
              <a:spcPct val="90000"/>
            </a:lnSpc>
            <a:spcAft>
              <a:spcPts val="0"/>
            </a:spcAft>
          </a:pPr>
          <a:r>
            <a:rPr lang="en-US" sz="2000" b="1" dirty="0">
              <a:solidFill>
                <a:schemeClr val="tx1"/>
              </a:solidFill>
            </a:rPr>
            <a:t>Build</a:t>
          </a:r>
        </a:p>
        <a:p>
          <a:pPr>
            <a:lnSpc>
              <a:spcPct val="90000"/>
            </a:lnSpc>
            <a:spcAft>
              <a:spcPts val="0"/>
            </a:spcAft>
          </a:pPr>
          <a:endParaRPr lang="en-US" sz="1000" dirty="0"/>
        </a:p>
      </dgm:t>
    </dgm:pt>
    <dgm:pt modelId="{043190E0-37C5-4FE1-8005-9AAD241840B2}" type="parTrans" cxnId="{847298C7-3414-4A42-BA1C-FDF71A238DDF}">
      <dgm:prSet/>
      <dgm:spPr/>
      <dgm:t>
        <a:bodyPr/>
        <a:lstStyle/>
        <a:p>
          <a:endParaRPr lang="en-US"/>
        </a:p>
      </dgm:t>
    </dgm:pt>
    <dgm:pt modelId="{574AA3FA-7FE5-4E5A-8177-89697A748E1C}" type="sibTrans" cxnId="{847298C7-3414-4A42-BA1C-FDF71A238DDF}">
      <dgm:prSet/>
      <dgm:spPr/>
      <dgm:t>
        <a:bodyPr/>
        <a:lstStyle/>
        <a:p>
          <a:endParaRPr lang="en-US" dirty="0"/>
        </a:p>
      </dgm:t>
    </dgm:pt>
    <dgm:pt modelId="{93F0B429-1788-4914-83F6-33AE919C57E9}">
      <dgm:prSet phldrT="[Text]" custT="1"/>
      <dgm:spPr/>
      <dgm:t>
        <a:bodyPr/>
        <a:lstStyle/>
        <a:p>
          <a:pPr>
            <a:lnSpc>
              <a:spcPct val="90000"/>
            </a:lnSpc>
          </a:pPr>
          <a:r>
            <a:rPr lang="en-US" sz="4000" dirty="0"/>
            <a:t>Level 3</a:t>
          </a:r>
        </a:p>
        <a:p>
          <a:pPr>
            <a:lnSpc>
              <a:spcPct val="90000"/>
            </a:lnSpc>
          </a:pPr>
          <a:r>
            <a:rPr lang="en-US" sz="2000" b="1" dirty="0">
              <a:solidFill>
                <a:schemeClr val="tx1"/>
              </a:solidFill>
            </a:rPr>
            <a:t>Grow</a:t>
          </a:r>
          <a:endParaRPr lang="en-US" sz="3600" dirty="0"/>
        </a:p>
      </dgm:t>
    </dgm:pt>
    <dgm:pt modelId="{EBE50FC6-4C5A-452E-A2A2-46A24CF101DB}" type="parTrans" cxnId="{D380DEDB-827E-4D8A-96D6-888AC4DCC287}">
      <dgm:prSet/>
      <dgm:spPr/>
      <dgm:t>
        <a:bodyPr/>
        <a:lstStyle/>
        <a:p>
          <a:endParaRPr lang="en-US"/>
        </a:p>
      </dgm:t>
    </dgm:pt>
    <dgm:pt modelId="{D6C3969B-6FB9-45BD-9F2D-1FDC750647CD}" type="sibTrans" cxnId="{D380DEDB-827E-4D8A-96D6-888AC4DCC287}">
      <dgm:prSet/>
      <dgm:spPr/>
      <dgm:t>
        <a:bodyPr/>
        <a:lstStyle/>
        <a:p>
          <a:endParaRPr lang="en-US"/>
        </a:p>
      </dgm:t>
    </dgm:pt>
    <dgm:pt modelId="{2AADBAF1-37B6-4EF5-A35C-DBBBBC2919BF}">
      <dgm:prSet custT="1"/>
      <dgm:spPr/>
      <dgm:t>
        <a:bodyPr/>
        <a:lstStyle/>
        <a:p>
          <a:pPr>
            <a:lnSpc>
              <a:spcPct val="100000"/>
            </a:lnSpc>
          </a:pPr>
          <a:r>
            <a:rPr lang="en-US" sz="1400" dirty="0">
              <a:solidFill>
                <a:schemeClr val="tx1"/>
              </a:solidFill>
            </a:rPr>
            <a:t>Small Enterprise Coaching programme</a:t>
          </a:r>
        </a:p>
      </dgm:t>
    </dgm:pt>
    <dgm:pt modelId="{BAD5705E-1A41-4AFC-AA0D-36A3A5D34BC3}" type="parTrans" cxnId="{7D3E64BF-3D7C-408B-B6FC-DB28E388566B}">
      <dgm:prSet/>
      <dgm:spPr/>
      <dgm:t>
        <a:bodyPr/>
        <a:lstStyle/>
        <a:p>
          <a:endParaRPr lang="en-US"/>
        </a:p>
      </dgm:t>
    </dgm:pt>
    <dgm:pt modelId="{668FB7EB-5ACE-48FD-9E93-2A03CA98C62A}" type="sibTrans" cxnId="{7D3E64BF-3D7C-408B-B6FC-DB28E388566B}">
      <dgm:prSet/>
      <dgm:spPr/>
      <dgm:t>
        <a:bodyPr/>
        <a:lstStyle/>
        <a:p>
          <a:endParaRPr lang="en-US"/>
        </a:p>
      </dgm:t>
    </dgm:pt>
    <dgm:pt modelId="{745C788A-3D2F-4C6E-8302-5CE9522FE00D}">
      <dgm:prSet custT="1"/>
      <dgm:spPr/>
      <dgm:t>
        <a:bodyPr/>
        <a:lstStyle/>
        <a:p>
          <a:pPr>
            <a:lnSpc>
              <a:spcPct val="100000"/>
            </a:lnSpc>
          </a:pPr>
          <a:r>
            <a:rPr lang="en-US" sz="1400" dirty="0">
              <a:solidFill>
                <a:schemeClr val="tx1"/>
              </a:solidFill>
            </a:rPr>
            <a:t>Women Enterprise Coaching programme</a:t>
          </a:r>
        </a:p>
      </dgm:t>
    </dgm:pt>
    <dgm:pt modelId="{146127C5-F20F-4181-BE4B-8B67E6CF1947}" type="parTrans" cxnId="{9F3A94B9-5855-41F4-892A-373057D19D40}">
      <dgm:prSet/>
      <dgm:spPr/>
      <dgm:t>
        <a:bodyPr/>
        <a:lstStyle/>
        <a:p>
          <a:endParaRPr lang="en-US"/>
        </a:p>
      </dgm:t>
    </dgm:pt>
    <dgm:pt modelId="{7171B6E5-E38F-4F5E-B829-EF249BFCBDE9}" type="sibTrans" cxnId="{9F3A94B9-5855-41F4-892A-373057D19D40}">
      <dgm:prSet/>
      <dgm:spPr/>
      <dgm:t>
        <a:bodyPr/>
        <a:lstStyle/>
        <a:p>
          <a:endParaRPr lang="en-US"/>
        </a:p>
      </dgm:t>
    </dgm:pt>
    <dgm:pt modelId="{7E0ED5E6-D609-4A23-845D-CAD7B02BCAEA}">
      <dgm:prSet custT="1"/>
      <dgm:spPr/>
      <dgm:t>
        <a:bodyPr/>
        <a:lstStyle/>
        <a:p>
          <a:pPr>
            <a:lnSpc>
              <a:spcPct val="100000"/>
            </a:lnSpc>
          </a:pPr>
          <a:r>
            <a:rPr lang="en-US" sz="1400" dirty="0">
              <a:solidFill>
                <a:schemeClr val="tx1"/>
              </a:solidFill>
            </a:rPr>
            <a:t>Incentives schemes: (EMIA,SSAS, Manufacturing Support Scheme)</a:t>
          </a:r>
        </a:p>
      </dgm:t>
    </dgm:pt>
    <dgm:pt modelId="{BE5CA711-9DC6-41C0-AADA-EC20DD0AB13D}" type="parTrans" cxnId="{F84DFAAB-C198-4255-87A3-67E29026B0F6}">
      <dgm:prSet/>
      <dgm:spPr/>
      <dgm:t>
        <a:bodyPr/>
        <a:lstStyle/>
        <a:p>
          <a:endParaRPr lang="en-US"/>
        </a:p>
      </dgm:t>
    </dgm:pt>
    <dgm:pt modelId="{EF47BE38-DFFC-47DB-87CC-168E49E2E7AE}" type="sibTrans" cxnId="{F84DFAAB-C198-4255-87A3-67E29026B0F6}">
      <dgm:prSet/>
      <dgm:spPr/>
      <dgm:t>
        <a:bodyPr/>
        <a:lstStyle/>
        <a:p>
          <a:endParaRPr lang="en-US"/>
        </a:p>
      </dgm:t>
    </dgm:pt>
    <dgm:pt modelId="{5C08B865-DDFA-481A-944B-96C40F9209E8}">
      <dgm:prSet custT="1"/>
      <dgm:spPr/>
      <dgm:t>
        <a:bodyPr/>
        <a:lstStyle/>
        <a:p>
          <a:pPr>
            <a:lnSpc>
              <a:spcPct val="100000"/>
            </a:lnSpc>
          </a:pPr>
          <a:r>
            <a:rPr lang="en-US" sz="1400" dirty="0">
              <a:solidFill>
                <a:schemeClr val="tx1"/>
              </a:solidFill>
            </a:rPr>
            <a:t>Access to Markets (e-commerce, trade fairs, B2B’s, B2C’s)</a:t>
          </a:r>
        </a:p>
      </dgm:t>
    </dgm:pt>
    <dgm:pt modelId="{C8ACC65B-3957-4916-9D8B-64066AF7525A}" type="parTrans" cxnId="{0926A79B-3075-4CB8-9A1C-C07ED18D1D99}">
      <dgm:prSet/>
      <dgm:spPr/>
      <dgm:t>
        <a:bodyPr/>
        <a:lstStyle/>
        <a:p>
          <a:endParaRPr lang="en-US"/>
        </a:p>
      </dgm:t>
    </dgm:pt>
    <dgm:pt modelId="{2F1E3C90-B9D3-45D9-A6A4-D36BF00B5EDC}" type="sibTrans" cxnId="{0926A79B-3075-4CB8-9A1C-C07ED18D1D99}">
      <dgm:prSet/>
      <dgm:spPr/>
      <dgm:t>
        <a:bodyPr/>
        <a:lstStyle/>
        <a:p>
          <a:endParaRPr lang="en-US"/>
        </a:p>
      </dgm:t>
    </dgm:pt>
    <dgm:pt modelId="{16AF4AC7-A08F-4832-800C-831264537881}">
      <dgm:prSet custT="1"/>
      <dgm:spPr/>
      <dgm:t>
        <a:bodyPr/>
        <a:lstStyle/>
        <a:p>
          <a:pPr>
            <a:lnSpc>
              <a:spcPct val="100000"/>
            </a:lnSpc>
          </a:pPr>
          <a:r>
            <a:rPr lang="en-US" sz="1400" dirty="0">
              <a:solidFill>
                <a:schemeClr val="tx1"/>
              </a:solidFill>
            </a:rPr>
            <a:t>Domestic market</a:t>
          </a:r>
        </a:p>
      </dgm:t>
    </dgm:pt>
    <dgm:pt modelId="{CBEFEABC-F95F-480A-9184-2E5E7C2109B6}" type="parTrans" cxnId="{5AF47EA6-D72B-44CD-862C-97DE797BE7B2}">
      <dgm:prSet/>
      <dgm:spPr/>
      <dgm:t>
        <a:bodyPr/>
        <a:lstStyle/>
        <a:p>
          <a:endParaRPr lang="en-US"/>
        </a:p>
      </dgm:t>
    </dgm:pt>
    <dgm:pt modelId="{3B4611DA-007C-4DB9-8C1F-04285E1A2D89}" type="sibTrans" cxnId="{5AF47EA6-D72B-44CD-862C-97DE797BE7B2}">
      <dgm:prSet/>
      <dgm:spPr/>
      <dgm:t>
        <a:bodyPr/>
        <a:lstStyle/>
        <a:p>
          <a:endParaRPr lang="en-US"/>
        </a:p>
      </dgm:t>
    </dgm:pt>
    <dgm:pt modelId="{1091717A-BEEA-4F4F-BA8A-E7BA1CA12B67}">
      <dgm:prSet custT="1"/>
      <dgm:spPr/>
      <dgm:t>
        <a:bodyPr/>
        <a:lstStyle/>
        <a:p>
          <a:pPr>
            <a:lnSpc>
              <a:spcPct val="100000"/>
            </a:lnSpc>
          </a:pPr>
          <a:r>
            <a:rPr lang="en-US" sz="1400" dirty="0">
              <a:solidFill>
                <a:schemeClr val="tx1"/>
              </a:solidFill>
            </a:rPr>
            <a:t>International market</a:t>
          </a:r>
        </a:p>
      </dgm:t>
    </dgm:pt>
    <dgm:pt modelId="{FC257CF9-CAE4-4ADC-B175-BBF339233D4C}" type="parTrans" cxnId="{792C50F2-D309-495E-8241-86D6B6479142}">
      <dgm:prSet/>
      <dgm:spPr/>
      <dgm:t>
        <a:bodyPr/>
        <a:lstStyle/>
        <a:p>
          <a:endParaRPr lang="en-US"/>
        </a:p>
      </dgm:t>
    </dgm:pt>
    <dgm:pt modelId="{56DB1325-4789-4367-9054-C2C4F5D4EF9C}" type="sibTrans" cxnId="{792C50F2-D309-495E-8241-86D6B6479142}">
      <dgm:prSet/>
      <dgm:spPr/>
      <dgm:t>
        <a:bodyPr/>
        <a:lstStyle/>
        <a:p>
          <a:endParaRPr lang="en-US"/>
        </a:p>
      </dgm:t>
    </dgm:pt>
    <dgm:pt modelId="{AD109C2F-FCC3-4D0C-A9E0-82312EB283A7}">
      <dgm:prSet custT="1"/>
      <dgm:spPr/>
      <dgm:t>
        <a:bodyPr/>
        <a:lstStyle/>
        <a:p>
          <a:pPr>
            <a:lnSpc>
              <a:spcPct val="100000"/>
            </a:lnSpc>
          </a:pPr>
          <a:r>
            <a:rPr lang="en-US" sz="1400" dirty="0">
              <a:solidFill>
                <a:schemeClr val="tx1"/>
              </a:solidFill>
            </a:rPr>
            <a:t>Post-event mentorship</a:t>
          </a:r>
        </a:p>
      </dgm:t>
    </dgm:pt>
    <dgm:pt modelId="{EC0D0271-49D3-461D-870D-0B5AF75D7773}" type="parTrans" cxnId="{E787168D-2F9C-404D-9F39-1D8C770B6E33}">
      <dgm:prSet/>
      <dgm:spPr/>
      <dgm:t>
        <a:bodyPr/>
        <a:lstStyle/>
        <a:p>
          <a:endParaRPr lang="en-US"/>
        </a:p>
      </dgm:t>
    </dgm:pt>
    <dgm:pt modelId="{5AC6C255-991A-4FF8-AAC2-A31FFD4EB26F}" type="sibTrans" cxnId="{E787168D-2F9C-404D-9F39-1D8C770B6E33}">
      <dgm:prSet/>
      <dgm:spPr/>
      <dgm:t>
        <a:bodyPr/>
        <a:lstStyle/>
        <a:p>
          <a:endParaRPr lang="en-US"/>
        </a:p>
      </dgm:t>
    </dgm:pt>
    <dgm:pt modelId="{E529FA06-D46F-4DD5-BF00-14CA4B8DA692}">
      <dgm:prSet phldrT="[Text]" custT="1"/>
      <dgm:spPr/>
      <dgm:t>
        <a:bodyPr/>
        <a:lstStyle/>
        <a:p>
          <a:pPr>
            <a:lnSpc>
              <a:spcPct val="90000"/>
            </a:lnSpc>
          </a:pPr>
          <a:endParaRPr lang="en-US" sz="1400" dirty="0"/>
        </a:p>
      </dgm:t>
    </dgm:pt>
    <dgm:pt modelId="{0C36A8E4-7ED9-48BA-9A92-8F0C50077C2C}" type="parTrans" cxnId="{4C5D0E03-5C3D-4988-BF16-FE4111B42DF9}">
      <dgm:prSet/>
      <dgm:spPr/>
      <dgm:t>
        <a:bodyPr/>
        <a:lstStyle/>
        <a:p>
          <a:endParaRPr lang="en-US"/>
        </a:p>
      </dgm:t>
    </dgm:pt>
    <dgm:pt modelId="{C12DFF4E-EC32-419C-B2D4-D41F9531DE44}" type="sibTrans" cxnId="{4C5D0E03-5C3D-4988-BF16-FE4111B42DF9}">
      <dgm:prSet/>
      <dgm:spPr/>
      <dgm:t>
        <a:bodyPr/>
        <a:lstStyle/>
        <a:p>
          <a:endParaRPr lang="en-US"/>
        </a:p>
      </dgm:t>
    </dgm:pt>
    <dgm:pt modelId="{0D8A628E-955C-4E12-BC8C-70685282DCEA}">
      <dgm:prSet phldrT="[Text]" custT="1"/>
      <dgm:spPr/>
      <dgm:t>
        <a:bodyPr/>
        <a:lstStyle/>
        <a:p>
          <a:pPr>
            <a:lnSpc>
              <a:spcPct val="90000"/>
            </a:lnSpc>
          </a:pPr>
          <a:endParaRPr lang="en-US" sz="1400" dirty="0">
            <a:solidFill>
              <a:schemeClr val="tx1"/>
            </a:solidFill>
          </a:endParaRPr>
        </a:p>
      </dgm:t>
    </dgm:pt>
    <dgm:pt modelId="{8B4CF5D9-7E36-4E3A-9B52-9890DC6EC98F}" type="parTrans" cxnId="{A23CFE2B-AFB9-4C0E-91E3-0B8084B7B25A}">
      <dgm:prSet/>
      <dgm:spPr/>
      <dgm:t>
        <a:bodyPr/>
        <a:lstStyle/>
        <a:p>
          <a:endParaRPr lang="en-US"/>
        </a:p>
      </dgm:t>
    </dgm:pt>
    <dgm:pt modelId="{0DDA58EF-E190-4CBA-B668-3D54906184DB}" type="sibTrans" cxnId="{A23CFE2B-AFB9-4C0E-91E3-0B8084B7B25A}">
      <dgm:prSet/>
      <dgm:spPr/>
      <dgm:t>
        <a:bodyPr/>
        <a:lstStyle/>
        <a:p>
          <a:endParaRPr lang="en-US"/>
        </a:p>
      </dgm:t>
    </dgm:pt>
    <dgm:pt modelId="{BAC48396-01FA-4D5F-A6BC-DBEF04C9E82F}">
      <dgm:prSet phldrT="[Text]" custT="1"/>
      <dgm:spPr/>
      <dgm:t>
        <a:bodyPr/>
        <a:lstStyle/>
        <a:p>
          <a:pPr>
            <a:lnSpc>
              <a:spcPct val="90000"/>
            </a:lnSpc>
            <a:spcAft>
              <a:spcPct val="15000"/>
            </a:spcAft>
          </a:pPr>
          <a:endParaRPr lang="en-US" sz="1000" dirty="0">
            <a:solidFill>
              <a:schemeClr val="tx1"/>
            </a:solidFill>
          </a:endParaRPr>
        </a:p>
      </dgm:t>
    </dgm:pt>
    <dgm:pt modelId="{563413C9-09DF-4E31-A84A-1705744740C6}" type="parTrans" cxnId="{49E379D9-FADB-45A9-95F6-3B08CD902F68}">
      <dgm:prSet/>
      <dgm:spPr/>
      <dgm:t>
        <a:bodyPr/>
        <a:lstStyle/>
        <a:p>
          <a:endParaRPr lang="en-US"/>
        </a:p>
      </dgm:t>
    </dgm:pt>
    <dgm:pt modelId="{57F62B44-383C-4405-A6F8-5BEC4C248103}" type="sibTrans" cxnId="{49E379D9-FADB-45A9-95F6-3B08CD902F68}">
      <dgm:prSet/>
      <dgm:spPr/>
      <dgm:t>
        <a:bodyPr/>
        <a:lstStyle/>
        <a:p>
          <a:endParaRPr lang="en-US"/>
        </a:p>
      </dgm:t>
    </dgm:pt>
    <dgm:pt modelId="{1E89DF1D-F70A-4A58-9D5A-F0B281491543}">
      <dgm:prSet phldrT="[Text]" custT="1"/>
      <dgm:spPr/>
      <dgm:t>
        <a:bodyPr/>
        <a:lstStyle/>
        <a:p>
          <a:pPr>
            <a:lnSpc>
              <a:spcPct val="100000"/>
            </a:lnSpc>
            <a:spcAft>
              <a:spcPct val="15000"/>
            </a:spcAft>
          </a:pPr>
          <a:r>
            <a:rPr lang="en-US" sz="1400" dirty="0">
              <a:solidFill>
                <a:schemeClr val="tx1"/>
              </a:solidFill>
            </a:rPr>
            <a:t>Technical training (QMS &amp; certification, HACCP, Quality &amp; Standards</a:t>
          </a:r>
        </a:p>
      </dgm:t>
    </dgm:pt>
    <dgm:pt modelId="{2A1A7A84-9B30-4A16-80E7-EB5ECD9110B9}" type="parTrans" cxnId="{ECE650BB-C178-4875-A3F2-DA0D70688C7B}">
      <dgm:prSet/>
      <dgm:spPr/>
      <dgm:t>
        <a:bodyPr/>
        <a:lstStyle/>
        <a:p>
          <a:endParaRPr lang="en-US"/>
        </a:p>
      </dgm:t>
    </dgm:pt>
    <dgm:pt modelId="{769B48D9-1C0D-454D-A413-1F82CE0216B5}" type="sibTrans" cxnId="{ECE650BB-C178-4875-A3F2-DA0D70688C7B}">
      <dgm:prSet/>
      <dgm:spPr/>
      <dgm:t>
        <a:bodyPr/>
        <a:lstStyle/>
        <a:p>
          <a:endParaRPr lang="en-US"/>
        </a:p>
      </dgm:t>
    </dgm:pt>
    <dgm:pt modelId="{ACCF0800-560A-4D33-8002-C58493AF33D4}">
      <dgm:prSet custT="1"/>
      <dgm:spPr/>
      <dgm:t>
        <a:bodyPr/>
        <a:lstStyle/>
        <a:p>
          <a:pPr>
            <a:lnSpc>
              <a:spcPct val="90000"/>
            </a:lnSpc>
            <a:spcAft>
              <a:spcPct val="15000"/>
            </a:spcAft>
          </a:pPr>
          <a:endParaRPr lang="en-US" sz="1400" dirty="0">
            <a:solidFill>
              <a:schemeClr val="tx1"/>
            </a:solidFill>
          </a:endParaRPr>
        </a:p>
      </dgm:t>
    </dgm:pt>
    <dgm:pt modelId="{AF5AAD74-66C0-4492-8A7F-FB14D9716B4B}" type="parTrans" cxnId="{1F0B81D1-511C-4FD2-ABAD-B6D6F39E11F4}">
      <dgm:prSet/>
      <dgm:spPr/>
      <dgm:t>
        <a:bodyPr/>
        <a:lstStyle/>
        <a:p>
          <a:endParaRPr lang="en-US"/>
        </a:p>
      </dgm:t>
    </dgm:pt>
    <dgm:pt modelId="{618EBE37-BDD8-45E3-98B4-F0B7F3D48FE9}" type="sibTrans" cxnId="{1F0B81D1-511C-4FD2-ABAD-B6D6F39E11F4}">
      <dgm:prSet/>
      <dgm:spPr/>
      <dgm:t>
        <a:bodyPr/>
        <a:lstStyle/>
        <a:p>
          <a:endParaRPr lang="en-US"/>
        </a:p>
      </dgm:t>
    </dgm:pt>
    <dgm:pt modelId="{AE707B14-4DAD-4237-AC74-46A8A5384656}">
      <dgm:prSet phldrT="[Text]" custT="1"/>
      <dgm:spPr/>
      <dgm:t>
        <a:bodyPr/>
        <a:lstStyle/>
        <a:p>
          <a:pPr>
            <a:lnSpc>
              <a:spcPct val="100000"/>
            </a:lnSpc>
            <a:spcAft>
              <a:spcPct val="15000"/>
            </a:spcAft>
          </a:pPr>
          <a:r>
            <a:rPr lang="en-US" sz="1400" dirty="0">
              <a:solidFill>
                <a:schemeClr val="tx1"/>
              </a:solidFill>
            </a:rPr>
            <a:t>Innovation Support</a:t>
          </a:r>
        </a:p>
      </dgm:t>
    </dgm:pt>
    <dgm:pt modelId="{1718E651-D3E0-4AA0-A8F6-68C259B42762}" type="parTrans" cxnId="{6DE7D37B-2D19-4977-8DCB-E41CFEE75652}">
      <dgm:prSet/>
      <dgm:spPr/>
      <dgm:t>
        <a:bodyPr/>
        <a:lstStyle/>
        <a:p>
          <a:endParaRPr lang="en-US"/>
        </a:p>
      </dgm:t>
    </dgm:pt>
    <dgm:pt modelId="{57F40DD4-6C9B-49FD-8B47-25FE00CFC414}" type="sibTrans" cxnId="{6DE7D37B-2D19-4977-8DCB-E41CFEE75652}">
      <dgm:prSet/>
      <dgm:spPr/>
      <dgm:t>
        <a:bodyPr/>
        <a:lstStyle/>
        <a:p>
          <a:endParaRPr lang="en-US"/>
        </a:p>
      </dgm:t>
    </dgm:pt>
    <dgm:pt modelId="{D49EBD63-50C6-4F2F-8666-A7F1A69B58A6}">
      <dgm:prSet phldrT="[Text]" custT="1"/>
      <dgm:spPr/>
      <dgm:t>
        <a:bodyPr/>
        <a:lstStyle/>
        <a:p>
          <a:pPr>
            <a:lnSpc>
              <a:spcPct val="100000"/>
            </a:lnSpc>
            <a:spcAft>
              <a:spcPct val="15000"/>
            </a:spcAft>
          </a:pPr>
          <a:r>
            <a:rPr lang="en-US" sz="1400" dirty="0">
              <a:solidFill>
                <a:schemeClr val="tx1"/>
              </a:solidFill>
            </a:rPr>
            <a:t>Export Readiness programme (Interventions based on ERAT)</a:t>
          </a:r>
        </a:p>
      </dgm:t>
    </dgm:pt>
    <dgm:pt modelId="{C839ECAC-1904-4E1B-ACC7-57E5E2FF28C8}" type="parTrans" cxnId="{FFFADAB0-17FC-4FEC-90C8-C26767CB5A73}">
      <dgm:prSet/>
      <dgm:spPr/>
      <dgm:t>
        <a:bodyPr/>
        <a:lstStyle/>
        <a:p>
          <a:endParaRPr lang="en-US"/>
        </a:p>
      </dgm:t>
    </dgm:pt>
    <dgm:pt modelId="{4FB11066-AE0A-4831-8B9C-6A4D3E9846F5}" type="sibTrans" cxnId="{FFFADAB0-17FC-4FEC-90C8-C26767CB5A73}">
      <dgm:prSet/>
      <dgm:spPr/>
      <dgm:t>
        <a:bodyPr/>
        <a:lstStyle/>
        <a:p>
          <a:endParaRPr lang="en-US"/>
        </a:p>
      </dgm:t>
    </dgm:pt>
    <dgm:pt modelId="{EDF9CDF7-38C0-48EB-89D1-0718485BF218}">
      <dgm:prSet phldrT="[Text]" custT="1"/>
      <dgm:spPr/>
      <dgm:t>
        <a:bodyPr/>
        <a:lstStyle/>
        <a:p>
          <a:pPr>
            <a:lnSpc>
              <a:spcPct val="100000"/>
            </a:lnSpc>
            <a:spcAft>
              <a:spcPct val="15000"/>
            </a:spcAft>
          </a:pPr>
          <a:r>
            <a:rPr lang="en-US" sz="1400" dirty="0">
              <a:solidFill>
                <a:schemeClr val="tx1"/>
              </a:solidFill>
            </a:rPr>
            <a:t>Export Mentorship</a:t>
          </a:r>
        </a:p>
      </dgm:t>
    </dgm:pt>
    <dgm:pt modelId="{F7BAFB61-7455-427C-ADB3-1F4309FC3047}" type="parTrans" cxnId="{5FB976A2-A853-4B69-B198-68F8F127031A}">
      <dgm:prSet/>
      <dgm:spPr/>
      <dgm:t>
        <a:bodyPr/>
        <a:lstStyle/>
        <a:p>
          <a:endParaRPr lang="en-US"/>
        </a:p>
      </dgm:t>
    </dgm:pt>
    <dgm:pt modelId="{694F50E9-1297-4DFB-8EAB-D2EE859BCF10}" type="sibTrans" cxnId="{5FB976A2-A853-4B69-B198-68F8F127031A}">
      <dgm:prSet/>
      <dgm:spPr/>
      <dgm:t>
        <a:bodyPr/>
        <a:lstStyle/>
        <a:p>
          <a:endParaRPr lang="en-US"/>
        </a:p>
      </dgm:t>
    </dgm:pt>
    <dgm:pt modelId="{0487C7B7-8063-47A9-9458-BBA0AD068928}">
      <dgm:prSet phldrT="[Text]" custT="1"/>
      <dgm:spPr/>
      <dgm:t>
        <a:bodyPr/>
        <a:lstStyle/>
        <a:p>
          <a:pPr>
            <a:lnSpc>
              <a:spcPct val="100000"/>
            </a:lnSpc>
            <a:spcAft>
              <a:spcPct val="15000"/>
            </a:spcAft>
          </a:pPr>
          <a:r>
            <a:rPr lang="en-US" sz="1400" dirty="0">
              <a:solidFill>
                <a:schemeClr val="tx1"/>
              </a:solidFill>
            </a:rPr>
            <a:t>Manufacturing Support programme</a:t>
          </a:r>
        </a:p>
      </dgm:t>
    </dgm:pt>
    <dgm:pt modelId="{4FADA919-CC9E-4111-877A-97064EC06B62}" type="parTrans" cxnId="{2D0DE111-D1A3-4D89-BEB8-C5AB06B50F73}">
      <dgm:prSet/>
      <dgm:spPr/>
      <dgm:t>
        <a:bodyPr/>
        <a:lstStyle/>
        <a:p>
          <a:endParaRPr lang="en-US"/>
        </a:p>
      </dgm:t>
    </dgm:pt>
    <dgm:pt modelId="{BC25A947-13B1-4A16-8D4F-09E3399DA1E8}" type="sibTrans" cxnId="{2D0DE111-D1A3-4D89-BEB8-C5AB06B50F73}">
      <dgm:prSet/>
      <dgm:spPr/>
      <dgm:t>
        <a:bodyPr/>
        <a:lstStyle/>
        <a:p>
          <a:endParaRPr lang="en-US"/>
        </a:p>
      </dgm:t>
    </dgm:pt>
    <dgm:pt modelId="{0A219077-574B-4837-89B7-63238272D96D}">
      <dgm:prSet phldrT="[Text]" custT="1"/>
      <dgm:spPr/>
      <dgm:t>
        <a:bodyPr/>
        <a:lstStyle/>
        <a:p>
          <a:pPr>
            <a:lnSpc>
              <a:spcPct val="100000"/>
            </a:lnSpc>
            <a:spcAft>
              <a:spcPct val="15000"/>
            </a:spcAft>
          </a:pPr>
          <a:r>
            <a:rPr lang="en-US" sz="1400" dirty="0">
              <a:solidFill>
                <a:schemeClr val="tx1"/>
              </a:solidFill>
            </a:rPr>
            <a:t>Supplier Development programme</a:t>
          </a:r>
        </a:p>
      </dgm:t>
    </dgm:pt>
    <dgm:pt modelId="{A42BB9D9-DB49-4410-B01F-245127FED2A8}" type="parTrans" cxnId="{0B2C5D0B-3071-4619-A2C8-34BBCEE6ACFA}">
      <dgm:prSet/>
      <dgm:spPr/>
      <dgm:t>
        <a:bodyPr/>
        <a:lstStyle/>
        <a:p>
          <a:endParaRPr lang="en-US"/>
        </a:p>
      </dgm:t>
    </dgm:pt>
    <dgm:pt modelId="{453036FA-8FBC-4054-94AD-135A85E0E377}" type="sibTrans" cxnId="{0B2C5D0B-3071-4619-A2C8-34BBCEE6ACFA}">
      <dgm:prSet/>
      <dgm:spPr/>
      <dgm:t>
        <a:bodyPr/>
        <a:lstStyle/>
        <a:p>
          <a:endParaRPr lang="en-US"/>
        </a:p>
      </dgm:t>
    </dgm:pt>
    <dgm:pt modelId="{86BB7E7F-7E01-4CEB-8BEE-0F836ADF649C}">
      <dgm:prSet phldrT="[Text]" custT="1"/>
      <dgm:spPr/>
      <dgm:t>
        <a:bodyPr/>
        <a:lstStyle/>
        <a:p>
          <a:pPr>
            <a:lnSpc>
              <a:spcPct val="100000"/>
            </a:lnSpc>
            <a:spcAft>
              <a:spcPct val="15000"/>
            </a:spcAft>
          </a:pPr>
          <a:r>
            <a:rPr lang="en-US" sz="1400" dirty="0">
              <a:solidFill>
                <a:schemeClr val="tx1"/>
              </a:solidFill>
            </a:rPr>
            <a:t>Incentive Scheme (Co-operative Incentive Scheme, Blended finance and any other financial instrument)</a:t>
          </a:r>
        </a:p>
      </dgm:t>
    </dgm:pt>
    <dgm:pt modelId="{E603AD92-F79C-448A-843E-057C8BC0C666}" type="parTrans" cxnId="{BC533E3C-B29A-4081-905A-2A21CFBF765A}">
      <dgm:prSet/>
      <dgm:spPr/>
      <dgm:t>
        <a:bodyPr/>
        <a:lstStyle/>
        <a:p>
          <a:endParaRPr lang="en-US"/>
        </a:p>
      </dgm:t>
    </dgm:pt>
    <dgm:pt modelId="{59674531-1D06-4BC3-970C-7A956CD96840}" type="sibTrans" cxnId="{BC533E3C-B29A-4081-905A-2A21CFBF765A}">
      <dgm:prSet/>
      <dgm:spPr/>
      <dgm:t>
        <a:bodyPr/>
        <a:lstStyle/>
        <a:p>
          <a:endParaRPr lang="en-US"/>
        </a:p>
      </dgm:t>
    </dgm:pt>
    <dgm:pt modelId="{CBD4B91E-F1F9-440F-A439-008AF93B8B0F}">
      <dgm:prSet custT="1"/>
      <dgm:spPr/>
      <dgm:t>
        <a:bodyPr/>
        <a:lstStyle/>
        <a:p>
          <a:r>
            <a:rPr lang="en-US" sz="1400" dirty="0">
              <a:solidFill>
                <a:schemeClr val="tx1"/>
              </a:solidFill>
            </a:rPr>
            <a:t>Registration of client</a:t>
          </a:r>
        </a:p>
      </dgm:t>
    </dgm:pt>
    <dgm:pt modelId="{5090334E-C45A-4025-A351-1A4A1457F049}" type="parTrans" cxnId="{2E145F22-A8C1-4FA1-8E87-E0A93C79FB49}">
      <dgm:prSet/>
      <dgm:spPr/>
      <dgm:t>
        <a:bodyPr/>
        <a:lstStyle/>
        <a:p>
          <a:endParaRPr lang="en-US"/>
        </a:p>
      </dgm:t>
    </dgm:pt>
    <dgm:pt modelId="{CD8C3128-EB6C-4332-9B52-0563165EA45A}" type="sibTrans" cxnId="{2E145F22-A8C1-4FA1-8E87-E0A93C79FB49}">
      <dgm:prSet/>
      <dgm:spPr/>
      <dgm:t>
        <a:bodyPr/>
        <a:lstStyle/>
        <a:p>
          <a:endParaRPr lang="en-US"/>
        </a:p>
      </dgm:t>
    </dgm:pt>
    <dgm:pt modelId="{C0D2E009-A29E-48A3-A963-970B6B961AAB}">
      <dgm:prSet custT="1"/>
      <dgm:spPr/>
      <dgm:t>
        <a:bodyPr/>
        <a:lstStyle/>
        <a:p>
          <a:r>
            <a:rPr lang="en-US" sz="1400" dirty="0">
              <a:solidFill>
                <a:schemeClr val="tx1"/>
              </a:solidFill>
            </a:rPr>
            <a:t>Advice</a:t>
          </a:r>
        </a:p>
      </dgm:t>
    </dgm:pt>
    <dgm:pt modelId="{FF450056-3383-4075-9486-AB8D66180586}" type="parTrans" cxnId="{D7B006C7-8101-4BCA-BBAE-0CBAC4CCCCEA}">
      <dgm:prSet/>
      <dgm:spPr/>
      <dgm:t>
        <a:bodyPr/>
        <a:lstStyle/>
        <a:p>
          <a:endParaRPr lang="en-US"/>
        </a:p>
      </dgm:t>
    </dgm:pt>
    <dgm:pt modelId="{D9B4355D-9FE4-4BE8-9FAF-B2BDF04C7EFE}" type="sibTrans" cxnId="{D7B006C7-8101-4BCA-BBAE-0CBAC4CCCCEA}">
      <dgm:prSet/>
      <dgm:spPr/>
      <dgm:t>
        <a:bodyPr/>
        <a:lstStyle/>
        <a:p>
          <a:endParaRPr lang="en-US"/>
        </a:p>
      </dgm:t>
    </dgm:pt>
    <dgm:pt modelId="{ACC8FD25-49B6-4CEB-A600-65ECDCEE02DF}">
      <dgm:prSet custT="1"/>
      <dgm:spPr/>
      <dgm:t>
        <a:bodyPr/>
        <a:lstStyle/>
        <a:p>
          <a:r>
            <a:rPr lang="en-US" sz="1400" dirty="0">
              <a:solidFill>
                <a:schemeClr val="tx1"/>
              </a:solidFill>
            </a:rPr>
            <a:t>Assessments (ACO,CPE, ERAT,SBAT, EDT)</a:t>
          </a:r>
        </a:p>
      </dgm:t>
    </dgm:pt>
    <dgm:pt modelId="{FCF1064A-9070-4566-8348-0EE434B559CE}" type="parTrans" cxnId="{7B630542-EEA8-43D8-A3E2-9170C733D499}">
      <dgm:prSet/>
      <dgm:spPr/>
      <dgm:t>
        <a:bodyPr/>
        <a:lstStyle/>
        <a:p>
          <a:endParaRPr lang="en-US"/>
        </a:p>
      </dgm:t>
    </dgm:pt>
    <dgm:pt modelId="{E2BC05C1-44F9-4B1F-AAF4-D77A75B95DA3}" type="sibTrans" cxnId="{7B630542-EEA8-43D8-A3E2-9170C733D499}">
      <dgm:prSet/>
      <dgm:spPr/>
      <dgm:t>
        <a:bodyPr/>
        <a:lstStyle/>
        <a:p>
          <a:endParaRPr lang="en-US"/>
        </a:p>
      </dgm:t>
    </dgm:pt>
    <dgm:pt modelId="{DE76970B-57F3-4B6C-8F88-68015D4C7A68}">
      <dgm:prSet custT="1"/>
      <dgm:spPr/>
      <dgm:t>
        <a:bodyPr/>
        <a:lstStyle/>
        <a:p>
          <a:r>
            <a:rPr lang="en-US" sz="1400" dirty="0">
              <a:solidFill>
                <a:schemeClr val="tx1"/>
              </a:solidFill>
            </a:rPr>
            <a:t>Capacity building Trainings (Basic Business Skills, Start up-1)</a:t>
          </a:r>
        </a:p>
      </dgm:t>
    </dgm:pt>
    <dgm:pt modelId="{15C5E13E-64AA-4FAF-B481-F291C3884F7B}" type="parTrans" cxnId="{99FCB74F-CB45-4D27-BF3C-40B5A72B6FDA}">
      <dgm:prSet/>
      <dgm:spPr/>
      <dgm:t>
        <a:bodyPr/>
        <a:lstStyle/>
        <a:p>
          <a:endParaRPr lang="en-US"/>
        </a:p>
      </dgm:t>
    </dgm:pt>
    <dgm:pt modelId="{9D24CD8C-A773-4D9A-9CD1-753D0EEC03AB}" type="sibTrans" cxnId="{99FCB74F-CB45-4D27-BF3C-40B5A72B6FDA}">
      <dgm:prSet/>
      <dgm:spPr/>
      <dgm:t>
        <a:bodyPr/>
        <a:lstStyle/>
        <a:p>
          <a:endParaRPr lang="en-US"/>
        </a:p>
      </dgm:t>
    </dgm:pt>
    <dgm:pt modelId="{D2B8177C-D5E3-48D3-BA5F-A1019AFEB777}">
      <dgm:prSet custT="1"/>
      <dgm:spPr/>
      <dgm:t>
        <a:bodyPr/>
        <a:lstStyle/>
        <a:p>
          <a:r>
            <a:rPr lang="en-US" sz="1400" dirty="0">
              <a:solidFill>
                <a:schemeClr val="tx1"/>
              </a:solidFill>
            </a:rPr>
            <a:t>Business Development Services</a:t>
          </a:r>
        </a:p>
      </dgm:t>
    </dgm:pt>
    <dgm:pt modelId="{4F76ECD4-E846-4307-9C1C-967380DC2137}" type="parTrans" cxnId="{949061EA-802A-4B26-A769-0F71D8D54822}">
      <dgm:prSet/>
      <dgm:spPr/>
      <dgm:t>
        <a:bodyPr/>
        <a:lstStyle/>
        <a:p>
          <a:endParaRPr lang="en-US"/>
        </a:p>
      </dgm:t>
    </dgm:pt>
    <dgm:pt modelId="{D8BA0234-92F2-42A5-8710-2FC4C92662FE}" type="sibTrans" cxnId="{949061EA-802A-4B26-A769-0F71D8D54822}">
      <dgm:prSet/>
      <dgm:spPr/>
      <dgm:t>
        <a:bodyPr/>
        <a:lstStyle/>
        <a:p>
          <a:endParaRPr lang="en-US"/>
        </a:p>
      </dgm:t>
    </dgm:pt>
    <dgm:pt modelId="{62B56ADA-DB23-4005-8EA5-573B78C04F6B}">
      <dgm:prSet phldrT="[Text]" custT="1"/>
      <dgm:spPr/>
      <dgm:t>
        <a:bodyPr/>
        <a:lstStyle/>
        <a:p>
          <a:endParaRPr lang="en-US" sz="1400" dirty="0"/>
        </a:p>
      </dgm:t>
    </dgm:pt>
    <dgm:pt modelId="{4B31F5A9-8F12-4728-B8CE-A36B196EAE0B}" type="parTrans" cxnId="{9D27CB0E-07AA-41E2-A17B-F67BFB2202BB}">
      <dgm:prSet/>
      <dgm:spPr/>
      <dgm:t>
        <a:bodyPr/>
        <a:lstStyle/>
        <a:p>
          <a:endParaRPr lang="en-US"/>
        </a:p>
      </dgm:t>
    </dgm:pt>
    <dgm:pt modelId="{7F66D4A1-76C7-4A11-AF92-E18A218DAD14}" type="sibTrans" cxnId="{9D27CB0E-07AA-41E2-A17B-F67BFB2202BB}">
      <dgm:prSet/>
      <dgm:spPr/>
      <dgm:t>
        <a:bodyPr/>
        <a:lstStyle/>
        <a:p>
          <a:endParaRPr lang="en-US"/>
        </a:p>
      </dgm:t>
    </dgm:pt>
    <dgm:pt modelId="{1CBF77EC-4B25-4736-B974-40F3E0EE1059}">
      <dgm:prSet custT="1"/>
      <dgm:spPr/>
      <dgm:t>
        <a:bodyPr/>
        <a:lstStyle/>
        <a:p>
          <a:endParaRPr lang="en-US" sz="1400" dirty="0">
            <a:solidFill>
              <a:schemeClr val="tx1"/>
            </a:solidFill>
          </a:endParaRPr>
        </a:p>
      </dgm:t>
    </dgm:pt>
    <dgm:pt modelId="{E532F281-ED8F-485C-95F6-242FFC2F2F8A}" type="sibTrans" cxnId="{0660245A-8BA4-417A-9CF2-72BAD3981015}">
      <dgm:prSet/>
      <dgm:spPr/>
      <dgm:t>
        <a:bodyPr/>
        <a:lstStyle/>
        <a:p>
          <a:endParaRPr lang="en-GB"/>
        </a:p>
      </dgm:t>
    </dgm:pt>
    <dgm:pt modelId="{91AEC5C2-DD24-42BD-92ED-4291A4E3E969}" type="parTrans" cxnId="{0660245A-8BA4-417A-9CF2-72BAD3981015}">
      <dgm:prSet/>
      <dgm:spPr/>
      <dgm:t>
        <a:bodyPr/>
        <a:lstStyle/>
        <a:p>
          <a:endParaRPr lang="en-GB"/>
        </a:p>
      </dgm:t>
    </dgm:pt>
    <dgm:pt modelId="{F94369A5-A9C4-4EEB-B487-6E39D986C00C}">
      <dgm:prSet custT="1"/>
      <dgm:spPr/>
      <dgm:t>
        <a:bodyPr/>
        <a:lstStyle/>
        <a:p>
          <a:endParaRPr lang="en-US" sz="1400" dirty="0">
            <a:solidFill>
              <a:schemeClr val="tx1"/>
            </a:solidFill>
          </a:endParaRPr>
        </a:p>
      </dgm:t>
    </dgm:pt>
    <dgm:pt modelId="{D634E7A0-97E8-4772-9582-5C4FFF64B376}" type="sibTrans" cxnId="{603B250C-1C98-4C95-B959-173A14BB1A50}">
      <dgm:prSet/>
      <dgm:spPr/>
      <dgm:t>
        <a:bodyPr/>
        <a:lstStyle/>
        <a:p>
          <a:endParaRPr lang="en-US"/>
        </a:p>
      </dgm:t>
    </dgm:pt>
    <dgm:pt modelId="{498F00AB-B39E-4026-8718-10D6396B8AB8}" type="parTrans" cxnId="{603B250C-1C98-4C95-B959-173A14BB1A50}">
      <dgm:prSet/>
      <dgm:spPr/>
      <dgm:t>
        <a:bodyPr/>
        <a:lstStyle/>
        <a:p>
          <a:endParaRPr lang="en-US"/>
        </a:p>
      </dgm:t>
    </dgm:pt>
    <dgm:pt modelId="{F4F711E8-8623-40CA-A413-9D0DF454A622}">
      <dgm:prSet custT="1"/>
      <dgm:spPr/>
      <dgm:t>
        <a:bodyPr/>
        <a:lstStyle/>
        <a:p>
          <a:r>
            <a:rPr lang="en-US" sz="2000" b="1" dirty="0">
              <a:solidFill>
                <a:schemeClr val="tx1"/>
              </a:solidFill>
            </a:rPr>
            <a:t>Start</a:t>
          </a:r>
          <a:endParaRPr lang="en-US" sz="1400" dirty="0">
            <a:solidFill>
              <a:schemeClr val="tx1"/>
            </a:solidFill>
          </a:endParaRPr>
        </a:p>
      </dgm:t>
    </dgm:pt>
    <dgm:pt modelId="{5C3C1F27-DFD9-419C-801C-8F6077B3B240}" type="sibTrans" cxnId="{CB7E6167-8F83-48A5-881D-6F8EAD96093A}">
      <dgm:prSet/>
      <dgm:spPr/>
      <dgm:t>
        <a:bodyPr/>
        <a:lstStyle/>
        <a:p>
          <a:endParaRPr lang="en-GB"/>
        </a:p>
      </dgm:t>
    </dgm:pt>
    <dgm:pt modelId="{BD05C022-FF19-4DBB-AF39-AC47FFEADF63}" type="parTrans" cxnId="{CB7E6167-8F83-48A5-881D-6F8EAD96093A}">
      <dgm:prSet/>
      <dgm:spPr/>
      <dgm:t>
        <a:bodyPr/>
        <a:lstStyle/>
        <a:p>
          <a:endParaRPr lang="en-GB"/>
        </a:p>
      </dgm:t>
    </dgm:pt>
    <dgm:pt modelId="{11D6DC31-1725-411E-8891-EBE783B04F41}">
      <dgm:prSet phldrT="[Text]" custT="1"/>
      <dgm:spPr/>
      <dgm:t>
        <a:bodyPr/>
        <a:lstStyle/>
        <a:p>
          <a:pPr>
            <a:lnSpc>
              <a:spcPct val="100000"/>
            </a:lnSpc>
          </a:pPr>
          <a:r>
            <a:rPr lang="en-US" sz="1400" dirty="0">
              <a:solidFill>
                <a:schemeClr val="tx1"/>
              </a:solidFill>
            </a:rPr>
            <a:t>Mentorship &amp; Coaching</a:t>
          </a:r>
        </a:p>
      </dgm:t>
    </dgm:pt>
    <dgm:pt modelId="{F4DF7B01-84E2-40FE-B1CD-6233F208F33F}" type="sibTrans" cxnId="{5B2F618C-096F-4A3F-B1E2-5DD37992197F}">
      <dgm:prSet/>
      <dgm:spPr/>
      <dgm:t>
        <a:bodyPr/>
        <a:lstStyle/>
        <a:p>
          <a:endParaRPr lang="en-US"/>
        </a:p>
      </dgm:t>
    </dgm:pt>
    <dgm:pt modelId="{3D49BF51-B4F9-4B9F-91DB-CC306E6C2F6F}" type="parTrans" cxnId="{5B2F618C-096F-4A3F-B1E2-5DD37992197F}">
      <dgm:prSet/>
      <dgm:spPr/>
      <dgm:t>
        <a:bodyPr/>
        <a:lstStyle/>
        <a:p>
          <a:endParaRPr lang="en-US"/>
        </a:p>
      </dgm:t>
    </dgm:pt>
    <dgm:pt modelId="{017F0CAD-AFA7-4C57-B352-A202E2FEFDF4}">
      <dgm:prSet custT="1"/>
      <dgm:spPr/>
      <dgm:t>
        <a:bodyPr/>
        <a:lstStyle/>
        <a:p>
          <a:r>
            <a:rPr lang="en-US" sz="1400" dirty="0">
              <a:solidFill>
                <a:schemeClr val="tx1"/>
              </a:solidFill>
            </a:rPr>
            <a:t>Information sessions</a:t>
          </a:r>
        </a:p>
      </dgm:t>
    </dgm:pt>
    <dgm:pt modelId="{B8376343-2A8C-45DB-BDAB-A774C26FE324}" type="sibTrans" cxnId="{FA1A1B25-EE44-4F17-84E7-ED0E0D83BECD}">
      <dgm:prSet/>
      <dgm:spPr/>
      <dgm:t>
        <a:bodyPr/>
        <a:lstStyle/>
        <a:p>
          <a:endParaRPr lang="en-US"/>
        </a:p>
      </dgm:t>
    </dgm:pt>
    <dgm:pt modelId="{CDEAA84A-E704-4F93-88A4-D7E30125C5DE}" type="parTrans" cxnId="{FA1A1B25-EE44-4F17-84E7-ED0E0D83BECD}">
      <dgm:prSet/>
      <dgm:spPr/>
      <dgm:t>
        <a:bodyPr/>
        <a:lstStyle/>
        <a:p>
          <a:endParaRPr lang="en-US"/>
        </a:p>
      </dgm:t>
    </dgm:pt>
    <dgm:pt modelId="{3C61E012-37AB-4742-954D-7D5C9FB81D12}" type="pres">
      <dgm:prSet presAssocID="{C315594D-D93D-4E40-A130-C9299195754C}" presName="Name0" presStyleCnt="0">
        <dgm:presLayoutVars>
          <dgm:dir/>
          <dgm:resizeHandles val="exact"/>
        </dgm:presLayoutVars>
      </dgm:prSet>
      <dgm:spPr/>
    </dgm:pt>
    <dgm:pt modelId="{9EAA0252-C2C1-480F-95E2-98AB629A49FF}" type="pres">
      <dgm:prSet presAssocID="{97F35790-F9C5-4493-A693-BD11C6521A27}" presName="node" presStyleLbl="node1" presStyleIdx="0" presStyleCnt="3" custScaleX="127822" custScaleY="184532" custLinFactNeighborX="14381" custLinFactNeighborY="1812">
        <dgm:presLayoutVars>
          <dgm:bulletEnabled val="1"/>
        </dgm:presLayoutVars>
      </dgm:prSet>
      <dgm:spPr/>
    </dgm:pt>
    <dgm:pt modelId="{ED485C95-BBC9-4545-9C3E-C02980954246}" type="pres">
      <dgm:prSet presAssocID="{E6812D7B-DB78-40CF-B996-5370703E554C}" presName="sibTrans" presStyleLbl="sibTrans2D1" presStyleIdx="0" presStyleCnt="2"/>
      <dgm:spPr/>
    </dgm:pt>
    <dgm:pt modelId="{07822E0D-61A0-4001-A45A-4D6D41658494}" type="pres">
      <dgm:prSet presAssocID="{E6812D7B-DB78-40CF-B996-5370703E554C}" presName="connectorText" presStyleLbl="sibTrans2D1" presStyleIdx="0" presStyleCnt="2"/>
      <dgm:spPr/>
    </dgm:pt>
    <dgm:pt modelId="{DAD3DD88-0F45-4EC3-BAA0-034F924E121F}" type="pres">
      <dgm:prSet presAssocID="{5A7BA9A1-7BA7-4321-B60B-A7DD851C84B6}" presName="node" presStyleLbl="node1" presStyleIdx="1" presStyleCnt="3" custScaleX="145495" custScaleY="183558" custLinFactNeighborX="-2501" custLinFactNeighborY="379">
        <dgm:presLayoutVars>
          <dgm:bulletEnabled val="1"/>
        </dgm:presLayoutVars>
      </dgm:prSet>
      <dgm:spPr/>
    </dgm:pt>
    <dgm:pt modelId="{C8DDF147-D99D-491C-8560-21674C1CFE46}" type="pres">
      <dgm:prSet presAssocID="{574AA3FA-7FE5-4E5A-8177-89697A748E1C}" presName="sibTrans" presStyleLbl="sibTrans2D1" presStyleIdx="1" presStyleCnt="2"/>
      <dgm:spPr/>
    </dgm:pt>
    <dgm:pt modelId="{E5A3B25E-C4D3-4F9D-BE93-256B4A4D999C}" type="pres">
      <dgm:prSet presAssocID="{574AA3FA-7FE5-4E5A-8177-89697A748E1C}" presName="connectorText" presStyleLbl="sibTrans2D1" presStyleIdx="1" presStyleCnt="2"/>
      <dgm:spPr/>
    </dgm:pt>
    <dgm:pt modelId="{01BDC210-A68B-4763-B356-75759F789379}" type="pres">
      <dgm:prSet presAssocID="{93F0B429-1788-4914-83F6-33AE919C57E9}" presName="node" presStyleLbl="node1" presStyleIdx="2" presStyleCnt="3" custScaleX="122949" custScaleY="182583">
        <dgm:presLayoutVars>
          <dgm:bulletEnabled val="1"/>
        </dgm:presLayoutVars>
      </dgm:prSet>
      <dgm:spPr/>
    </dgm:pt>
  </dgm:ptLst>
  <dgm:cxnLst>
    <dgm:cxn modelId="{02E37C00-FB57-4355-AB69-BA3A864DA676}" type="presOf" srcId="{BAC48396-01FA-4D5F-A6BC-DBEF04C9E82F}" destId="{DAD3DD88-0F45-4EC3-BAA0-034F924E121F}" srcOrd="0" destOrd="9" presId="urn:microsoft.com/office/officeart/2005/8/layout/process1"/>
    <dgm:cxn modelId="{4C5D0E03-5C3D-4988-BF16-FE4111B42DF9}" srcId="{93F0B429-1788-4914-83F6-33AE919C57E9}" destId="{E529FA06-D46F-4DD5-BF00-14CA4B8DA692}" srcOrd="9" destOrd="0" parTransId="{0C36A8E4-7ED9-48BA-9A92-8F0C50077C2C}" sibTransId="{C12DFF4E-EC32-419C-B2D4-D41F9531DE44}"/>
    <dgm:cxn modelId="{0B2C5D0B-3071-4619-A2C8-34BBCEE6ACFA}" srcId="{5A7BA9A1-7BA7-4321-B60B-A7DD851C84B6}" destId="{0A219077-574B-4837-89B7-63238272D96D}" srcOrd="5" destOrd="0" parTransId="{A42BB9D9-DB49-4410-B01F-245127FED2A8}" sibTransId="{453036FA-8FBC-4054-94AD-135A85E0E377}"/>
    <dgm:cxn modelId="{603B250C-1C98-4C95-B959-173A14BB1A50}" srcId="{97F35790-F9C5-4493-A693-BD11C6521A27}" destId="{F94369A5-A9C4-4EEB-B487-6E39D986C00C}" srcOrd="5" destOrd="0" parTransId="{498F00AB-B39E-4026-8718-10D6396B8AB8}" sibTransId="{D634E7A0-97E8-4772-9582-5C4FFF64B376}"/>
    <dgm:cxn modelId="{9D27CB0E-07AA-41E2-A17B-F67BFB2202BB}" srcId="{97F35790-F9C5-4493-A693-BD11C6521A27}" destId="{62B56ADA-DB23-4005-8EA5-573B78C04F6B}" srcOrd="9" destOrd="0" parTransId="{4B31F5A9-8F12-4728-B8CE-A36B196EAE0B}" sibTransId="{7F66D4A1-76C7-4A11-AF92-E18A218DAD14}"/>
    <dgm:cxn modelId="{2D0DE111-D1A3-4D89-BEB8-C5AB06B50F73}" srcId="{5A7BA9A1-7BA7-4321-B60B-A7DD851C84B6}" destId="{0487C7B7-8063-47A9-9458-BBA0AD068928}" srcOrd="4" destOrd="0" parTransId="{4FADA919-CC9E-4111-877A-97064EC06B62}" sibTransId="{BC25A947-13B1-4A16-8D4F-09E3399DA1E8}"/>
    <dgm:cxn modelId="{44BC6814-FEB4-4ACC-9DAD-BB1C1F8BFC12}" type="presOf" srcId="{AD109C2F-FCC3-4D0C-A9E0-82312EB283A7}" destId="{01BDC210-A68B-4763-B356-75759F789379}" srcOrd="0" destOrd="9" presId="urn:microsoft.com/office/officeart/2005/8/layout/process1"/>
    <dgm:cxn modelId="{95BBE615-A18D-4460-9C2C-91C70D6870C6}" type="presOf" srcId="{7E0ED5E6-D609-4A23-845D-CAD7B02BCAEA}" destId="{01BDC210-A68B-4763-B356-75759F789379}" srcOrd="0" destOrd="5" presId="urn:microsoft.com/office/officeart/2005/8/layout/process1"/>
    <dgm:cxn modelId="{3A33FE1D-C978-4D05-8D54-0A9AE6BA3A91}" type="presOf" srcId="{CBD4B91E-F1F9-440F-A439-008AF93B8B0F}" destId="{9EAA0252-C2C1-480F-95E2-98AB629A49FF}" srcOrd="0" destOrd="2" presId="urn:microsoft.com/office/officeart/2005/8/layout/process1"/>
    <dgm:cxn modelId="{2E145F22-A8C1-4FA1-8E87-E0A93C79FB49}" srcId="{97F35790-F9C5-4493-A693-BD11C6521A27}" destId="{CBD4B91E-F1F9-440F-A439-008AF93B8B0F}" srcOrd="1" destOrd="0" parTransId="{5090334E-C45A-4025-A351-1A4A1457F049}" sibTransId="{CD8C3128-EB6C-4332-9B52-0563165EA45A}"/>
    <dgm:cxn modelId="{FA1A1B25-EE44-4F17-84E7-ED0E0D83BECD}" srcId="{97F35790-F9C5-4493-A693-BD11C6521A27}" destId="{017F0CAD-AFA7-4C57-B352-A202E2FEFDF4}" srcOrd="0" destOrd="0" parTransId="{CDEAA84A-E704-4F93-88A4-D7E30125C5DE}" sibTransId="{B8376343-2A8C-45DB-BDAB-A774C26FE324}"/>
    <dgm:cxn modelId="{33305727-1419-4628-8EEA-BFCECDB6E33B}" type="presOf" srcId="{C0D2E009-A29E-48A3-A963-970B6B961AAB}" destId="{9EAA0252-C2C1-480F-95E2-98AB629A49FF}" srcOrd="0" destOrd="3" presId="urn:microsoft.com/office/officeart/2005/8/layout/process1"/>
    <dgm:cxn modelId="{8A10642B-2F0D-445E-BB05-F0E21FEF5D4A}" type="presOf" srcId="{86BB7E7F-7E01-4CEB-8BEE-0F836ADF649C}" destId="{DAD3DD88-0F45-4EC3-BAA0-034F924E121F}" srcOrd="0" destOrd="7" presId="urn:microsoft.com/office/officeart/2005/8/layout/process1"/>
    <dgm:cxn modelId="{A23CFE2B-AFB9-4C0E-91E3-0B8084B7B25A}" srcId="{93F0B429-1788-4914-83F6-33AE919C57E9}" destId="{0D8A628E-955C-4E12-BC8C-70685282DCEA}" srcOrd="0" destOrd="0" parTransId="{8B4CF5D9-7E36-4E3A-9B52-9890DC6EC98F}" sibTransId="{0DDA58EF-E190-4CBA-B668-3D54906184DB}"/>
    <dgm:cxn modelId="{973EDD2C-DE15-4E77-B8E3-B5842DA2C0EF}" type="presOf" srcId="{16AF4AC7-A08F-4832-800C-831264537881}" destId="{01BDC210-A68B-4763-B356-75759F789379}" srcOrd="0" destOrd="7" presId="urn:microsoft.com/office/officeart/2005/8/layout/process1"/>
    <dgm:cxn modelId="{6BA56C34-AE3A-41B0-8D28-AD0FFA8DF2B5}" type="presOf" srcId="{D2B8177C-D5E3-48D3-BA5F-A1019AFEB777}" destId="{9EAA0252-C2C1-480F-95E2-98AB629A49FF}" srcOrd="0" destOrd="9" presId="urn:microsoft.com/office/officeart/2005/8/layout/process1"/>
    <dgm:cxn modelId="{4146EB36-05DC-4A40-9558-4A362C445E64}" type="presOf" srcId="{93F0B429-1788-4914-83F6-33AE919C57E9}" destId="{01BDC210-A68B-4763-B356-75759F789379}" srcOrd="0" destOrd="0" presId="urn:microsoft.com/office/officeart/2005/8/layout/process1"/>
    <dgm:cxn modelId="{BC533E3C-B29A-4081-905A-2A21CFBF765A}" srcId="{5A7BA9A1-7BA7-4321-B60B-A7DD851C84B6}" destId="{86BB7E7F-7E01-4CEB-8BEE-0F836ADF649C}" srcOrd="6" destOrd="0" parTransId="{E603AD92-F79C-448A-843E-057C8BC0C666}" sibTransId="{59674531-1D06-4BC3-970C-7A956CD96840}"/>
    <dgm:cxn modelId="{42F91C3F-37FF-43CD-BE0D-476B50D21CCC}" type="presOf" srcId="{0D8A628E-955C-4E12-BC8C-70685282DCEA}" destId="{01BDC210-A68B-4763-B356-75759F789379}" srcOrd="0" destOrd="1" presId="urn:microsoft.com/office/officeart/2005/8/layout/process1"/>
    <dgm:cxn modelId="{99008A3F-540E-4785-B6DA-5FE2AC036F46}" type="presOf" srcId="{E6812D7B-DB78-40CF-B996-5370703E554C}" destId="{ED485C95-BBC9-4545-9C3E-C02980954246}" srcOrd="0" destOrd="0" presId="urn:microsoft.com/office/officeart/2005/8/layout/process1"/>
    <dgm:cxn modelId="{F11B7E5E-0B17-4FA8-BE45-6576C7A14033}" type="presOf" srcId="{D49EBD63-50C6-4F2F-8666-A7F1A69B58A6}" destId="{DAD3DD88-0F45-4EC3-BAA0-034F924E121F}" srcOrd="0" destOrd="3" presId="urn:microsoft.com/office/officeart/2005/8/layout/process1"/>
    <dgm:cxn modelId="{7B630542-EEA8-43D8-A3E2-9170C733D499}" srcId="{97F35790-F9C5-4493-A693-BD11C6521A27}" destId="{ACC8FD25-49B6-4CEB-A600-65ECDCEE02DF}" srcOrd="6" destOrd="0" parTransId="{FCF1064A-9070-4566-8348-0EE434B559CE}" sibTransId="{E2BC05C1-44F9-4B1F-AAF4-D77A75B95DA3}"/>
    <dgm:cxn modelId="{AB61D462-B8BC-4709-AD4A-98E828ECFC79}" type="presOf" srcId="{11D6DC31-1725-411E-8891-EBE783B04F41}" destId="{01BDC210-A68B-4763-B356-75759F789379}" srcOrd="0" destOrd="2" presId="urn:microsoft.com/office/officeart/2005/8/layout/process1"/>
    <dgm:cxn modelId="{ABFC0545-F7BB-45E3-9914-02EE06B0D64D}" type="presOf" srcId="{2AADBAF1-37B6-4EF5-A35C-DBBBBC2919BF}" destId="{01BDC210-A68B-4763-B356-75759F789379}" srcOrd="0" destOrd="3" presId="urn:microsoft.com/office/officeart/2005/8/layout/process1"/>
    <dgm:cxn modelId="{E69EB245-C3F6-4A6F-8905-ABD41121BC75}" type="presOf" srcId="{C315594D-D93D-4E40-A130-C9299195754C}" destId="{3C61E012-37AB-4742-954D-7D5C9FB81D12}" srcOrd="0" destOrd="0" presId="urn:microsoft.com/office/officeart/2005/8/layout/process1"/>
    <dgm:cxn modelId="{CB7E6167-8F83-48A5-881D-6F8EAD96093A}" srcId="{97F35790-F9C5-4493-A693-BD11C6521A27}" destId="{F4F711E8-8623-40CA-A413-9D0DF454A622}" srcOrd="4" destOrd="0" parTransId="{BD05C022-FF19-4DBB-AF39-AC47FFEADF63}" sibTransId="{5C3C1F27-DFD9-419C-801C-8F6077B3B240}"/>
    <dgm:cxn modelId="{1B0D7767-F229-49EF-8891-75A1BEB9922E}" type="presOf" srcId="{EDF9CDF7-38C0-48EB-89D1-0718485BF218}" destId="{DAD3DD88-0F45-4EC3-BAA0-034F924E121F}" srcOrd="0" destOrd="4" presId="urn:microsoft.com/office/officeart/2005/8/layout/process1"/>
    <dgm:cxn modelId="{A46EDA68-AA58-4D0F-AA34-85F1E1E4F0E1}" type="presOf" srcId="{62B56ADA-DB23-4005-8EA5-573B78C04F6B}" destId="{9EAA0252-C2C1-480F-95E2-98AB629A49FF}" srcOrd="0" destOrd="10" presId="urn:microsoft.com/office/officeart/2005/8/layout/process1"/>
    <dgm:cxn modelId="{9709AD4A-1DBE-4BC2-B96E-8B78A1DCD724}" type="presOf" srcId="{E6812D7B-DB78-40CF-B996-5370703E554C}" destId="{07822E0D-61A0-4001-A45A-4D6D41658494}" srcOrd="1" destOrd="0" presId="urn:microsoft.com/office/officeart/2005/8/layout/process1"/>
    <dgm:cxn modelId="{E85A706D-E4DB-4A4B-984D-75F33690D92A}" type="presOf" srcId="{E529FA06-D46F-4DD5-BF00-14CA4B8DA692}" destId="{01BDC210-A68B-4763-B356-75759F789379}" srcOrd="0" destOrd="10" presId="urn:microsoft.com/office/officeart/2005/8/layout/process1"/>
    <dgm:cxn modelId="{99FCB74F-CB45-4D27-BF3C-40B5A72B6FDA}" srcId="{97F35790-F9C5-4493-A693-BD11C6521A27}" destId="{DE76970B-57F3-4B6C-8F88-68015D4C7A68}" srcOrd="7" destOrd="0" parTransId="{15C5E13E-64AA-4FAF-B481-F291C3884F7B}" sibTransId="{9D24CD8C-A773-4D9A-9CD1-753D0EEC03AB}"/>
    <dgm:cxn modelId="{8FE8F772-AC9D-4C5C-8FE1-F9ECDADC6BAE}" type="presOf" srcId="{5C08B865-DDFA-481A-944B-96C40F9209E8}" destId="{01BDC210-A68B-4763-B356-75759F789379}" srcOrd="0" destOrd="6" presId="urn:microsoft.com/office/officeart/2005/8/layout/process1"/>
    <dgm:cxn modelId="{D20A3855-A03B-44F4-8A4C-BFF02FA382F4}" type="presOf" srcId="{ACC8FD25-49B6-4CEB-A600-65ECDCEE02DF}" destId="{9EAA0252-C2C1-480F-95E2-98AB629A49FF}" srcOrd="0" destOrd="7" presId="urn:microsoft.com/office/officeart/2005/8/layout/process1"/>
    <dgm:cxn modelId="{64148B77-2B88-4331-B438-EF62AA464839}" type="presOf" srcId="{574AA3FA-7FE5-4E5A-8177-89697A748E1C}" destId="{E5A3B25E-C4D3-4F9D-BE93-256B4A4D999C}" srcOrd="1" destOrd="0" presId="urn:microsoft.com/office/officeart/2005/8/layout/process1"/>
    <dgm:cxn modelId="{0660245A-8BA4-417A-9CF2-72BAD3981015}" srcId="{97F35790-F9C5-4493-A693-BD11C6521A27}" destId="{1CBF77EC-4B25-4736-B974-40F3E0EE1059}" srcOrd="3" destOrd="0" parTransId="{91AEC5C2-DD24-42BD-92ED-4291A4E3E969}" sibTransId="{E532F281-ED8F-485C-95F6-242FFC2F2F8A}"/>
    <dgm:cxn modelId="{69D9947A-9BE1-4051-AF64-775629DFD5D2}" type="presOf" srcId="{745C788A-3D2F-4C6E-8302-5CE9522FE00D}" destId="{01BDC210-A68B-4763-B356-75759F789379}" srcOrd="0" destOrd="4" presId="urn:microsoft.com/office/officeart/2005/8/layout/process1"/>
    <dgm:cxn modelId="{6DE7D37B-2D19-4977-8DCB-E41CFEE75652}" srcId="{5A7BA9A1-7BA7-4321-B60B-A7DD851C84B6}" destId="{AE707B14-4DAD-4237-AC74-46A8A5384656}" srcOrd="1" destOrd="0" parTransId="{1718E651-D3E0-4AA0-A8F6-68C259B42762}" sibTransId="{57F40DD4-6C9B-49FD-8B47-25FE00CFC414}"/>
    <dgm:cxn modelId="{1F8DD482-16E4-4B04-8294-2F951C827A63}" type="presOf" srcId="{5A7BA9A1-7BA7-4321-B60B-A7DD851C84B6}" destId="{DAD3DD88-0F45-4EC3-BAA0-034F924E121F}" srcOrd="0" destOrd="0" presId="urn:microsoft.com/office/officeart/2005/8/layout/process1"/>
    <dgm:cxn modelId="{5B2F618C-096F-4A3F-B1E2-5DD37992197F}" srcId="{93F0B429-1788-4914-83F6-33AE919C57E9}" destId="{11D6DC31-1725-411E-8891-EBE783B04F41}" srcOrd="1" destOrd="0" parTransId="{3D49BF51-B4F9-4B9F-91DB-CC306E6C2F6F}" sibTransId="{F4DF7B01-84E2-40FE-B1CD-6233F208F33F}"/>
    <dgm:cxn modelId="{E787168D-2F9C-404D-9F39-1D8C770B6E33}" srcId="{93F0B429-1788-4914-83F6-33AE919C57E9}" destId="{AD109C2F-FCC3-4D0C-A9E0-82312EB283A7}" srcOrd="8" destOrd="0" parTransId="{EC0D0271-49D3-461D-870D-0B5AF75D7773}" sibTransId="{5AC6C255-991A-4FF8-AAC2-A31FFD4EB26F}"/>
    <dgm:cxn modelId="{0926A79B-3075-4CB8-9A1C-C07ED18D1D99}" srcId="{93F0B429-1788-4914-83F6-33AE919C57E9}" destId="{5C08B865-DDFA-481A-944B-96C40F9209E8}" srcOrd="5" destOrd="0" parTransId="{C8ACC65B-3957-4916-9D8B-64066AF7525A}" sibTransId="{2F1E3C90-B9D3-45D9-A6A4-D36BF00B5EDC}"/>
    <dgm:cxn modelId="{5FB976A2-A853-4B69-B198-68F8F127031A}" srcId="{5A7BA9A1-7BA7-4321-B60B-A7DD851C84B6}" destId="{EDF9CDF7-38C0-48EB-89D1-0718485BF218}" srcOrd="3" destOrd="0" parTransId="{F7BAFB61-7455-427C-ADB3-1F4309FC3047}" sibTransId="{694F50E9-1297-4DFB-8EAB-D2EE859BCF10}"/>
    <dgm:cxn modelId="{21AE13A4-793C-4D78-ADE9-C5BF07567200}" type="presOf" srcId="{1CBF77EC-4B25-4736-B974-40F3E0EE1059}" destId="{9EAA0252-C2C1-480F-95E2-98AB629A49FF}" srcOrd="0" destOrd="4" presId="urn:microsoft.com/office/officeart/2005/8/layout/process1"/>
    <dgm:cxn modelId="{5AF47EA6-D72B-44CD-862C-97DE797BE7B2}" srcId="{93F0B429-1788-4914-83F6-33AE919C57E9}" destId="{16AF4AC7-A08F-4832-800C-831264537881}" srcOrd="6" destOrd="0" parTransId="{CBEFEABC-F95F-480A-9184-2E5E7C2109B6}" sibTransId="{3B4611DA-007C-4DB9-8C1F-04285E1A2D89}"/>
    <dgm:cxn modelId="{F83BBBAA-938F-4A65-AA36-7BDFDE103228}" type="presOf" srcId="{F4F711E8-8623-40CA-A413-9D0DF454A622}" destId="{9EAA0252-C2C1-480F-95E2-98AB629A49FF}" srcOrd="0" destOrd="5" presId="urn:microsoft.com/office/officeart/2005/8/layout/process1"/>
    <dgm:cxn modelId="{4E5DC2AB-88A5-43C2-8B75-07F39C1914DF}" type="presOf" srcId="{F94369A5-A9C4-4EEB-B487-6E39D986C00C}" destId="{9EAA0252-C2C1-480F-95E2-98AB629A49FF}" srcOrd="0" destOrd="6" presId="urn:microsoft.com/office/officeart/2005/8/layout/process1"/>
    <dgm:cxn modelId="{F84DFAAB-C198-4255-87A3-67E29026B0F6}" srcId="{93F0B429-1788-4914-83F6-33AE919C57E9}" destId="{7E0ED5E6-D609-4A23-845D-CAD7B02BCAEA}" srcOrd="4" destOrd="0" parTransId="{BE5CA711-9DC6-41C0-AADA-EC20DD0AB13D}" sibTransId="{EF47BE38-DFFC-47DB-87CC-168E49E2E7AE}"/>
    <dgm:cxn modelId="{FFFADAB0-17FC-4FEC-90C8-C26767CB5A73}" srcId="{5A7BA9A1-7BA7-4321-B60B-A7DD851C84B6}" destId="{D49EBD63-50C6-4F2F-8666-A7F1A69B58A6}" srcOrd="2" destOrd="0" parTransId="{C839ECAC-1904-4E1B-ACC7-57E5E2FF28C8}" sibTransId="{4FB11066-AE0A-4831-8B9C-6A4D3E9846F5}"/>
    <dgm:cxn modelId="{98CC0CB4-E4AC-4D4D-86CE-D0310ECBE121}" type="presOf" srcId="{574AA3FA-7FE5-4E5A-8177-89697A748E1C}" destId="{C8DDF147-D99D-491C-8560-21674C1CFE46}" srcOrd="0" destOrd="0" presId="urn:microsoft.com/office/officeart/2005/8/layout/process1"/>
    <dgm:cxn modelId="{9F3A94B9-5855-41F4-892A-373057D19D40}" srcId="{93F0B429-1788-4914-83F6-33AE919C57E9}" destId="{745C788A-3D2F-4C6E-8302-5CE9522FE00D}" srcOrd="3" destOrd="0" parTransId="{146127C5-F20F-4181-BE4B-8B67E6CF1947}" sibTransId="{7171B6E5-E38F-4F5E-B829-EF249BFCBDE9}"/>
    <dgm:cxn modelId="{C520F6B9-4062-4061-8E9A-412484382AC5}" type="presOf" srcId="{0A219077-574B-4837-89B7-63238272D96D}" destId="{DAD3DD88-0F45-4EC3-BAA0-034F924E121F}" srcOrd="0" destOrd="6" presId="urn:microsoft.com/office/officeart/2005/8/layout/process1"/>
    <dgm:cxn modelId="{ECE650BB-C178-4875-A3F2-DA0D70688C7B}" srcId="{5A7BA9A1-7BA7-4321-B60B-A7DD851C84B6}" destId="{1E89DF1D-F70A-4A58-9D5A-F0B281491543}" srcOrd="0" destOrd="0" parTransId="{2A1A7A84-9B30-4A16-80E7-EB5ECD9110B9}" sibTransId="{769B48D9-1C0D-454D-A413-1F82CE0216B5}"/>
    <dgm:cxn modelId="{7D3E64BF-3D7C-408B-B6FC-DB28E388566B}" srcId="{93F0B429-1788-4914-83F6-33AE919C57E9}" destId="{2AADBAF1-37B6-4EF5-A35C-DBBBBC2919BF}" srcOrd="2" destOrd="0" parTransId="{BAD5705E-1A41-4AFC-AA0D-36A3A5D34BC3}" sibTransId="{668FB7EB-5ACE-48FD-9E93-2A03CA98C62A}"/>
    <dgm:cxn modelId="{8B1B40C4-2C83-41C5-B542-52D8B112B39B}" type="presOf" srcId="{1091717A-BEEA-4F4F-BA8A-E7BA1CA12B67}" destId="{01BDC210-A68B-4763-B356-75759F789379}" srcOrd="0" destOrd="8" presId="urn:microsoft.com/office/officeart/2005/8/layout/process1"/>
    <dgm:cxn modelId="{D7B006C7-8101-4BCA-BBAE-0CBAC4CCCCEA}" srcId="{97F35790-F9C5-4493-A693-BD11C6521A27}" destId="{C0D2E009-A29E-48A3-A963-970B6B961AAB}" srcOrd="2" destOrd="0" parTransId="{FF450056-3383-4075-9486-AB8D66180586}" sibTransId="{D9B4355D-9FE4-4BE8-9FAF-B2BDF04C7EFE}"/>
    <dgm:cxn modelId="{847298C7-3414-4A42-BA1C-FDF71A238DDF}" srcId="{C315594D-D93D-4E40-A130-C9299195754C}" destId="{5A7BA9A1-7BA7-4321-B60B-A7DD851C84B6}" srcOrd="1" destOrd="0" parTransId="{043190E0-37C5-4FE1-8005-9AAD241840B2}" sibTransId="{574AA3FA-7FE5-4E5A-8177-89697A748E1C}"/>
    <dgm:cxn modelId="{1F0B81D1-511C-4FD2-ABAD-B6D6F39E11F4}" srcId="{5A7BA9A1-7BA7-4321-B60B-A7DD851C84B6}" destId="{ACCF0800-560A-4D33-8002-C58493AF33D4}" srcOrd="7" destOrd="0" parTransId="{AF5AAD74-66C0-4492-8A7F-FB14D9716B4B}" sibTransId="{618EBE37-BDD8-45E3-98B4-F0B7F3D48FE9}"/>
    <dgm:cxn modelId="{153C62D2-B7DE-4BE3-A951-9FDEF517CFDA}" type="presOf" srcId="{AE707B14-4DAD-4237-AC74-46A8A5384656}" destId="{DAD3DD88-0F45-4EC3-BAA0-034F924E121F}" srcOrd="0" destOrd="2" presId="urn:microsoft.com/office/officeart/2005/8/layout/process1"/>
    <dgm:cxn modelId="{49E379D9-FADB-45A9-95F6-3B08CD902F68}" srcId="{5A7BA9A1-7BA7-4321-B60B-A7DD851C84B6}" destId="{BAC48396-01FA-4D5F-A6BC-DBEF04C9E82F}" srcOrd="8" destOrd="0" parTransId="{563413C9-09DF-4E31-A84A-1705744740C6}" sibTransId="{57F62B44-383C-4405-A6F8-5BEC4C248103}"/>
    <dgm:cxn modelId="{F801FED9-F085-4A08-BC31-851F9AE36E7C}" type="presOf" srcId="{1E89DF1D-F70A-4A58-9D5A-F0B281491543}" destId="{DAD3DD88-0F45-4EC3-BAA0-034F924E121F}" srcOrd="0" destOrd="1" presId="urn:microsoft.com/office/officeart/2005/8/layout/process1"/>
    <dgm:cxn modelId="{D380DEDB-827E-4D8A-96D6-888AC4DCC287}" srcId="{C315594D-D93D-4E40-A130-C9299195754C}" destId="{93F0B429-1788-4914-83F6-33AE919C57E9}" srcOrd="2" destOrd="0" parTransId="{EBE50FC6-4C5A-452E-A2A2-46A24CF101DB}" sibTransId="{D6C3969B-6FB9-45BD-9F2D-1FDC750647CD}"/>
    <dgm:cxn modelId="{2F97A4DE-BC64-43AD-BE52-CFC736C94AAE}" type="presOf" srcId="{0487C7B7-8063-47A9-9458-BBA0AD068928}" destId="{DAD3DD88-0F45-4EC3-BAA0-034F924E121F}" srcOrd="0" destOrd="5" presId="urn:microsoft.com/office/officeart/2005/8/layout/process1"/>
    <dgm:cxn modelId="{DC1775DF-EF40-49E8-8B40-2C220C9C1863}" type="presOf" srcId="{97F35790-F9C5-4493-A693-BD11C6521A27}" destId="{9EAA0252-C2C1-480F-95E2-98AB629A49FF}" srcOrd="0" destOrd="0" presId="urn:microsoft.com/office/officeart/2005/8/layout/process1"/>
    <dgm:cxn modelId="{B287C5E3-9E91-4BF7-99D0-4559B2D0EAAE}" type="presOf" srcId="{ACCF0800-560A-4D33-8002-C58493AF33D4}" destId="{DAD3DD88-0F45-4EC3-BAA0-034F924E121F}" srcOrd="0" destOrd="8" presId="urn:microsoft.com/office/officeart/2005/8/layout/process1"/>
    <dgm:cxn modelId="{7B2BD5E5-EB57-43A9-BFBF-F451DAC728E5}" type="presOf" srcId="{DE76970B-57F3-4B6C-8F88-68015D4C7A68}" destId="{9EAA0252-C2C1-480F-95E2-98AB629A49FF}" srcOrd="0" destOrd="8" presId="urn:microsoft.com/office/officeart/2005/8/layout/process1"/>
    <dgm:cxn modelId="{04A8F8E5-52F7-4891-8527-9BE8123618DF}" srcId="{C315594D-D93D-4E40-A130-C9299195754C}" destId="{97F35790-F9C5-4493-A693-BD11C6521A27}" srcOrd="0" destOrd="0" parTransId="{53EB6156-D1C5-4083-B315-D0E036A6F843}" sibTransId="{E6812D7B-DB78-40CF-B996-5370703E554C}"/>
    <dgm:cxn modelId="{949061EA-802A-4B26-A769-0F71D8D54822}" srcId="{97F35790-F9C5-4493-A693-BD11C6521A27}" destId="{D2B8177C-D5E3-48D3-BA5F-A1019AFEB777}" srcOrd="8" destOrd="0" parTransId="{4F76ECD4-E846-4307-9C1C-967380DC2137}" sibTransId="{D8BA0234-92F2-42A5-8710-2FC4C92662FE}"/>
    <dgm:cxn modelId="{A9C280EF-E924-4788-8D92-17E761A3E05F}" type="presOf" srcId="{017F0CAD-AFA7-4C57-B352-A202E2FEFDF4}" destId="{9EAA0252-C2C1-480F-95E2-98AB629A49FF}" srcOrd="0" destOrd="1" presId="urn:microsoft.com/office/officeart/2005/8/layout/process1"/>
    <dgm:cxn modelId="{792C50F2-D309-495E-8241-86D6B6479142}" srcId="{93F0B429-1788-4914-83F6-33AE919C57E9}" destId="{1091717A-BEEA-4F4F-BA8A-E7BA1CA12B67}" srcOrd="7" destOrd="0" parTransId="{FC257CF9-CAE4-4ADC-B175-BBF339233D4C}" sibTransId="{56DB1325-4789-4367-9054-C2C4F5D4EF9C}"/>
    <dgm:cxn modelId="{338FE72D-EC37-4295-A262-131CB4145D17}" type="presParOf" srcId="{3C61E012-37AB-4742-954D-7D5C9FB81D12}" destId="{9EAA0252-C2C1-480F-95E2-98AB629A49FF}" srcOrd="0" destOrd="0" presId="urn:microsoft.com/office/officeart/2005/8/layout/process1"/>
    <dgm:cxn modelId="{13653677-0D6F-4089-B1C9-B5FFF256818B}" type="presParOf" srcId="{3C61E012-37AB-4742-954D-7D5C9FB81D12}" destId="{ED485C95-BBC9-4545-9C3E-C02980954246}" srcOrd="1" destOrd="0" presId="urn:microsoft.com/office/officeart/2005/8/layout/process1"/>
    <dgm:cxn modelId="{C023641C-AD65-476B-A3E3-F6D4F8B0FECC}" type="presParOf" srcId="{ED485C95-BBC9-4545-9C3E-C02980954246}" destId="{07822E0D-61A0-4001-A45A-4D6D41658494}" srcOrd="0" destOrd="0" presId="urn:microsoft.com/office/officeart/2005/8/layout/process1"/>
    <dgm:cxn modelId="{546C5F02-8AC0-4811-82DD-419DCDE980EC}" type="presParOf" srcId="{3C61E012-37AB-4742-954D-7D5C9FB81D12}" destId="{DAD3DD88-0F45-4EC3-BAA0-034F924E121F}" srcOrd="2" destOrd="0" presId="urn:microsoft.com/office/officeart/2005/8/layout/process1"/>
    <dgm:cxn modelId="{E24B740A-0554-4EBC-8F4D-51771DC4D70A}" type="presParOf" srcId="{3C61E012-37AB-4742-954D-7D5C9FB81D12}" destId="{C8DDF147-D99D-491C-8560-21674C1CFE46}" srcOrd="3" destOrd="0" presId="urn:microsoft.com/office/officeart/2005/8/layout/process1"/>
    <dgm:cxn modelId="{03DDD040-BEB1-4B3D-8A98-1F962545E70D}" type="presParOf" srcId="{C8DDF147-D99D-491C-8560-21674C1CFE46}" destId="{E5A3B25E-C4D3-4F9D-BE93-256B4A4D999C}" srcOrd="0" destOrd="0" presId="urn:microsoft.com/office/officeart/2005/8/layout/process1"/>
    <dgm:cxn modelId="{DE2438A5-CBA4-45E2-A434-83F78983BD80}" type="presParOf" srcId="{3C61E012-37AB-4742-954D-7D5C9FB81D12}" destId="{01BDC210-A68B-4763-B356-75759F789379}"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A0252-C2C1-480F-95E2-98AB629A49FF}">
      <dsp:nvSpPr>
        <dsp:cNvPr id="0" name=""/>
        <dsp:cNvSpPr/>
      </dsp:nvSpPr>
      <dsp:spPr>
        <a:xfrm>
          <a:off x="112193" y="0"/>
          <a:ext cx="2393435" cy="51414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Level 1</a:t>
          </a:r>
          <a:endParaRPr lang="en-US" sz="1600" b="1" kern="1200" dirty="0">
            <a:solidFill>
              <a:schemeClr val="tx1"/>
            </a:solidFill>
          </a:endParaRPr>
        </a:p>
        <a:p>
          <a:pPr marL="0" lvl="0" indent="0" algn="l" defTabSz="1955800">
            <a:lnSpc>
              <a:spcPct val="90000"/>
            </a:lnSpc>
            <a:spcBef>
              <a:spcPct val="0"/>
            </a:spcBef>
            <a:spcAft>
              <a:spcPct val="35000"/>
            </a:spcAft>
            <a:buNone/>
          </a:pPr>
          <a:r>
            <a:rPr lang="en-US" sz="2000" b="1" kern="1200" dirty="0">
              <a:solidFill>
                <a:schemeClr val="tx1"/>
              </a:solidFill>
            </a:rPr>
            <a:t>Talk</a:t>
          </a:r>
        </a:p>
        <a:p>
          <a:pPr marL="0" lvl="0" indent="0" algn="l" defTabSz="1955800">
            <a:lnSpc>
              <a:spcPct val="90000"/>
            </a:lnSpc>
            <a:spcBef>
              <a:spcPct val="0"/>
            </a:spcBef>
            <a:spcAft>
              <a:spcPct val="35000"/>
            </a:spcAft>
            <a:buNone/>
          </a:pPr>
          <a:endParaRPr lang="en-US" sz="16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Information sessions</a:t>
          </a:r>
        </a:p>
        <a:p>
          <a:pPr marL="114300" lvl="1" indent="-114300" algn="l" defTabSz="622300">
            <a:lnSpc>
              <a:spcPct val="90000"/>
            </a:lnSpc>
            <a:spcBef>
              <a:spcPct val="0"/>
            </a:spcBef>
            <a:spcAft>
              <a:spcPct val="15000"/>
            </a:spcAft>
            <a:buChar char="•"/>
          </a:pPr>
          <a:r>
            <a:rPr lang="en-US" sz="1400" kern="1200" dirty="0">
              <a:solidFill>
                <a:schemeClr val="tx1"/>
              </a:solidFill>
            </a:rPr>
            <a:t>Registration of client</a:t>
          </a:r>
        </a:p>
        <a:p>
          <a:pPr marL="114300" lvl="1" indent="-114300" algn="l" defTabSz="622300">
            <a:lnSpc>
              <a:spcPct val="90000"/>
            </a:lnSpc>
            <a:spcBef>
              <a:spcPct val="0"/>
            </a:spcBef>
            <a:spcAft>
              <a:spcPct val="15000"/>
            </a:spcAft>
            <a:buChar char="•"/>
          </a:pPr>
          <a:r>
            <a:rPr lang="en-US" sz="1400" kern="1200" dirty="0">
              <a:solidFill>
                <a:schemeClr val="tx1"/>
              </a:solidFill>
            </a:rPr>
            <a:t>Advice</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228600" lvl="1" indent="-228600" algn="l" defTabSz="889000">
            <a:lnSpc>
              <a:spcPct val="90000"/>
            </a:lnSpc>
            <a:spcBef>
              <a:spcPct val="0"/>
            </a:spcBef>
            <a:spcAft>
              <a:spcPct val="15000"/>
            </a:spcAft>
            <a:buChar char="•"/>
          </a:pPr>
          <a:r>
            <a:rPr lang="en-US" sz="2000" b="1" kern="1200" dirty="0">
              <a:solidFill>
                <a:schemeClr val="tx1"/>
              </a:solidFill>
            </a:rPr>
            <a:t>Start</a:t>
          </a:r>
          <a:endParaRPr lang="en-US" sz="1400"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Assessments (ACO,CPE, ERAT,SBAT, EDT)</a:t>
          </a:r>
        </a:p>
        <a:p>
          <a:pPr marL="114300" lvl="1" indent="-114300" algn="l" defTabSz="622300">
            <a:lnSpc>
              <a:spcPct val="90000"/>
            </a:lnSpc>
            <a:spcBef>
              <a:spcPct val="0"/>
            </a:spcBef>
            <a:spcAft>
              <a:spcPct val="15000"/>
            </a:spcAft>
            <a:buChar char="•"/>
          </a:pPr>
          <a:r>
            <a:rPr lang="en-US" sz="1400" kern="1200" dirty="0">
              <a:solidFill>
                <a:schemeClr val="tx1"/>
              </a:solidFill>
            </a:rPr>
            <a:t>Capacity building Trainings (Basic Business Skills, Start up-1)</a:t>
          </a:r>
        </a:p>
        <a:p>
          <a:pPr marL="114300" lvl="1" indent="-114300" algn="l" defTabSz="622300">
            <a:lnSpc>
              <a:spcPct val="90000"/>
            </a:lnSpc>
            <a:spcBef>
              <a:spcPct val="0"/>
            </a:spcBef>
            <a:spcAft>
              <a:spcPct val="15000"/>
            </a:spcAft>
            <a:buChar char="•"/>
          </a:pPr>
          <a:r>
            <a:rPr lang="en-US" sz="1400" kern="1200" dirty="0">
              <a:solidFill>
                <a:schemeClr val="tx1"/>
              </a:solidFill>
            </a:rPr>
            <a:t>Business Development Services</a:t>
          </a:r>
        </a:p>
        <a:p>
          <a:pPr marL="114300" lvl="1" indent="-114300" algn="l" defTabSz="622300">
            <a:lnSpc>
              <a:spcPct val="90000"/>
            </a:lnSpc>
            <a:spcBef>
              <a:spcPct val="0"/>
            </a:spcBef>
            <a:spcAft>
              <a:spcPct val="15000"/>
            </a:spcAft>
            <a:buChar char="•"/>
          </a:pPr>
          <a:endParaRPr lang="en-US" sz="1400" kern="1200" dirty="0"/>
        </a:p>
      </dsp:txBody>
      <dsp:txXfrm>
        <a:off x="182294" y="70101"/>
        <a:ext cx="2253233" cy="5001251"/>
      </dsp:txXfrm>
    </dsp:sp>
    <dsp:sp modelId="{ED485C95-BBC9-4545-9C3E-C02980954246}">
      <dsp:nvSpPr>
        <dsp:cNvPr id="0" name=""/>
        <dsp:cNvSpPr/>
      </dsp:nvSpPr>
      <dsp:spPr>
        <a:xfrm rot="11410">
          <a:off x="2661264" y="2343576"/>
          <a:ext cx="329950" cy="4643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661264" y="2436287"/>
        <a:ext cx="230965" cy="278623"/>
      </dsp:txXfrm>
    </dsp:sp>
    <dsp:sp modelId="{DAD3DD88-0F45-4EC3-BAA0-034F924E121F}">
      <dsp:nvSpPr>
        <dsp:cNvPr id="0" name=""/>
        <dsp:cNvSpPr/>
      </dsp:nvSpPr>
      <dsp:spPr>
        <a:xfrm>
          <a:off x="3128174" y="24128"/>
          <a:ext cx="2724357" cy="51143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ts val="0"/>
            </a:spcAft>
            <a:buNone/>
          </a:pPr>
          <a:r>
            <a:rPr lang="en-US" sz="4000" kern="1200" dirty="0"/>
            <a:t>Level 2</a:t>
          </a:r>
        </a:p>
        <a:p>
          <a:pPr marL="0" lvl="0" indent="0" algn="l" defTabSz="1778000">
            <a:lnSpc>
              <a:spcPct val="90000"/>
            </a:lnSpc>
            <a:spcBef>
              <a:spcPct val="0"/>
            </a:spcBef>
            <a:spcAft>
              <a:spcPts val="0"/>
            </a:spcAft>
            <a:buNone/>
          </a:pPr>
          <a:endParaRPr lang="en-US" sz="2000" kern="1200" dirty="0">
            <a:solidFill>
              <a:schemeClr val="tx1"/>
            </a:solidFill>
          </a:endParaRPr>
        </a:p>
        <a:p>
          <a:pPr marL="0" lvl="0" indent="0" algn="l" defTabSz="1778000">
            <a:lnSpc>
              <a:spcPct val="90000"/>
            </a:lnSpc>
            <a:spcBef>
              <a:spcPct val="0"/>
            </a:spcBef>
            <a:spcAft>
              <a:spcPts val="0"/>
            </a:spcAft>
            <a:buNone/>
          </a:pPr>
          <a:r>
            <a:rPr lang="en-US" sz="2000" b="1" kern="1200" dirty="0">
              <a:solidFill>
                <a:schemeClr val="tx1"/>
              </a:solidFill>
            </a:rPr>
            <a:t>Build</a:t>
          </a:r>
        </a:p>
        <a:p>
          <a:pPr marL="0" lvl="0" indent="0" algn="l" defTabSz="1778000">
            <a:lnSpc>
              <a:spcPct val="90000"/>
            </a:lnSpc>
            <a:spcBef>
              <a:spcPct val="0"/>
            </a:spcBef>
            <a:spcAft>
              <a:spcPts val="0"/>
            </a:spcAft>
            <a:buNone/>
          </a:pPr>
          <a:endParaRPr lang="en-US" sz="1000" kern="1200" dirty="0"/>
        </a:p>
        <a:p>
          <a:pPr marL="114300" lvl="1" indent="-114300" algn="l" defTabSz="622300">
            <a:lnSpc>
              <a:spcPct val="100000"/>
            </a:lnSpc>
            <a:spcBef>
              <a:spcPct val="0"/>
            </a:spcBef>
            <a:spcAft>
              <a:spcPct val="15000"/>
            </a:spcAft>
            <a:buChar char="•"/>
          </a:pPr>
          <a:r>
            <a:rPr lang="en-US" sz="1400" kern="1200" dirty="0">
              <a:solidFill>
                <a:schemeClr val="tx1"/>
              </a:solidFill>
            </a:rPr>
            <a:t>Technical training (QMS &amp; certification, HACCP, Quality &amp; Standards</a:t>
          </a:r>
        </a:p>
        <a:p>
          <a:pPr marL="114300" lvl="1" indent="-114300" algn="l" defTabSz="622300">
            <a:lnSpc>
              <a:spcPct val="100000"/>
            </a:lnSpc>
            <a:spcBef>
              <a:spcPct val="0"/>
            </a:spcBef>
            <a:spcAft>
              <a:spcPct val="15000"/>
            </a:spcAft>
            <a:buChar char="•"/>
          </a:pPr>
          <a:r>
            <a:rPr lang="en-US" sz="1400" kern="1200" dirty="0">
              <a:solidFill>
                <a:schemeClr val="tx1"/>
              </a:solidFill>
            </a:rPr>
            <a:t>Innovation Support</a:t>
          </a:r>
        </a:p>
        <a:p>
          <a:pPr marL="114300" lvl="1" indent="-114300" algn="l" defTabSz="622300">
            <a:lnSpc>
              <a:spcPct val="100000"/>
            </a:lnSpc>
            <a:spcBef>
              <a:spcPct val="0"/>
            </a:spcBef>
            <a:spcAft>
              <a:spcPct val="15000"/>
            </a:spcAft>
            <a:buChar char="•"/>
          </a:pPr>
          <a:r>
            <a:rPr lang="en-US" sz="1400" kern="1200" dirty="0">
              <a:solidFill>
                <a:schemeClr val="tx1"/>
              </a:solidFill>
            </a:rPr>
            <a:t>Export Readiness programme (Interventions based on ERAT)</a:t>
          </a:r>
        </a:p>
        <a:p>
          <a:pPr marL="114300" lvl="1" indent="-114300" algn="l" defTabSz="622300">
            <a:lnSpc>
              <a:spcPct val="100000"/>
            </a:lnSpc>
            <a:spcBef>
              <a:spcPct val="0"/>
            </a:spcBef>
            <a:spcAft>
              <a:spcPct val="15000"/>
            </a:spcAft>
            <a:buChar char="•"/>
          </a:pPr>
          <a:r>
            <a:rPr lang="en-US" sz="1400" kern="1200" dirty="0">
              <a:solidFill>
                <a:schemeClr val="tx1"/>
              </a:solidFill>
            </a:rPr>
            <a:t>Export Mentorship</a:t>
          </a:r>
        </a:p>
        <a:p>
          <a:pPr marL="114300" lvl="1" indent="-114300" algn="l" defTabSz="622300">
            <a:lnSpc>
              <a:spcPct val="100000"/>
            </a:lnSpc>
            <a:spcBef>
              <a:spcPct val="0"/>
            </a:spcBef>
            <a:spcAft>
              <a:spcPct val="15000"/>
            </a:spcAft>
            <a:buChar char="•"/>
          </a:pPr>
          <a:r>
            <a:rPr lang="en-US" sz="1400" kern="1200" dirty="0">
              <a:solidFill>
                <a:schemeClr val="tx1"/>
              </a:solidFill>
            </a:rPr>
            <a:t>Manufacturing Support programme</a:t>
          </a:r>
        </a:p>
        <a:p>
          <a:pPr marL="114300" lvl="1" indent="-114300" algn="l" defTabSz="622300">
            <a:lnSpc>
              <a:spcPct val="100000"/>
            </a:lnSpc>
            <a:spcBef>
              <a:spcPct val="0"/>
            </a:spcBef>
            <a:spcAft>
              <a:spcPct val="15000"/>
            </a:spcAft>
            <a:buChar char="•"/>
          </a:pPr>
          <a:r>
            <a:rPr lang="en-US" sz="1400" kern="1200" dirty="0">
              <a:solidFill>
                <a:schemeClr val="tx1"/>
              </a:solidFill>
            </a:rPr>
            <a:t>Supplier Development programme</a:t>
          </a:r>
        </a:p>
        <a:p>
          <a:pPr marL="114300" lvl="1" indent="-114300" algn="l" defTabSz="622300">
            <a:lnSpc>
              <a:spcPct val="100000"/>
            </a:lnSpc>
            <a:spcBef>
              <a:spcPct val="0"/>
            </a:spcBef>
            <a:spcAft>
              <a:spcPct val="15000"/>
            </a:spcAft>
            <a:buChar char="•"/>
          </a:pPr>
          <a:r>
            <a:rPr lang="en-US" sz="1400" kern="1200" dirty="0">
              <a:solidFill>
                <a:schemeClr val="tx1"/>
              </a:solidFill>
            </a:rPr>
            <a:t>Incentive Scheme (Co-operative Incentive Scheme, Blended finance and any other financial instrument)</a:t>
          </a: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57150" lvl="1" indent="-57150" algn="l" defTabSz="444500">
            <a:lnSpc>
              <a:spcPct val="90000"/>
            </a:lnSpc>
            <a:spcBef>
              <a:spcPct val="0"/>
            </a:spcBef>
            <a:spcAft>
              <a:spcPct val="15000"/>
            </a:spcAft>
            <a:buChar char="•"/>
          </a:pPr>
          <a:endParaRPr lang="en-US" sz="1000" kern="1200" dirty="0">
            <a:solidFill>
              <a:schemeClr val="tx1"/>
            </a:solidFill>
          </a:endParaRPr>
        </a:p>
      </dsp:txBody>
      <dsp:txXfrm>
        <a:off x="3207968" y="103922"/>
        <a:ext cx="2564769" cy="4954728"/>
      </dsp:txXfrm>
    </dsp:sp>
    <dsp:sp modelId="{C8DDF147-D99D-491C-8560-21674C1CFE46}">
      <dsp:nvSpPr>
        <dsp:cNvPr id="0" name=""/>
        <dsp:cNvSpPr/>
      </dsp:nvSpPr>
      <dsp:spPr>
        <a:xfrm rot="21588936">
          <a:off x="6044461" y="2343443"/>
          <a:ext cx="406894" cy="4643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6044461" y="2436514"/>
        <a:ext cx="284826" cy="278623"/>
      </dsp:txXfrm>
    </dsp:sp>
    <dsp:sp modelId="{01BDC210-A68B-4763-B356-75759F789379}">
      <dsp:nvSpPr>
        <dsp:cNvPr id="0" name=""/>
        <dsp:cNvSpPr/>
      </dsp:nvSpPr>
      <dsp:spPr>
        <a:xfrm>
          <a:off x="6620254" y="27151"/>
          <a:ext cx="2302189" cy="50871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Level 3</a:t>
          </a:r>
        </a:p>
        <a:p>
          <a:pPr marL="0" lvl="0" indent="0" algn="l" defTabSz="1778000">
            <a:lnSpc>
              <a:spcPct val="90000"/>
            </a:lnSpc>
            <a:spcBef>
              <a:spcPct val="0"/>
            </a:spcBef>
            <a:spcAft>
              <a:spcPct val="35000"/>
            </a:spcAft>
            <a:buNone/>
          </a:pPr>
          <a:r>
            <a:rPr lang="en-US" sz="2000" b="1" kern="1200" dirty="0">
              <a:solidFill>
                <a:schemeClr val="tx1"/>
              </a:solidFill>
            </a:rPr>
            <a:t>Grow</a:t>
          </a:r>
          <a:endParaRPr lang="en-US" sz="3600" kern="1200" dirty="0"/>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100000"/>
            </a:lnSpc>
            <a:spcBef>
              <a:spcPct val="0"/>
            </a:spcBef>
            <a:spcAft>
              <a:spcPct val="15000"/>
            </a:spcAft>
            <a:buChar char="•"/>
          </a:pPr>
          <a:r>
            <a:rPr lang="en-US" sz="1400" kern="1200" dirty="0">
              <a:solidFill>
                <a:schemeClr val="tx1"/>
              </a:solidFill>
            </a:rPr>
            <a:t>Mentorship &amp; Coaching</a:t>
          </a:r>
        </a:p>
        <a:p>
          <a:pPr marL="114300" lvl="1" indent="-114300" algn="l" defTabSz="622300">
            <a:lnSpc>
              <a:spcPct val="100000"/>
            </a:lnSpc>
            <a:spcBef>
              <a:spcPct val="0"/>
            </a:spcBef>
            <a:spcAft>
              <a:spcPct val="15000"/>
            </a:spcAft>
            <a:buChar char="•"/>
          </a:pPr>
          <a:r>
            <a:rPr lang="en-US" sz="1400" kern="1200" dirty="0">
              <a:solidFill>
                <a:schemeClr val="tx1"/>
              </a:solidFill>
            </a:rPr>
            <a:t>Small Enterprise Coaching programme</a:t>
          </a:r>
        </a:p>
        <a:p>
          <a:pPr marL="114300" lvl="1" indent="-114300" algn="l" defTabSz="622300">
            <a:lnSpc>
              <a:spcPct val="100000"/>
            </a:lnSpc>
            <a:spcBef>
              <a:spcPct val="0"/>
            </a:spcBef>
            <a:spcAft>
              <a:spcPct val="15000"/>
            </a:spcAft>
            <a:buChar char="•"/>
          </a:pPr>
          <a:r>
            <a:rPr lang="en-US" sz="1400" kern="1200" dirty="0">
              <a:solidFill>
                <a:schemeClr val="tx1"/>
              </a:solidFill>
            </a:rPr>
            <a:t>Women Enterprise Coaching programme</a:t>
          </a:r>
        </a:p>
        <a:p>
          <a:pPr marL="114300" lvl="1" indent="-114300" algn="l" defTabSz="622300">
            <a:lnSpc>
              <a:spcPct val="100000"/>
            </a:lnSpc>
            <a:spcBef>
              <a:spcPct val="0"/>
            </a:spcBef>
            <a:spcAft>
              <a:spcPct val="15000"/>
            </a:spcAft>
            <a:buChar char="•"/>
          </a:pPr>
          <a:r>
            <a:rPr lang="en-US" sz="1400" kern="1200" dirty="0">
              <a:solidFill>
                <a:schemeClr val="tx1"/>
              </a:solidFill>
            </a:rPr>
            <a:t>Incentives schemes: (EMIA,SSAS, Manufacturing Support Scheme)</a:t>
          </a:r>
        </a:p>
        <a:p>
          <a:pPr marL="114300" lvl="1" indent="-114300" algn="l" defTabSz="622300">
            <a:lnSpc>
              <a:spcPct val="100000"/>
            </a:lnSpc>
            <a:spcBef>
              <a:spcPct val="0"/>
            </a:spcBef>
            <a:spcAft>
              <a:spcPct val="15000"/>
            </a:spcAft>
            <a:buChar char="•"/>
          </a:pPr>
          <a:r>
            <a:rPr lang="en-US" sz="1400" kern="1200" dirty="0">
              <a:solidFill>
                <a:schemeClr val="tx1"/>
              </a:solidFill>
            </a:rPr>
            <a:t>Access to Markets (e-commerce, trade fairs, B2B’s, B2C’s)</a:t>
          </a:r>
        </a:p>
        <a:p>
          <a:pPr marL="114300" lvl="1" indent="-114300" algn="l" defTabSz="622300">
            <a:lnSpc>
              <a:spcPct val="100000"/>
            </a:lnSpc>
            <a:spcBef>
              <a:spcPct val="0"/>
            </a:spcBef>
            <a:spcAft>
              <a:spcPct val="15000"/>
            </a:spcAft>
            <a:buChar char="•"/>
          </a:pPr>
          <a:r>
            <a:rPr lang="en-US" sz="1400" kern="1200" dirty="0">
              <a:solidFill>
                <a:schemeClr val="tx1"/>
              </a:solidFill>
            </a:rPr>
            <a:t>Domestic market</a:t>
          </a:r>
        </a:p>
        <a:p>
          <a:pPr marL="114300" lvl="1" indent="-114300" algn="l" defTabSz="622300">
            <a:lnSpc>
              <a:spcPct val="100000"/>
            </a:lnSpc>
            <a:spcBef>
              <a:spcPct val="0"/>
            </a:spcBef>
            <a:spcAft>
              <a:spcPct val="15000"/>
            </a:spcAft>
            <a:buChar char="•"/>
          </a:pPr>
          <a:r>
            <a:rPr lang="en-US" sz="1400" kern="1200" dirty="0">
              <a:solidFill>
                <a:schemeClr val="tx1"/>
              </a:solidFill>
            </a:rPr>
            <a:t>International market</a:t>
          </a:r>
        </a:p>
        <a:p>
          <a:pPr marL="114300" lvl="1" indent="-114300" algn="l" defTabSz="622300">
            <a:lnSpc>
              <a:spcPct val="100000"/>
            </a:lnSpc>
            <a:spcBef>
              <a:spcPct val="0"/>
            </a:spcBef>
            <a:spcAft>
              <a:spcPct val="15000"/>
            </a:spcAft>
            <a:buChar char="•"/>
          </a:pPr>
          <a:r>
            <a:rPr lang="en-US" sz="1400" kern="1200" dirty="0">
              <a:solidFill>
                <a:schemeClr val="tx1"/>
              </a:solidFill>
            </a:rPr>
            <a:t>Post-event mentorship</a:t>
          </a:r>
        </a:p>
        <a:p>
          <a:pPr marL="114300" lvl="1" indent="-114300" algn="l" defTabSz="622300">
            <a:lnSpc>
              <a:spcPct val="90000"/>
            </a:lnSpc>
            <a:spcBef>
              <a:spcPct val="0"/>
            </a:spcBef>
            <a:spcAft>
              <a:spcPct val="15000"/>
            </a:spcAft>
            <a:buChar char="•"/>
          </a:pPr>
          <a:endParaRPr lang="en-US" sz="1400" kern="1200" dirty="0"/>
        </a:p>
      </dsp:txBody>
      <dsp:txXfrm>
        <a:off x="6687683" y="94580"/>
        <a:ext cx="2167331" cy="49522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t>2022/06/22</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t>‹#›</a:t>
            </a:fld>
            <a:endParaRPr lang="en-ZA" dirty="0"/>
          </a:p>
        </p:txBody>
      </p:sp>
    </p:spTree>
    <p:extLst>
      <p:ext uri="{BB962C8B-B14F-4D97-AF65-F5344CB8AC3E}">
        <p14:creationId xmlns:p14="http://schemas.microsoft.com/office/powerpoint/2010/main"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2: mentorship.</a:t>
            </a:r>
            <a:r>
              <a:rPr lang="en-US" baseline="0" dirty="0"/>
              <a:t> Launching the programme next year…implementation of the programme starts after the launch. Will be in touch with specific offerings and the processes and time frames. Breakdown each objective with explanation.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EFDC6-0825-480B-BF3A-56BCF91208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62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t>6/22/2022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t>6/22/2022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t>6/22/2022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t>6/22/2022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85396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3882390B-ECC1-4A68-80EA-10BF7512E158}" type="datetimeFigureOut">
              <a:rPr lang="en-US" smtClean="0"/>
              <a:t>6/22/2022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3884865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E38EDA4-2244-42B4-8590-CFA7D57AFB2F}" type="datetimeFigureOut">
              <a:rPr lang="en-US" smtClean="0"/>
              <a:t>6/22/2022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5844748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E0B9251D-6F88-45B6-AE82-59495895396B}" type="datetimeFigureOut">
              <a:rPr lang="en-US" smtClean="0"/>
              <a:t>6/22/2022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9419518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8ED436B2-0D17-481F-BBD3-B102320D75FA}" type="datetimeFigureOut">
              <a:rPr lang="en-US" smtClean="0"/>
              <a:t>6/22/2022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9153969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AF589F73-B84A-4358-8055-3FA598E4E912}" type="datetimeFigureOut">
              <a:rPr lang="en-US" smtClean="0"/>
              <a:t>6/22/2022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21763674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D5337877-125E-4744-99A0-E47DCC1DB40A}" type="datetimeFigureOut">
              <a:rPr lang="en-US" smtClean="0"/>
              <a:t>6/22/2022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73178950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6AC77335-19C5-4162-B975-CB7C03161A44}" type="datetimeFigureOut">
              <a:rPr lang="en-US" smtClean="0"/>
              <a:t>6/22/2022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7297206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t>6/22/2022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8006D96F-DBC4-4650-84FE-429F6D209F04}" type="datetimeFigureOut">
              <a:rPr lang="en-US" smtClean="0"/>
              <a:t>6/22/2022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12161748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348C1D5-C7D6-4E2C-8043-BF58D2CD8295}" type="datetimeFigureOut">
              <a:rPr lang="en-US" smtClean="0"/>
              <a:t>6/22/2022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9838627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F8D8C45-0A4D-4824-A288-B36CC48E92C5}" type="datetimeFigureOut">
              <a:rPr lang="en-US" smtClean="0"/>
              <a:t>6/22/2022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66118231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3B6FED4-704D-49D1-A160-F8449CB0105C}" type="datetimeFigureOut">
              <a:rPr lang="en-US" smtClean="0"/>
              <a:t>6/22/2022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5213756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2203850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3290505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1848554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4179378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3518063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127386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t>6/22/2022</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3914573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3911581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584451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1890347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77081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t>6/22/2022</a:t>
            </a:fld>
            <a:endParaRPr lang="en-US" dirty="0"/>
          </a:p>
        </p:txBody>
      </p:sp>
      <p:sp>
        <p:nvSpPr>
          <p:cNvPr id="8" name="Footer Placeholder 7"/>
          <p:cNvSpPr>
            <a:spLocks noGrp="1"/>
          </p:cNvSpPr>
          <p:nvPr>
            <p:ph type="ftr" sz="quarter" idx="6"/>
          </p:nvPr>
        </p:nvSpPr>
        <p:spPr/>
        <p:txBody>
          <a:bodyPr/>
          <a:lstStyle/>
          <a:p>
            <a:endParaRPr lang="en-US" dirty="0"/>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t>6/22/2022</a:t>
            </a:fld>
            <a:endParaRPr lang="en-US" dirty="0"/>
          </a:p>
        </p:txBody>
      </p:sp>
      <p:sp>
        <p:nvSpPr>
          <p:cNvPr id="4" name="Footer Placeholder 3"/>
          <p:cNvSpPr>
            <a:spLocks noGrp="1"/>
          </p:cNvSpPr>
          <p:nvPr>
            <p:ph type="ftr" sz="quarter" idx="2"/>
          </p:nvPr>
        </p:nvSpPr>
        <p:spPr/>
        <p:txBody>
          <a:bodyPr/>
          <a:lstStyle/>
          <a:p>
            <a:endParaRPr lang="en-US" dirty="0"/>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t>6/22/2022</a:t>
            </a:fld>
            <a:endParaRPr lang="en-US" dirty="0"/>
          </a:p>
        </p:txBody>
      </p:sp>
      <p:sp>
        <p:nvSpPr>
          <p:cNvPr id="3" name="Footer Placeholder 2"/>
          <p:cNvSpPr>
            <a:spLocks noGrp="1"/>
          </p:cNvSpPr>
          <p:nvPr>
            <p:ph type="ftr" sz="quarter" idx="1"/>
          </p:nvPr>
        </p:nvSpPr>
        <p:spPr/>
        <p:txBody>
          <a:bodyPr/>
          <a:lstStyle/>
          <a:p>
            <a:endParaRPr lang="en-US" dirty="0"/>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t>6/22/2022</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t>6/22/2022</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t>6/22/2022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6/22/2022</a:t>
            </a:fld>
            <a:endParaRPr lang="en-US" dirty="0"/>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6/22/2022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extLst>
      <p:ext uri="{BB962C8B-B14F-4D97-AF65-F5344CB8AC3E}">
        <p14:creationId xmlns:p14="http://schemas.microsoft.com/office/powerpoint/2010/main" val="4109563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C3BDC145-F5EF-494C-843A-109F2B9263BE}" type="datetimeFigureOut">
              <a:rPr lang="en-ZA" smtClean="0">
                <a:solidFill>
                  <a:prstClr val="black">
                    <a:tint val="75000"/>
                  </a:prstClr>
                </a:solidFill>
              </a:rPr>
              <a:pPr defTabSz="685800">
                <a:defRPr/>
              </a:pPr>
              <a:t>2022/06/22</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FD023CDC-A11A-49EE-A14C-68CB92B3A1B2}" type="slidenum">
              <a:rPr lang="en-ZA" smtClean="0">
                <a:solidFill>
                  <a:prstClr val="black">
                    <a:tint val="75000"/>
                  </a:prstClr>
                </a:solidFill>
              </a:rPr>
              <a:pPr defTabSz="685800">
                <a:defRPr/>
              </a:pPr>
              <a:t>‹#›</a:t>
            </a:fld>
            <a:endParaRPr lang="en-ZA" dirty="0">
              <a:solidFill>
                <a:prstClr val="black">
                  <a:tint val="75000"/>
                </a:prstClr>
              </a:solidFill>
            </a:endParaRPr>
          </a:p>
        </p:txBody>
      </p:sp>
    </p:spTree>
    <p:extLst>
      <p:ext uri="{BB962C8B-B14F-4D97-AF65-F5344CB8AC3E}">
        <p14:creationId xmlns:p14="http://schemas.microsoft.com/office/powerpoint/2010/main" val="5404100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9.jpeg"/><Relationship Id="rId7"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hyperlink" Target="http://www.dsbd.gov.za/www.sefa.org.za/www.seda.og.za" TargetMode="External"/><Relationship Id="rId2" Type="http://schemas.openxmlformats.org/officeDocument/2006/relationships/hyperlink" Target="https://smmesa.gov.za/"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2.pn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9" name="Group 9"/>
          <p:cNvGrpSpPr/>
          <p:nvPr/>
        </p:nvGrpSpPr>
        <p:grpSpPr>
          <a:xfrm>
            <a:off x="1" y="2745891"/>
            <a:ext cx="9144000" cy="1211070"/>
            <a:chOff x="0" y="0"/>
            <a:chExt cx="2866604" cy="819341"/>
          </a:xfrm>
        </p:grpSpPr>
        <p:sp>
          <p:nvSpPr>
            <p:cNvPr id="10" name="Freeform 10"/>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146C38"/>
            </a:solidFill>
            <a:ln w="28575">
              <a:solidFill>
                <a:schemeClr val="bg1"/>
              </a:solidFill>
            </a:ln>
          </p:spPr>
        </p:sp>
      </p:grpSp>
      <p:grpSp>
        <p:nvGrpSpPr>
          <p:cNvPr id="13" name="Group 13"/>
          <p:cNvGrpSpPr/>
          <p:nvPr/>
        </p:nvGrpSpPr>
        <p:grpSpPr>
          <a:xfrm>
            <a:off x="1" y="4191506"/>
            <a:ext cx="9144000" cy="1211070"/>
            <a:chOff x="0" y="0"/>
            <a:chExt cx="2866604" cy="819341"/>
          </a:xfrm>
        </p:grpSpPr>
        <p:sp>
          <p:nvSpPr>
            <p:cNvPr id="14" name="Freeform 14"/>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C8994B"/>
            </a:solidFill>
            <a:ln w="28575">
              <a:solidFill>
                <a:schemeClr val="bg1"/>
              </a:solidFill>
            </a:ln>
          </p:spPr>
          <p:txBody>
            <a:bodyPr/>
            <a:lstStyle/>
            <a:p>
              <a:endParaRPr lang="en-GB" dirty="0"/>
            </a:p>
          </p:txBody>
        </p:sp>
      </p:grpSp>
      <p:grpSp>
        <p:nvGrpSpPr>
          <p:cNvPr id="2" name="Group 2"/>
          <p:cNvGrpSpPr/>
          <p:nvPr/>
        </p:nvGrpSpPr>
        <p:grpSpPr>
          <a:xfrm>
            <a:off x="0" y="251716"/>
            <a:ext cx="4906867" cy="6763992"/>
            <a:chOff x="0" y="0"/>
            <a:chExt cx="13084976" cy="18037312"/>
          </a:xfrm>
        </p:grpSpPr>
        <p:pic>
          <p:nvPicPr>
            <p:cNvPr id="3" name="Picture 3"/>
            <p:cNvPicPr>
              <a:picLocks noChangeAspect="1"/>
            </p:cNvPicPr>
            <p:nvPr/>
          </p:nvPicPr>
          <p:blipFill>
            <a:blip r:embed="rId2"/>
            <a:srcRect l="2300" r="2300"/>
            <a:stretch>
              <a:fillRect/>
            </a:stretch>
          </p:blipFill>
          <p:spPr>
            <a:xfrm>
              <a:off x="0" y="0"/>
              <a:ext cx="6542488" cy="4572000"/>
            </a:xfrm>
            <a:prstGeom prst="rect">
              <a:avLst/>
            </a:prstGeom>
            <a:ln w="28575">
              <a:solidFill>
                <a:schemeClr val="bg1"/>
              </a:solidFill>
            </a:ln>
          </p:spPr>
        </p:pic>
        <p:pic>
          <p:nvPicPr>
            <p:cNvPr id="4" name="Picture 4"/>
            <p:cNvPicPr>
              <a:picLocks noChangeAspect="1"/>
            </p:cNvPicPr>
            <p:nvPr/>
          </p:nvPicPr>
          <p:blipFill>
            <a:blip r:embed="rId3"/>
            <a:srcRect l="26165" r="26165"/>
            <a:stretch>
              <a:fillRect/>
            </a:stretch>
          </p:blipFill>
          <p:spPr>
            <a:xfrm>
              <a:off x="0" y="4572000"/>
              <a:ext cx="3271244" cy="4572000"/>
            </a:xfrm>
            <a:prstGeom prst="rect">
              <a:avLst/>
            </a:prstGeom>
            <a:ln w="28575">
              <a:solidFill>
                <a:schemeClr val="bg1"/>
              </a:solidFill>
            </a:ln>
          </p:spPr>
        </p:pic>
        <p:pic>
          <p:nvPicPr>
            <p:cNvPr id="5" name="Picture 5"/>
            <p:cNvPicPr>
              <a:picLocks noChangeAspect="1"/>
            </p:cNvPicPr>
            <p:nvPr/>
          </p:nvPicPr>
          <p:blipFill>
            <a:blip r:embed="rId4"/>
            <a:srcRect l="29876" r="29876"/>
            <a:stretch>
              <a:fillRect/>
            </a:stretch>
          </p:blipFill>
          <p:spPr>
            <a:xfrm>
              <a:off x="3271244" y="4572000"/>
              <a:ext cx="3271244" cy="4572000"/>
            </a:xfrm>
            <a:prstGeom prst="rect">
              <a:avLst/>
            </a:prstGeom>
            <a:ln w="28575">
              <a:solidFill>
                <a:schemeClr val="bg1"/>
              </a:solidFill>
            </a:ln>
          </p:spPr>
        </p:pic>
        <p:pic>
          <p:nvPicPr>
            <p:cNvPr id="6" name="Picture 6"/>
            <p:cNvPicPr>
              <a:picLocks noChangeAspect="1"/>
            </p:cNvPicPr>
            <p:nvPr/>
          </p:nvPicPr>
          <p:blipFill>
            <a:blip r:embed="rId5"/>
            <a:srcRect t="15059" b="15059"/>
            <a:stretch>
              <a:fillRect/>
            </a:stretch>
          </p:blipFill>
          <p:spPr>
            <a:xfrm>
              <a:off x="0" y="13465312"/>
              <a:ext cx="6542487" cy="4572000"/>
            </a:xfrm>
            <a:prstGeom prst="rect">
              <a:avLst/>
            </a:prstGeom>
          </p:spPr>
        </p:pic>
        <p:pic>
          <p:nvPicPr>
            <p:cNvPr id="7" name="Picture 7"/>
            <p:cNvPicPr>
              <a:picLocks noChangeAspect="1"/>
            </p:cNvPicPr>
            <p:nvPr/>
          </p:nvPicPr>
          <p:blipFill>
            <a:blip r:embed="rId6"/>
            <a:srcRect t="15015" b="15015"/>
            <a:stretch>
              <a:fillRect/>
            </a:stretch>
          </p:blipFill>
          <p:spPr>
            <a:xfrm>
              <a:off x="6542488" y="0"/>
              <a:ext cx="6542488" cy="6858000"/>
            </a:xfrm>
            <a:prstGeom prst="rect">
              <a:avLst/>
            </a:prstGeom>
            <a:ln w="28575">
              <a:solidFill>
                <a:schemeClr val="bg1"/>
              </a:solidFill>
            </a:ln>
          </p:spPr>
        </p:pic>
        <p:pic>
          <p:nvPicPr>
            <p:cNvPr id="8" name="Picture 8"/>
            <p:cNvPicPr>
              <a:picLocks noChangeAspect="1"/>
            </p:cNvPicPr>
            <p:nvPr/>
          </p:nvPicPr>
          <p:blipFill>
            <a:blip r:embed="rId7"/>
            <a:srcRect l="18160" r="18160"/>
            <a:stretch>
              <a:fillRect/>
            </a:stretch>
          </p:blipFill>
          <p:spPr>
            <a:xfrm>
              <a:off x="6542488" y="6858000"/>
              <a:ext cx="6542488" cy="6858000"/>
            </a:xfrm>
            <a:prstGeom prst="rect">
              <a:avLst/>
            </a:prstGeom>
            <a:ln w="28575">
              <a:solidFill>
                <a:schemeClr val="bg1"/>
              </a:solidFill>
            </a:ln>
          </p:spPr>
        </p:pic>
      </p:grpSp>
      <p:sp>
        <p:nvSpPr>
          <p:cNvPr id="11" name="TextBox 11"/>
          <p:cNvSpPr txBox="1"/>
          <p:nvPr/>
        </p:nvSpPr>
        <p:spPr>
          <a:xfrm>
            <a:off x="5010727" y="459288"/>
            <a:ext cx="4057073" cy="1039515"/>
          </a:xfrm>
          <a:prstGeom prst="rect">
            <a:avLst/>
          </a:prstGeom>
        </p:spPr>
        <p:txBody>
          <a:bodyPr wrap="square" lIns="0" tIns="0" rIns="0" bIns="0" rtlCol="0" anchor="t">
            <a:spAutoFit/>
          </a:bodyPr>
          <a:lstStyle/>
          <a:p>
            <a:pPr marL="0" marR="0" lvl="0" indent="0" defTabSz="457200" rtl="0" eaLnBrk="1" fontAlgn="auto" latinLnBrk="0" hangingPunct="1">
              <a:lnSpc>
                <a:spcPct val="150000"/>
              </a:lnSpc>
              <a:spcBef>
                <a:spcPct val="0"/>
              </a:spcBef>
              <a:spcAft>
                <a:spcPts val="0"/>
              </a:spcAft>
              <a:buClrTx/>
              <a:buSzTx/>
              <a:buFontTx/>
              <a:buNone/>
              <a:tabLst/>
              <a:defRPr/>
            </a:pPr>
            <a:r>
              <a:rPr lang="en-US" sz="2400" b="1" dirty="0">
                <a:solidFill>
                  <a:srgbClr val="146C38"/>
                </a:solidFill>
                <a:latin typeface="Arial" panose="020B0604020202020204" pitchFamily="34" charset="0"/>
                <a:cs typeface="Arial" panose="020B0604020202020204" pitchFamily="34" charset="0"/>
                <a:sym typeface="Calibri"/>
              </a:rPr>
              <a:t>Co-operative Development Support Programme</a:t>
            </a:r>
            <a:endParaRPr lang="en-GB" sz="2400" b="1" dirty="0">
              <a:solidFill>
                <a:srgbClr val="146C38"/>
              </a:solidFill>
              <a:latin typeface="Arial" panose="020B0604020202020204" pitchFamily="34" charset="0"/>
              <a:cs typeface="Arial" panose="020B0604020202020204" pitchFamily="34" charset="0"/>
              <a:sym typeface="Arial"/>
            </a:endParaRPr>
          </a:p>
        </p:txBody>
      </p:sp>
      <p:sp>
        <p:nvSpPr>
          <p:cNvPr id="12" name="TextBox 12"/>
          <p:cNvSpPr txBox="1"/>
          <p:nvPr/>
        </p:nvSpPr>
        <p:spPr>
          <a:xfrm>
            <a:off x="5010727" y="4280226"/>
            <a:ext cx="3564556" cy="2157898"/>
          </a:xfrm>
          <a:prstGeom prst="rect">
            <a:avLst/>
          </a:prstGeom>
        </p:spPr>
        <p:txBody>
          <a:bodyPr wrap="square" lIns="0" tIns="0" rIns="0" bIns="0" rtlCol="0" anchor="t">
            <a:spAutoFit/>
          </a:bodyPr>
          <a:lstStyle/>
          <a:p>
            <a:pPr marL="0" marR="0" lvl="0" indent="0" defTabSz="457200" rtl="0" eaLnBrk="1" fontAlgn="auto" latinLnBrk="0" hangingPunct="1">
              <a:lnSpc>
                <a:spcPct val="300000"/>
              </a:lnSpc>
              <a:spcBef>
                <a:spcPts val="0"/>
              </a:spcBef>
              <a:spcAft>
                <a:spcPts val="0"/>
              </a:spcAft>
              <a:buClrTx/>
              <a:buSzTx/>
              <a:buFontTx/>
              <a:buNone/>
              <a:tabLst/>
              <a:defRPr/>
            </a:pPr>
            <a:r>
              <a:rPr lang="en-US" sz="1700" b="1" dirty="0">
                <a:solidFill>
                  <a:prstClr val="white"/>
                </a:solidFill>
                <a:latin typeface="Arialle"/>
              </a:rPr>
              <a:t>Date: 23 June  2022</a:t>
            </a:r>
            <a:endParaRPr kumimoji="0" lang="en-US" sz="1700" b="1" i="0" u="none" strike="noStrike" kern="1200" cap="none" spc="0" normalizeH="0" baseline="0" noProof="0" dirty="0">
              <a:ln>
                <a:noFill/>
              </a:ln>
              <a:solidFill>
                <a:prstClr val="white"/>
              </a:solidFill>
              <a:effectLst/>
              <a:uLnTx/>
              <a:uFillTx/>
              <a:latin typeface="Arialle"/>
              <a:ea typeface="+mn-ea"/>
              <a:cs typeface="+mn-cs"/>
            </a:endParaRPr>
          </a:p>
          <a:p>
            <a:pPr marL="0" marR="0" lvl="0" indent="0" defTabSz="457200" rtl="0" eaLnBrk="1" fontAlgn="auto" latinLnBrk="0" hangingPunct="1">
              <a:lnSpc>
                <a:spcPct val="3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p:txBody>
      </p:sp>
      <p:pic>
        <p:nvPicPr>
          <p:cNvPr id="15" name="Picture 2" descr="The Department of Military Veterans">
            <a:extLst>
              <a:ext uri="{FF2B5EF4-FFF2-40B4-BE49-F238E27FC236}">
                <a16:creationId xmlns:a16="http://schemas.microsoft.com/office/drawing/2014/main" id="{D2F63A59-90C2-4FF2-B5CF-09AF25F58C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9713" y="5711779"/>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text, clipart&#10;&#10;Description automatically generated">
            <a:extLst>
              <a:ext uri="{FF2B5EF4-FFF2-40B4-BE49-F238E27FC236}">
                <a16:creationId xmlns:a16="http://schemas.microsoft.com/office/drawing/2014/main" id="{701C49EA-444B-4043-8629-0AF723CDF8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1880" y="5757662"/>
            <a:ext cx="2555384" cy="1034518"/>
          </a:xfrm>
          <a:prstGeom prst="rect">
            <a:avLst/>
          </a:prstGeom>
        </p:spPr>
      </p:pic>
    </p:spTree>
    <p:extLst>
      <p:ext uri="{BB962C8B-B14F-4D97-AF65-F5344CB8AC3E}">
        <p14:creationId xmlns:p14="http://schemas.microsoft.com/office/powerpoint/2010/main" val="153249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514350" y="1371600"/>
            <a:ext cx="360939" cy="36093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8" name="TextBox 8"/>
          <p:cNvSpPr txBox="1"/>
          <p:nvPr/>
        </p:nvSpPr>
        <p:spPr>
          <a:xfrm>
            <a:off x="201908" y="2157912"/>
            <a:ext cx="3810307" cy="1239314"/>
          </a:xfrm>
          <a:prstGeom prst="rect">
            <a:avLst/>
          </a:prstGeom>
        </p:spPr>
        <p:txBody>
          <a:bodyPr wrap="square" lIns="0" tIns="0" rIns="0" bIns="0" rtlCol="0" anchor="t">
            <a:spAutoFit/>
          </a:bodyPr>
          <a:lstStyle/>
          <a:p>
            <a:pPr marL="0" marR="0" lvl="0" indent="0" algn="l" defTabSz="457200" rtl="0" eaLnBrk="1" fontAlgn="auto" latinLnBrk="0" hangingPunct="1">
              <a:lnSpc>
                <a:spcPts val="5148"/>
              </a:lnSpc>
              <a:spcBef>
                <a:spcPts val="0"/>
              </a:spcBef>
              <a:spcAft>
                <a:spcPts val="0"/>
              </a:spcAft>
              <a:buClrTx/>
              <a:buSzTx/>
              <a:buFontTx/>
              <a:buNone/>
              <a:tabLst/>
              <a:defRPr/>
            </a:pPr>
            <a:r>
              <a:rPr lang="en-US" sz="2800" b="1" dirty="0">
                <a:solidFill>
                  <a:srgbClr val="006600"/>
                </a:solidFill>
                <a:latin typeface="HK Grotesk Bold Bold"/>
                <a:cs typeface="Arial" pitchFamily="34" charset="0"/>
              </a:rPr>
              <a:t>Departmental Programmes </a:t>
            </a:r>
            <a:endParaRPr kumimoji="0" lang="en-US" sz="2800" b="1" i="0" u="none" strike="noStrike" kern="1200" cap="none" spc="0" normalizeH="0" baseline="0" noProof="0" dirty="0">
              <a:ln>
                <a:noFill/>
              </a:ln>
              <a:solidFill>
                <a:srgbClr val="006600"/>
              </a:solidFill>
              <a:effectLst/>
              <a:uLnTx/>
              <a:uFillTx/>
              <a:latin typeface="HK Grotesk Bold Bold"/>
              <a:cs typeface="Arial" pitchFamily="34" charset="0"/>
            </a:endParaRPr>
          </a:p>
        </p:txBody>
      </p:sp>
      <p:grpSp>
        <p:nvGrpSpPr>
          <p:cNvPr id="9" name="Group 8">
            <a:extLst>
              <a:ext uri="{FF2B5EF4-FFF2-40B4-BE49-F238E27FC236}">
                <a16:creationId xmlns:a16="http://schemas.microsoft.com/office/drawing/2014/main" id="{C3E35438-4C58-4017-AB33-CE716F7E38EB}"/>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id="{19DB7597-2123-4B0D-8BD6-79A595AAEE06}"/>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id="{FD569896-AB22-4F70-8CD5-C68A2737D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id="{CC8EE0E3-BC45-4AB9-B299-DBC91BD35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grpSp>
        <p:nvGrpSpPr>
          <p:cNvPr id="14" name="Group 13">
            <a:extLst>
              <a:ext uri="{FF2B5EF4-FFF2-40B4-BE49-F238E27FC236}">
                <a16:creationId xmlns:a16="http://schemas.microsoft.com/office/drawing/2014/main" id="{5C39F3F7-2A7D-4CF8-A1D0-98B4984415AE}"/>
              </a:ext>
            </a:extLst>
          </p:cNvPr>
          <p:cNvGrpSpPr/>
          <p:nvPr/>
        </p:nvGrpSpPr>
        <p:grpSpPr>
          <a:xfrm>
            <a:off x="4121006" y="457200"/>
            <a:ext cx="4864387" cy="5143501"/>
            <a:chOff x="4279613" y="857250"/>
            <a:chExt cx="4864387" cy="5143501"/>
          </a:xfrm>
        </p:grpSpPr>
        <p:sp>
          <p:nvSpPr>
            <p:cNvPr id="15" name="AutoShape 2">
              <a:extLst>
                <a:ext uri="{FF2B5EF4-FFF2-40B4-BE49-F238E27FC236}">
                  <a16:creationId xmlns:a16="http://schemas.microsoft.com/office/drawing/2014/main" id="{168A6A6C-20FF-4D6F-8712-D513EC6FA6A9}"/>
                </a:ext>
              </a:extLst>
            </p:cNvPr>
            <p:cNvSpPr/>
            <p:nvPr/>
          </p:nvSpPr>
          <p:spPr>
            <a:xfrm>
              <a:off x="4279613" y="3867848"/>
              <a:ext cx="2432194" cy="2132902"/>
            </a:xfrm>
            <a:prstGeom prst="rect">
              <a:avLst/>
            </a:prstGeom>
            <a:solidFill>
              <a:srgbClr val="B77C29"/>
            </a:solidFill>
          </p:spPr>
        </p:sp>
        <p:sp>
          <p:nvSpPr>
            <p:cNvPr id="16" name="AutoShape 3">
              <a:extLst>
                <a:ext uri="{FF2B5EF4-FFF2-40B4-BE49-F238E27FC236}">
                  <a16:creationId xmlns:a16="http://schemas.microsoft.com/office/drawing/2014/main" id="{49E7A53B-D9D9-4D6F-802F-0C5572E9EC3F}"/>
                </a:ext>
              </a:extLst>
            </p:cNvPr>
            <p:cNvSpPr/>
            <p:nvPr/>
          </p:nvSpPr>
          <p:spPr>
            <a:xfrm>
              <a:off x="6711806" y="857250"/>
              <a:ext cx="2432194" cy="1917468"/>
            </a:xfrm>
            <a:prstGeom prst="rect">
              <a:avLst/>
            </a:prstGeom>
            <a:solidFill>
              <a:srgbClr val="156C39"/>
            </a:solidFill>
          </p:spPr>
        </p:sp>
        <p:pic>
          <p:nvPicPr>
            <p:cNvPr id="18" name="Picture 5">
              <a:extLst>
                <a:ext uri="{FF2B5EF4-FFF2-40B4-BE49-F238E27FC236}">
                  <a16:creationId xmlns:a16="http://schemas.microsoft.com/office/drawing/2014/main" id="{4DA84B4A-5F62-43B9-A854-E47D28501CE5}"/>
                </a:ext>
              </a:extLst>
            </p:cNvPr>
            <p:cNvPicPr>
              <a:picLocks noChangeAspect="1"/>
            </p:cNvPicPr>
            <p:nvPr/>
          </p:nvPicPr>
          <p:blipFill>
            <a:blip r:embed="rId5"/>
            <a:srcRect l="24861" r="24861"/>
            <a:stretch>
              <a:fillRect/>
            </a:stretch>
          </p:blipFill>
          <p:spPr>
            <a:xfrm>
              <a:off x="6711806" y="2774718"/>
              <a:ext cx="2432194" cy="3226033"/>
            </a:xfrm>
            <a:prstGeom prst="rect">
              <a:avLst/>
            </a:prstGeom>
          </p:spPr>
        </p:pic>
      </p:grpSp>
      <p:pic>
        <p:nvPicPr>
          <p:cNvPr id="4" name="Picture 3" descr="A close-up of some cash&#10;&#10;Description automatically generated with low confidence">
            <a:extLst>
              <a:ext uri="{FF2B5EF4-FFF2-40B4-BE49-F238E27FC236}">
                <a16:creationId xmlns:a16="http://schemas.microsoft.com/office/drawing/2014/main" id="{A3E385CA-05D3-4136-A27B-B2330C0E6F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1006" y="457200"/>
            <a:ext cx="2432192" cy="3429000"/>
          </a:xfrm>
          <a:prstGeom prst="rect">
            <a:avLst/>
          </a:prstGeom>
        </p:spPr>
      </p:pic>
      <p:pic>
        <p:nvPicPr>
          <p:cNvPr id="20" name="Picture 19" descr="A picture containing colorful, arranged&#10;&#10;Description automatically generated">
            <a:extLst>
              <a:ext uri="{FF2B5EF4-FFF2-40B4-BE49-F238E27FC236}">
                <a16:creationId xmlns:a16="http://schemas.microsoft.com/office/drawing/2014/main" id="{5F4B2BF0-4029-4F34-9D45-FDF5EB844E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3198" y="2374667"/>
            <a:ext cx="2432192" cy="3226033"/>
          </a:xfrm>
          <a:prstGeom prst="rect">
            <a:avLst/>
          </a:prstGeom>
        </p:spPr>
      </p:pic>
    </p:spTree>
    <p:extLst>
      <p:ext uri="{BB962C8B-B14F-4D97-AF65-F5344CB8AC3E}">
        <p14:creationId xmlns:p14="http://schemas.microsoft.com/office/powerpoint/2010/main" val="5998748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514350" y="1371600"/>
            <a:ext cx="360939" cy="36093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8" name="TextBox 8"/>
          <p:cNvSpPr txBox="1"/>
          <p:nvPr/>
        </p:nvSpPr>
        <p:spPr>
          <a:xfrm>
            <a:off x="158608" y="2023678"/>
            <a:ext cx="3962398" cy="1893339"/>
          </a:xfrm>
          <a:prstGeom prst="rect">
            <a:avLst/>
          </a:prstGeom>
        </p:spPr>
        <p:txBody>
          <a:bodyPr wrap="square" lIns="0" tIns="0" rIns="0" bIns="0" rtlCol="0" anchor="t">
            <a:spAutoFit/>
          </a:bodyPr>
          <a:lstStyle/>
          <a:p>
            <a:pPr marL="0" marR="0" lvl="0" indent="0" algn="l" defTabSz="457200" rtl="0" eaLnBrk="1" fontAlgn="auto" latinLnBrk="0" hangingPunct="1">
              <a:lnSpc>
                <a:spcPts val="5148"/>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600"/>
                </a:solidFill>
                <a:effectLst/>
                <a:uLnTx/>
                <a:uFillTx/>
                <a:latin typeface="HK Grotesk Bold Bold"/>
                <a:cs typeface="Arial" pitchFamily="34" charset="0"/>
              </a:rPr>
              <a:t>Co-operative Development Support Programme </a:t>
            </a:r>
          </a:p>
        </p:txBody>
      </p:sp>
      <p:grpSp>
        <p:nvGrpSpPr>
          <p:cNvPr id="9" name="Group 8">
            <a:extLst>
              <a:ext uri="{FF2B5EF4-FFF2-40B4-BE49-F238E27FC236}">
                <a16:creationId xmlns:a16="http://schemas.microsoft.com/office/drawing/2014/main" id="{C3E35438-4C58-4017-AB33-CE716F7E38EB}"/>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id="{19DB7597-2123-4B0D-8BD6-79A595AAEE06}"/>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id="{FD569896-AB22-4F70-8CD5-C68A2737D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id="{CC8EE0E3-BC45-4AB9-B299-DBC91BD35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grpSp>
        <p:nvGrpSpPr>
          <p:cNvPr id="14" name="Group 13">
            <a:extLst>
              <a:ext uri="{FF2B5EF4-FFF2-40B4-BE49-F238E27FC236}">
                <a16:creationId xmlns:a16="http://schemas.microsoft.com/office/drawing/2014/main" id="{5C39F3F7-2A7D-4CF8-A1D0-98B4984415AE}"/>
              </a:ext>
            </a:extLst>
          </p:cNvPr>
          <p:cNvGrpSpPr/>
          <p:nvPr/>
        </p:nvGrpSpPr>
        <p:grpSpPr>
          <a:xfrm>
            <a:off x="4121006" y="457200"/>
            <a:ext cx="4864387" cy="5143501"/>
            <a:chOff x="4279613" y="857250"/>
            <a:chExt cx="4864387" cy="5143501"/>
          </a:xfrm>
        </p:grpSpPr>
        <p:sp>
          <p:nvSpPr>
            <p:cNvPr id="15" name="AutoShape 2">
              <a:extLst>
                <a:ext uri="{FF2B5EF4-FFF2-40B4-BE49-F238E27FC236}">
                  <a16:creationId xmlns:a16="http://schemas.microsoft.com/office/drawing/2014/main" id="{168A6A6C-20FF-4D6F-8712-D513EC6FA6A9}"/>
                </a:ext>
              </a:extLst>
            </p:cNvPr>
            <p:cNvSpPr/>
            <p:nvPr/>
          </p:nvSpPr>
          <p:spPr>
            <a:xfrm>
              <a:off x="4279613" y="3867848"/>
              <a:ext cx="2432194" cy="2132902"/>
            </a:xfrm>
            <a:prstGeom prst="rect">
              <a:avLst/>
            </a:prstGeom>
            <a:solidFill>
              <a:srgbClr val="B77C29"/>
            </a:solidFill>
          </p:spPr>
        </p:sp>
        <p:sp>
          <p:nvSpPr>
            <p:cNvPr id="16" name="AutoShape 3">
              <a:extLst>
                <a:ext uri="{FF2B5EF4-FFF2-40B4-BE49-F238E27FC236}">
                  <a16:creationId xmlns:a16="http://schemas.microsoft.com/office/drawing/2014/main" id="{49E7A53B-D9D9-4D6F-802F-0C5572E9EC3F}"/>
                </a:ext>
              </a:extLst>
            </p:cNvPr>
            <p:cNvSpPr/>
            <p:nvPr/>
          </p:nvSpPr>
          <p:spPr>
            <a:xfrm>
              <a:off x="6711806" y="857250"/>
              <a:ext cx="2432194" cy="1917468"/>
            </a:xfrm>
            <a:prstGeom prst="rect">
              <a:avLst/>
            </a:prstGeom>
            <a:solidFill>
              <a:srgbClr val="156C39"/>
            </a:solidFill>
          </p:spPr>
        </p:sp>
        <p:pic>
          <p:nvPicPr>
            <p:cNvPr id="18" name="Picture 5">
              <a:extLst>
                <a:ext uri="{FF2B5EF4-FFF2-40B4-BE49-F238E27FC236}">
                  <a16:creationId xmlns:a16="http://schemas.microsoft.com/office/drawing/2014/main" id="{4DA84B4A-5F62-43B9-A854-E47D28501CE5}"/>
                </a:ext>
              </a:extLst>
            </p:cNvPr>
            <p:cNvPicPr>
              <a:picLocks noChangeAspect="1"/>
            </p:cNvPicPr>
            <p:nvPr/>
          </p:nvPicPr>
          <p:blipFill>
            <a:blip r:embed="rId5"/>
            <a:srcRect l="24861" r="24861"/>
            <a:stretch>
              <a:fillRect/>
            </a:stretch>
          </p:blipFill>
          <p:spPr>
            <a:xfrm>
              <a:off x="6711806" y="2774718"/>
              <a:ext cx="2432194" cy="3226033"/>
            </a:xfrm>
            <a:prstGeom prst="rect">
              <a:avLst/>
            </a:prstGeom>
          </p:spPr>
        </p:pic>
      </p:grpSp>
      <p:pic>
        <p:nvPicPr>
          <p:cNvPr id="4" name="Picture 3" descr="A picture containing clothing, bedclothes, colorful, fabric&#10;&#10;Description automatically generated">
            <a:extLst>
              <a:ext uri="{FF2B5EF4-FFF2-40B4-BE49-F238E27FC236}">
                <a16:creationId xmlns:a16="http://schemas.microsoft.com/office/drawing/2014/main" id="{B0E05144-156B-49EA-A912-1FC9C3B66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198" y="2374669"/>
            <a:ext cx="2432192" cy="3226032"/>
          </a:xfrm>
          <a:prstGeom prst="rect">
            <a:avLst/>
          </a:prstGeom>
        </p:spPr>
      </p:pic>
      <p:pic>
        <p:nvPicPr>
          <p:cNvPr id="20" name="Picture 19" descr="A picture containing cloth, different, several, arranged&#10;&#10;Description automatically generated">
            <a:extLst>
              <a:ext uri="{FF2B5EF4-FFF2-40B4-BE49-F238E27FC236}">
                <a16:creationId xmlns:a16="http://schemas.microsoft.com/office/drawing/2014/main" id="{CEFB9D42-F87A-4BE3-BC0D-5444145743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1006" y="457200"/>
            <a:ext cx="2432189" cy="3010597"/>
          </a:xfrm>
          <a:prstGeom prst="rect">
            <a:avLst/>
          </a:prstGeom>
        </p:spPr>
      </p:pic>
    </p:spTree>
    <p:extLst>
      <p:ext uri="{BB962C8B-B14F-4D97-AF65-F5344CB8AC3E}">
        <p14:creationId xmlns:p14="http://schemas.microsoft.com/office/powerpoint/2010/main" val="36623949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A165AF32-B7EF-45E7-B045-AB550858A6A4}"/>
              </a:ext>
            </a:extLst>
          </p:cNvPr>
          <p:cNvSpPr/>
          <p:nvPr/>
        </p:nvSpPr>
        <p:spPr>
          <a:xfrm>
            <a:off x="-7216" y="16564"/>
            <a:ext cx="9144000" cy="821635"/>
          </a:xfrm>
          <a:prstGeom prst="rect">
            <a:avLst/>
          </a:prstGeom>
          <a:solidFill>
            <a:srgbClr val="146C38"/>
          </a:solidFill>
        </p:spPr>
        <p:txBody>
          <a:bodyPr/>
          <a:lstStyle/>
          <a:p>
            <a:pPr algn="just"/>
            <a:r>
              <a:rPr kumimoji="0" lang="en-ZA" sz="2400" b="1" i="0" u="none" strike="noStrike" kern="1200" cap="none" spc="0" normalizeH="0" baseline="0" dirty="0">
                <a:ln>
                  <a:solidFill>
                    <a:srgbClr val="006600"/>
                  </a:solidFill>
                </a:ln>
                <a:effectLst/>
                <a:uLnTx/>
                <a:uFillTx/>
                <a:latin typeface="Arial" panose="020B0604020202020204" pitchFamily="34" charset="0"/>
                <a:ea typeface="+mn-ea"/>
                <a:cs typeface="Arial" panose="020B0604020202020204" pitchFamily="34" charset="0"/>
              </a:rPr>
              <a:t>CO- OPERATIVE DEVELOPMENT SUPPORT PROGRAMME (CDSP)</a:t>
            </a:r>
            <a:endParaRPr lang="en-ZA" sz="2400" b="1" dirty="0">
              <a:latin typeface="Arial" panose="020B0604020202020204" pitchFamily="34" charset="0"/>
            </a:endParaRPr>
          </a:p>
        </p:txBody>
      </p:sp>
      <p:sp>
        <p:nvSpPr>
          <p:cNvPr id="6" name="TextBox 5">
            <a:extLst>
              <a:ext uri="{FF2B5EF4-FFF2-40B4-BE49-F238E27FC236}">
                <a16:creationId xmlns:a16="http://schemas.microsoft.com/office/drawing/2014/main" id="{1D715AE4-8DAD-4968-84AE-BF807C786BB7}"/>
              </a:ext>
            </a:extLst>
          </p:cNvPr>
          <p:cNvSpPr txBox="1"/>
          <p:nvPr/>
        </p:nvSpPr>
        <p:spPr>
          <a:xfrm>
            <a:off x="-7216" y="838199"/>
            <a:ext cx="9144000" cy="517064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CDSP is a </a:t>
            </a:r>
            <a:r>
              <a:rPr lang="en-US" sz="1600" b="0" i="0" u="none" strike="noStrike" baseline="0" dirty="0" err="1">
                <a:solidFill>
                  <a:srgbClr val="000000"/>
                </a:solidFill>
                <a:latin typeface="Arial" panose="020B0604020202020204" pitchFamily="34" charset="0"/>
              </a:rPr>
              <a:t>programme</a:t>
            </a:r>
            <a:r>
              <a:rPr lang="en-US" sz="1600" b="0" i="0" u="none" strike="noStrike" baseline="0" dirty="0">
                <a:solidFill>
                  <a:srgbClr val="000000"/>
                </a:solidFill>
                <a:latin typeface="Arial" panose="020B0604020202020204" pitchFamily="34" charset="0"/>
              </a:rPr>
              <a:t> of the DSBD with an objective to support cooperative enterprises financially and non-financially. </a:t>
            </a:r>
          </a:p>
          <a:p>
            <a:pPr marL="285750" indent="-285750" algn="just">
              <a:lnSpc>
                <a:spcPct val="150000"/>
              </a:lnSpc>
              <a:buFont typeface="Arial" panose="020B0604020202020204" pitchFamily="34" charset="0"/>
              <a:buChar char="•"/>
            </a:pPr>
            <a:r>
              <a:rPr lang="en-US" sz="1600" b="0" i="0" u="none" strike="noStrike" baseline="0" dirty="0">
                <a:latin typeface="Arial" panose="020B0604020202020204" pitchFamily="34" charset="0"/>
              </a:rPr>
              <a:t>The Co-operatives Act, No. 14 of 2005 and Co-operatives Amended Act, No. 6 of 2013, and Integrated Co-operatives Strategy provide the legal basis for the development of this </a:t>
            </a:r>
            <a:r>
              <a:rPr lang="en-US" sz="1600" b="0" i="0" u="none" strike="noStrike" baseline="0" dirty="0" err="1">
                <a:latin typeface="Arial" panose="020B0604020202020204" pitchFamily="34" charset="0"/>
              </a:rPr>
              <a:t>programme</a:t>
            </a:r>
            <a:r>
              <a:rPr lang="en-US" sz="1600" b="0" i="0" u="none" strike="noStrike" baseline="0" dirty="0">
                <a:latin typeface="Arial" panose="020B0604020202020204" pitchFamily="34" charset="0"/>
              </a:rPr>
              <a:t>. </a:t>
            </a:r>
          </a:p>
          <a:p>
            <a:pPr marL="285750" indent="-285750" algn="just">
              <a:lnSpc>
                <a:spcPct val="150000"/>
              </a:lnSpc>
              <a:buFont typeface="Arial" panose="020B0604020202020204" pitchFamily="34" charset="0"/>
              <a:buChar char="•"/>
            </a:pPr>
            <a:r>
              <a:rPr lang="en-US" sz="1600" i="0" u="none" strike="noStrike" baseline="0" dirty="0">
                <a:solidFill>
                  <a:srgbClr val="000000"/>
                </a:solidFill>
                <a:latin typeface="Arial" panose="020B0604020202020204" pitchFamily="34" charset="0"/>
              </a:rPr>
              <a:t>In partnership with </a:t>
            </a:r>
            <a:r>
              <a:rPr lang="en-US" sz="1600" i="0" u="none" strike="noStrike" baseline="0" dirty="0" err="1">
                <a:solidFill>
                  <a:srgbClr val="000000"/>
                </a:solidFill>
                <a:latin typeface="Arial" panose="020B0604020202020204" pitchFamily="34" charset="0"/>
              </a:rPr>
              <a:t>sefa</a:t>
            </a:r>
            <a:r>
              <a:rPr lang="en-US" sz="1600" i="0" u="none" strike="noStrike" baseline="0" dirty="0">
                <a:solidFill>
                  <a:srgbClr val="000000"/>
                </a:solidFill>
                <a:latin typeface="Arial" panose="020B0604020202020204" pitchFamily="34" charset="0"/>
              </a:rPr>
              <a:t>, the CDSP </a:t>
            </a:r>
            <a:r>
              <a:rPr lang="en-US" sz="1600" i="0" u="none" strike="noStrike" baseline="0" dirty="0" err="1">
                <a:solidFill>
                  <a:srgbClr val="000000"/>
                </a:solidFill>
                <a:latin typeface="Arial" panose="020B0604020202020204" pitchFamily="34" charset="0"/>
              </a:rPr>
              <a:t>programme</a:t>
            </a:r>
            <a:r>
              <a:rPr lang="en-US" sz="1600" i="0" u="none" strike="noStrike" baseline="0" dirty="0">
                <a:solidFill>
                  <a:srgbClr val="000000"/>
                </a:solidFill>
                <a:latin typeface="Arial" panose="020B0604020202020204" pitchFamily="34" charset="0"/>
              </a:rPr>
              <a:t> offers blended financing to eligible co-operatives on cost-sharing funding of a combination of a grant and loan. </a:t>
            </a:r>
          </a:p>
          <a:p>
            <a:pPr marL="285750" indent="-285750" algn="just">
              <a:lnSpc>
                <a:spcPct val="150000"/>
              </a:lnSpc>
              <a:buFont typeface="Arial" panose="020B0604020202020204" pitchFamily="34" charset="0"/>
              <a:buChar char="•"/>
            </a:pPr>
            <a:r>
              <a:rPr lang="en-US" sz="1600" i="0" u="none" strike="noStrike" baseline="0" dirty="0">
                <a:solidFill>
                  <a:srgbClr val="000000"/>
                </a:solidFill>
                <a:latin typeface="Arial" panose="020B0604020202020204" pitchFamily="34" charset="0"/>
              </a:rPr>
              <a:t>The grant funding portion is capped at 70% of the total approved funding while the loan portion is capped at 30% of the total approved funding </a:t>
            </a:r>
          </a:p>
          <a:p>
            <a:pPr marL="285750" indent="-285750" algn="just">
              <a:lnSpc>
                <a:spcPct val="150000"/>
              </a:lnSpc>
              <a:buFont typeface="Arial" panose="020B0604020202020204" pitchFamily="34" charset="0"/>
              <a:buChar char="•"/>
            </a:pPr>
            <a:r>
              <a:rPr lang="en-US" sz="1600" i="0" u="none" strike="noStrike" baseline="0" dirty="0">
                <a:solidFill>
                  <a:srgbClr val="000000"/>
                </a:solidFill>
                <a:latin typeface="Arial" panose="020B0604020202020204" pitchFamily="34" charset="0"/>
              </a:rPr>
              <a:t>Total funding is limited to R2,500,000 towards qualifying activities as outlined</a:t>
            </a:r>
          </a:p>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The grant support is available for machinery, equipment, infrastructure, commercial vehicles and business development support (BDS) necessary to grow co-operative enterprises to ensure that the co-operative enterprises develop to be more sustainable and competitive. </a:t>
            </a:r>
          </a:p>
          <a:p>
            <a:pPr algn="l"/>
            <a:endParaRPr lang="en-US" b="1" i="0" u="none" strike="noStrike" baseline="0" dirty="0">
              <a:solidFill>
                <a:srgbClr val="000000"/>
              </a:solidFill>
              <a:latin typeface="Arial" panose="020B0604020202020204" pitchFamily="34" charset="0"/>
            </a:endParaRPr>
          </a:p>
        </p:txBody>
      </p:sp>
      <p:grpSp>
        <p:nvGrpSpPr>
          <p:cNvPr id="5" name="Group 4">
            <a:extLst>
              <a:ext uri="{FF2B5EF4-FFF2-40B4-BE49-F238E27FC236}">
                <a16:creationId xmlns:a16="http://schemas.microsoft.com/office/drawing/2014/main" id="{66BB969D-88C7-45D8-B8D1-1E1854B84E03}"/>
              </a:ext>
            </a:extLst>
          </p:cNvPr>
          <p:cNvGrpSpPr/>
          <p:nvPr/>
        </p:nvGrpSpPr>
        <p:grpSpPr>
          <a:xfrm>
            <a:off x="480848" y="5489229"/>
            <a:ext cx="7314010" cy="1839451"/>
            <a:chOff x="129695" y="5229200"/>
            <a:chExt cx="8723710" cy="2135867"/>
          </a:xfrm>
        </p:grpSpPr>
        <p:pic>
          <p:nvPicPr>
            <p:cNvPr id="8" name="Picture 12">
              <a:extLst>
                <a:ext uri="{FF2B5EF4-FFF2-40B4-BE49-F238E27FC236}">
                  <a16:creationId xmlns:a16="http://schemas.microsoft.com/office/drawing/2014/main" id="{FB95B91A-B83F-48DA-9ADD-D4B50BE8C2AD}"/>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9" name="Picture 2" descr="The Department of Military Veterans">
              <a:extLst>
                <a:ext uri="{FF2B5EF4-FFF2-40B4-BE49-F238E27FC236}">
                  <a16:creationId xmlns:a16="http://schemas.microsoft.com/office/drawing/2014/main" id="{689DD143-07EB-4020-8C80-2165473C79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1A67B18B-3C5D-4253-8DF2-69B8AB1F08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val="21791593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514350" y="1371600"/>
            <a:ext cx="360939" cy="36093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8" name="TextBox 8"/>
          <p:cNvSpPr txBox="1"/>
          <p:nvPr/>
        </p:nvSpPr>
        <p:spPr>
          <a:xfrm>
            <a:off x="228600" y="2023678"/>
            <a:ext cx="3581707" cy="598882"/>
          </a:xfrm>
          <a:prstGeom prst="rect">
            <a:avLst/>
          </a:prstGeom>
        </p:spPr>
        <p:txBody>
          <a:bodyPr wrap="square" lIns="0" tIns="0" rIns="0" bIns="0" rtlCol="0" anchor="t">
            <a:spAutoFit/>
          </a:bodyPr>
          <a:lstStyle/>
          <a:p>
            <a:pPr marL="0" marR="0" lvl="0" indent="0" algn="l" defTabSz="457200" rtl="0" eaLnBrk="1" fontAlgn="auto" latinLnBrk="0" hangingPunct="1">
              <a:lnSpc>
                <a:spcPts val="5148"/>
              </a:lnSpc>
              <a:spcBef>
                <a:spcPts val="0"/>
              </a:spcBef>
              <a:spcAft>
                <a:spcPts val="0"/>
              </a:spcAft>
              <a:buClrTx/>
              <a:buSzTx/>
              <a:buFontTx/>
              <a:buNone/>
              <a:tabLst/>
              <a:defRPr/>
            </a:pPr>
            <a:r>
              <a:rPr lang="en-US" sz="2800" b="1" dirty="0">
                <a:solidFill>
                  <a:srgbClr val="006600"/>
                </a:solidFill>
                <a:latin typeface="HK Grotesk Bold Bold"/>
                <a:cs typeface="Arial" pitchFamily="34" charset="0"/>
              </a:rPr>
              <a:t>Eligible Enterprises </a:t>
            </a:r>
            <a:endParaRPr kumimoji="0" lang="en-US" sz="2800" b="1" i="0" u="none" strike="noStrike" kern="1200" cap="none" spc="0" normalizeH="0" baseline="0" noProof="0" dirty="0">
              <a:ln>
                <a:noFill/>
              </a:ln>
              <a:solidFill>
                <a:srgbClr val="006600"/>
              </a:solidFill>
              <a:effectLst/>
              <a:uLnTx/>
              <a:uFillTx/>
              <a:latin typeface="HK Grotesk Bold Bold"/>
              <a:cs typeface="Arial" pitchFamily="34" charset="0"/>
            </a:endParaRPr>
          </a:p>
        </p:txBody>
      </p:sp>
      <p:grpSp>
        <p:nvGrpSpPr>
          <p:cNvPr id="9" name="Group 8">
            <a:extLst>
              <a:ext uri="{FF2B5EF4-FFF2-40B4-BE49-F238E27FC236}">
                <a16:creationId xmlns:a16="http://schemas.microsoft.com/office/drawing/2014/main" id="{C3E35438-4C58-4017-AB33-CE716F7E38EB}"/>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id="{19DB7597-2123-4B0D-8BD6-79A595AAEE06}"/>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id="{FD569896-AB22-4F70-8CD5-C68A2737D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id="{CC8EE0E3-BC45-4AB9-B299-DBC91BD35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
        <p:nvSpPr>
          <p:cNvPr id="13" name="Slide Number Placeholder 1">
            <a:extLst>
              <a:ext uri="{FF2B5EF4-FFF2-40B4-BE49-F238E27FC236}">
                <a16:creationId xmlns:a16="http://schemas.microsoft.com/office/drawing/2014/main" id="{E42DB35B-E903-464C-B987-97C799BEFD27}"/>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grpSp>
        <p:nvGrpSpPr>
          <p:cNvPr id="14" name="Group 13">
            <a:extLst>
              <a:ext uri="{FF2B5EF4-FFF2-40B4-BE49-F238E27FC236}">
                <a16:creationId xmlns:a16="http://schemas.microsoft.com/office/drawing/2014/main" id="{5C39F3F7-2A7D-4CF8-A1D0-98B4984415AE}"/>
              </a:ext>
            </a:extLst>
          </p:cNvPr>
          <p:cNvGrpSpPr/>
          <p:nvPr/>
        </p:nvGrpSpPr>
        <p:grpSpPr>
          <a:xfrm>
            <a:off x="4121006" y="457200"/>
            <a:ext cx="4864387" cy="5143501"/>
            <a:chOff x="4279613" y="857250"/>
            <a:chExt cx="4864387" cy="5143501"/>
          </a:xfrm>
        </p:grpSpPr>
        <p:sp>
          <p:nvSpPr>
            <p:cNvPr id="15" name="AutoShape 2">
              <a:extLst>
                <a:ext uri="{FF2B5EF4-FFF2-40B4-BE49-F238E27FC236}">
                  <a16:creationId xmlns:a16="http://schemas.microsoft.com/office/drawing/2014/main" id="{168A6A6C-20FF-4D6F-8712-D513EC6FA6A9}"/>
                </a:ext>
              </a:extLst>
            </p:cNvPr>
            <p:cNvSpPr/>
            <p:nvPr/>
          </p:nvSpPr>
          <p:spPr>
            <a:xfrm>
              <a:off x="4279613" y="3867848"/>
              <a:ext cx="2432194" cy="2132902"/>
            </a:xfrm>
            <a:prstGeom prst="rect">
              <a:avLst/>
            </a:prstGeom>
            <a:solidFill>
              <a:srgbClr val="B77C29"/>
            </a:solidFill>
          </p:spPr>
        </p:sp>
        <p:sp>
          <p:nvSpPr>
            <p:cNvPr id="16" name="AutoShape 3">
              <a:extLst>
                <a:ext uri="{FF2B5EF4-FFF2-40B4-BE49-F238E27FC236}">
                  <a16:creationId xmlns:a16="http://schemas.microsoft.com/office/drawing/2014/main" id="{49E7A53B-D9D9-4D6F-802F-0C5572E9EC3F}"/>
                </a:ext>
              </a:extLst>
            </p:cNvPr>
            <p:cNvSpPr/>
            <p:nvPr/>
          </p:nvSpPr>
          <p:spPr>
            <a:xfrm>
              <a:off x="6711806" y="857250"/>
              <a:ext cx="2432194" cy="1917468"/>
            </a:xfrm>
            <a:prstGeom prst="rect">
              <a:avLst/>
            </a:prstGeom>
            <a:solidFill>
              <a:srgbClr val="156C39"/>
            </a:solidFill>
          </p:spPr>
        </p:sp>
        <p:pic>
          <p:nvPicPr>
            <p:cNvPr id="18" name="Picture 5">
              <a:extLst>
                <a:ext uri="{FF2B5EF4-FFF2-40B4-BE49-F238E27FC236}">
                  <a16:creationId xmlns:a16="http://schemas.microsoft.com/office/drawing/2014/main" id="{4DA84B4A-5F62-43B9-A854-E47D28501CE5}"/>
                </a:ext>
              </a:extLst>
            </p:cNvPr>
            <p:cNvPicPr>
              <a:picLocks noChangeAspect="1"/>
            </p:cNvPicPr>
            <p:nvPr/>
          </p:nvPicPr>
          <p:blipFill>
            <a:blip r:embed="rId5"/>
            <a:srcRect l="24861" r="24861"/>
            <a:stretch>
              <a:fillRect/>
            </a:stretch>
          </p:blipFill>
          <p:spPr>
            <a:xfrm>
              <a:off x="6711806" y="2774718"/>
              <a:ext cx="2432194" cy="3226033"/>
            </a:xfrm>
            <a:prstGeom prst="rect">
              <a:avLst/>
            </a:prstGeom>
          </p:spPr>
        </p:pic>
      </p:grpSp>
      <p:pic>
        <p:nvPicPr>
          <p:cNvPr id="20" name="Picture 19" descr="A picture containing indoor, footwear, shoes&#10;&#10;Description automatically generated">
            <a:extLst>
              <a:ext uri="{FF2B5EF4-FFF2-40B4-BE49-F238E27FC236}">
                <a16:creationId xmlns:a16="http://schemas.microsoft.com/office/drawing/2014/main" id="{294F0BC4-6B87-4A25-803D-4CFFAE46C4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1006" y="457200"/>
            <a:ext cx="2432192" cy="3010597"/>
          </a:xfrm>
          <a:prstGeom prst="rect">
            <a:avLst/>
          </a:prstGeom>
        </p:spPr>
      </p:pic>
      <p:pic>
        <p:nvPicPr>
          <p:cNvPr id="22" name="Picture 21" descr="A picture containing items, different, various, several&#10;&#10;Description automatically generated">
            <a:extLst>
              <a:ext uri="{FF2B5EF4-FFF2-40B4-BE49-F238E27FC236}">
                <a16:creationId xmlns:a16="http://schemas.microsoft.com/office/drawing/2014/main" id="{2ED7DC3B-C187-4E26-B4D7-5E46E7C49C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3198" y="2374668"/>
            <a:ext cx="2432192" cy="3226032"/>
          </a:xfrm>
          <a:prstGeom prst="rect">
            <a:avLst/>
          </a:prstGeom>
        </p:spPr>
      </p:pic>
    </p:spTree>
    <p:extLst>
      <p:ext uri="{BB962C8B-B14F-4D97-AF65-F5344CB8AC3E}">
        <p14:creationId xmlns:p14="http://schemas.microsoft.com/office/powerpoint/2010/main" val="17492307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A165AF32-B7EF-45E7-B045-AB550858A6A4}"/>
              </a:ext>
            </a:extLst>
          </p:cNvPr>
          <p:cNvSpPr/>
          <p:nvPr/>
        </p:nvSpPr>
        <p:spPr>
          <a:xfrm>
            <a:off x="0" y="3577"/>
            <a:ext cx="9144000" cy="821635"/>
          </a:xfrm>
          <a:prstGeom prst="rect">
            <a:avLst/>
          </a:prstGeom>
          <a:solidFill>
            <a:srgbClr val="146C38"/>
          </a:solidFill>
        </p:spPr>
        <p:txBody>
          <a:bodyPr/>
          <a:lstStyle/>
          <a:p>
            <a:endParaRPr lang="en-ZA" sz="2400" b="1" dirty="0">
              <a:solidFill>
                <a:prstClr val="white"/>
              </a:solidFill>
              <a:latin typeface="Arial" panose="020B0604020202020204" pitchFamily="34" charset="0"/>
            </a:endParaRPr>
          </a:p>
          <a:p>
            <a:r>
              <a:rPr lang="en-ZA" sz="2400" b="1" dirty="0">
                <a:latin typeface="Arial" panose="020B0604020202020204" pitchFamily="34" charset="0"/>
              </a:rPr>
              <a:t>Eligible</a:t>
            </a:r>
            <a:r>
              <a:rPr lang="en-ZA" sz="2400" b="1" dirty="0">
                <a:solidFill>
                  <a:prstClr val="white"/>
                </a:solidFill>
                <a:latin typeface="Arial" panose="020B0604020202020204" pitchFamily="34" charset="0"/>
              </a:rPr>
              <a:t> </a:t>
            </a:r>
            <a:r>
              <a:rPr lang="en-ZA" sz="2400" b="1" dirty="0">
                <a:latin typeface="Arial" panose="020B0604020202020204" pitchFamily="34" charset="0"/>
              </a:rPr>
              <a:t>Enterprises</a:t>
            </a:r>
          </a:p>
        </p:txBody>
      </p:sp>
      <p:sp>
        <p:nvSpPr>
          <p:cNvPr id="6" name="TextBox 5">
            <a:extLst>
              <a:ext uri="{FF2B5EF4-FFF2-40B4-BE49-F238E27FC236}">
                <a16:creationId xmlns:a16="http://schemas.microsoft.com/office/drawing/2014/main" id="{1D715AE4-8DAD-4968-84AE-BF807C786BB7}"/>
              </a:ext>
            </a:extLst>
          </p:cNvPr>
          <p:cNvSpPr txBox="1"/>
          <p:nvPr/>
        </p:nvSpPr>
        <p:spPr>
          <a:xfrm>
            <a:off x="166687" y="923697"/>
            <a:ext cx="8796193" cy="5109091"/>
          </a:xfrm>
          <a:prstGeom prst="rect">
            <a:avLst/>
          </a:prstGeom>
          <a:noFill/>
        </p:spPr>
        <p:txBody>
          <a:bodyPr wrap="square">
            <a:spAutoFit/>
          </a:bodyPr>
          <a:lstStyle/>
          <a:p>
            <a:pPr algn="just">
              <a:lnSpc>
                <a:spcPct val="150000"/>
              </a:lnSpc>
            </a:pPr>
            <a:r>
              <a:rPr lang="en-US" sz="1600" b="1" i="0" u="sng" strike="noStrike" baseline="0" dirty="0">
                <a:solidFill>
                  <a:srgbClr val="000000"/>
                </a:solidFill>
                <a:latin typeface="Arial" panose="020B0604020202020204" pitchFamily="34" charset="0"/>
              </a:rPr>
              <a:t>Primary Cooperatives</a:t>
            </a:r>
          </a:p>
          <a:p>
            <a:pPr algn="just">
              <a:lnSpc>
                <a:spcPct val="150000"/>
              </a:lnSpc>
            </a:pPr>
            <a:r>
              <a:rPr lang="en-US" sz="1600" b="0" i="0" u="none" strike="noStrike" baseline="0" dirty="0">
                <a:solidFill>
                  <a:srgbClr val="000000"/>
                </a:solidFill>
                <a:latin typeface="Arial" panose="020B0604020202020204" pitchFamily="34" charset="0"/>
              </a:rPr>
              <a:t>To be eligible for CDSP, a primary cooperative must satisfy all the mandatory requirements as set out below:</a:t>
            </a:r>
          </a:p>
          <a:p>
            <a:pPr algn="just">
              <a:lnSpc>
                <a:spcPct val="150000"/>
              </a:lnSpc>
            </a:pPr>
            <a:endParaRPr lang="en-US" sz="1600" b="0" i="0" u="none" strike="noStrike" baseline="0"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Be incorporated and registered in South Africa in terms of the Cooperatives Act, Act No. 14 of 2005( as amended);</a:t>
            </a:r>
          </a:p>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Be a primary cooperative with a majority black membership;</a:t>
            </a:r>
            <a:endParaRPr lang="en-US" sz="1600"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Have business a</a:t>
            </a:r>
            <a:r>
              <a:rPr lang="en-US" sz="1600" dirty="0">
                <a:solidFill>
                  <a:srgbClr val="000000"/>
                </a:solidFill>
                <a:latin typeface="Arial" panose="020B0604020202020204" pitchFamily="34" charset="0"/>
              </a:rPr>
              <a:t>ctivities in any sector</a:t>
            </a:r>
          </a:p>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Adhere to cooperative principles</a:t>
            </a:r>
            <a:r>
              <a:rPr lang="en-US" sz="1600" dirty="0">
                <a:solidFill>
                  <a:srgbClr val="000000"/>
                </a:solidFill>
                <a:latin typeface="Arial" panose="020B0604020202020204" pitchFamily="34" charset="0"/>
              </a:rPr>
              <a:t>;</a:t>
            </a:r>
          </a:p>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Be biased towards women, youth and people with disabilities;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Expected to furnish proof of training or experience of all members of a primary cooperative in the areas of cooperative governance, business management and technical training in fulfilment of the agreement entered with CDSP.</a:t>
            </a:r>
            <a:endParaRPr lang="en-US" sz="1600" b="0" i="0" u="none" strike="noStrike" baseline="0" dirty="0">
              <a:solidFill>
                <a:srgbClr val="000000"/>
              </a:solidFill>
              <a:latin typeface="Arial" panose="020B0604020202020204" pitchFamily="34" charset="0"/>
            </a:endParaRPr>
          </a:p>
          <a:p>
            <a:pPr algn="l"/>
            <a:endParaRPr lang="en-US" sz="1400" b="1" i="0" u="none" strike="noStrike" baseline="0" dirty="0">
              <a:solidFill>
                <a:srgbClr val="000000"/>
              </a:solidFill>
              <a:latin typeface="Arial" panose="020B0604020202020204" pitchFamily="34" charset="0"/>
            </a:endParaRPr>
          </a:p>
        </p:txBody>
      </p:sp>
      <p:grpSp>
        <p:nvGrpSpPr>
          <p:cNvPr id="5" name="Group 4">
            <a:extLst>
              <a:ext uri="{FF2B5EF4-FFF2-40B4-BE49-F238E27FC236}">
                <a16:creationId xmlns:a16="http://schemas.microsoft.com/office/drawing/2014/main" id="{D2624510-C12A-4B81-94EC-2AC640C37388}"/>
              </a:ext>
            </a:extLst>
          </p:cNvPr>
          <p:cNvGrpSpPr/>
          <p:nvPr/>
        </p:nvGrpSpPr>
        <p:grpSpPr>
          <a:xfrm>
            <a:off x="609600" y="5486400"/>
            <a:ext cx="7314010" cy="1839451"/>
            <a:chOff x="129695" y="5229200"/>
            <a:chExt cx="8723710" cy="2135867"/>
          </a:xfrm>
        </p:grpSpPr>
        <p:pic>
          <p:nvPicPr>
            <p:cNvPr id="8" name="Picture 12">
              <a:extLst>
                <a:ext uri="{FF2B5EF4-FFF2-40B4-BE49-F238E27FC236}">
                  <a16:creationId xmlns:a16="http://schemas.microsoft.com/office/drawing/2014/main" id="{ED8171CD-FB37-4DE7-9DAA-A4D686D4CC15}"/>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9" name="Picture 2" descr="The Department of Military Veterans">
              <a:extLst>
                <a:ext uri="{FF2B5EF4-FFF2-40B4-BE49-F238E27FC236}">
                  <a16:creationId xmlns:a16="http://schemas.microsoft.com/office/drawing/2014/main" id="{EABF6EF1-68C5-45CB-8D71-D1960AE23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703587C0-385A-4ACF-B838-7A433A7F2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val="22505959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A165AF32-B7EF-45E7-B045-AB550858A6A4}"/>
              </a:ext>
            </a:extLst>
          </p:cNvPr>
          <p:cNvSpPr/>
          <p:nvPr/>
        </p:nvSpPr>
        <p:spPr>
          <a:xfrm>
            <a:off x="-35791" y="-63062"/>
            <a:ext cx="9144000" cy="821635"/>
          </a:xfrm>
          <a:prstGeom prst="rect">
            <a:avLst/>
          </a:prstGeom>
          <a:solidFill>
            <a:srgbClr val="146C38"/>
          </a:solidFill>
        </p:spPr>
        <p:txBody>
          <a:bodyPr/>
          <a:lstStyle/>
          <a:p>
            <a:endParaRPr lang="en-ZA" sz="2400" b="1" dirty="0">
              <a:ln>
                <a:solidFill>
                  <a:srgbClr val="006600"/>
                </a:solidFill>
              </a:ln>
              <a:latin typeface="Arial" panose="020B0604020202020204" pitchFamily="34" charset="0"/>
              <a:cs typeface="Arial" panose="020B0604020202020204" pitchFamily="34" charset="0"/>
            </a:endParaRPr>
          </a:p>
          <a:p>
            <a:r>
              <a:rPr lang="en-ZA" sz="2400" b="1" dirty="0">
                <a:ln>
                  <a:solidFill>
                    <a:srgbClr val="006600"/>
                  </a:solidFill>
                </a:ln>
                <a:latin typeface="Arial" panose="020B0604020202020204" pitchFamily="34" charset="0"/>
                <a:cs typeface="Arial" panose="020B0604020202020204" pitchFamily="34" charset="0"/>
              </a:rPr>
              <a:t>Eligible</a:t>
            </a:r>
            <a:r>
              <a:rPr kumimoji="0" lang="en-ZA" sz="2400" b="1" i="0" u="none" strike="noStrike" kern="1200" cap="none" spc="0" normalizeH="0" baseline="0" dirty="0">
                <a:ln>
                  <a:solidFill>
                    <a:srgbClr val="006600"/>
                  </a:solidFill>
                </a:ln>
                <a:effectLst/>
                <a:uLnTx/>
                <a:uFillTx/>
                <a:latin typeface="Arial" panose="020B0604020202020204" pitchFamily="34" charset="0"/>
                <a:ea typeface="+mn-ea"/>
                <a:cs typeface="Arial" panose="020B0604020202020204" pitchFamily="34" charset="0"/>
              </a:rPr>
              <a:t> Enterprises</a:t>
            </a:r>
            <a:endParaRPr lang="en-ZA" sz="2400" b="1" dirty="0">
              <a:latin typeface="Arial" panose="020B0604020202020204" pitchFamily="34" charset="0"/>
            </a:endParaRPr>
          </a:p>
        </p:txBody>
      </p:sp>
      <p:sp>
        <p:nvSpPr>
          <p:cNvPr id="6" name="TextBox 5">
            <a:extLst>
              <a:ext uri="{FF2B5EF4-FFF2-40B4-BE49-F238E27FC236}">
                <a16:creationId xmlns:a16="http://schemas.microsoft.com/office/drawing/2014/main" id="{1D715AE4-8DAD-4968-84AE-BF807C786BB7}"/>
              </a:ext>
            </a:extLst>
          </p:cNvPr>
          <p:cNvSpPr txBox="1"/>
          <p:nvPr/>
        </p:nvSpPr>
        <p:spPr>
          <a:xfrm>
            <a:off x="76201" y="828673"/>
            <a:ext cx="9032008" cy="5217326"/>
          </a:xfrm>
          <a:prstGeom prst="rect">
            <a:avLst/>
          </a:prstGeom>
          <a:noFill/>
        </p:spPr>
        <p:txBody>
          <a:bodyPr wrap="square">
            <a:spAutoFit/>
          </a:bodyPr>
          <a:lstStyle/>
          <a:p>
            <a:pPr>
              <a:lnSpc>
                <a:spcPct val="150000"/>
              </a:lnSpc>
            </a:pPr>
            <a:r>
              <a:rPr lang="en-US" sz="1600" b="1" i="0" u="sng" strike="noStrike" baseline="0" dirty="0">
                <a:solidFill>
                  <a:srgbClr val="000000"/>
                </a:solidFill>
                <a:latin typeface="Arial" panose="020B0604020202020204" pitchFamily="34" charset="0"/>
              </a:rPr>
              <a:t>Cluster Cooperatives</a:t>
            </a:r>
          </a:p>
          <a:p>
            <a:pPr>
              <a:lnSpc>
                <a:spcPct val="150000"/>
              </a:lnSpc>
            </a:pPr>
            <a:r>
              <a:rPr lang="en-US" sz="1600" b="0" i="0" u="none" strike="noStrike" baseline="0" dirty="0">
                <a:solidFill>
                  <a:srgbClr val="000000"/>
                </a:solidFill>
                <a:latin typeface="Arial" panose="020B0604020202020204" pitchFamily="34" charset="0"/>
              </a:rPr>
              <a:t>To be eligible for CDSP, a primary cooperative must satisfy all the mandatory requirements as set out below:</a:t>
            </a:r>
          </a:p>
          <a:p>
            <a:pPr marL="285750" indent="-285750">
              <a:lnSpc>
                <a:spcPct val="150000"/>
              </a:lnSpc>
              <a:buFont typeface="Arial" panose="020B0604020202020204" pitchFamily="34" charset="0"/>
              <a:buChar char="•"/>
            </a:pPr>
            <a:r>
              <a:rPr lang="en-US" sz="1600" dirty="0">
                <a:solidFill>
                  <a:srgbClr val="000000"/>
                </a:solidFill>
                <a:latin typeface="Arial" panose="020B0604020202020204" pitchFamily="34" charset="0"/>
              </a:rPr>
              <a:t>Be a registered secondary cooperative in South Africa, registered  in terms of the Cooperatives Act, Act No. 14 of 2005( as amended), or;</a:t>
            </a:r>
          </a:p>
          <a:p>
            <a:pPr marL="285750" indent="-285750">
              <a:lnSpc>
                <a:spcPct val="150000"/>
              </a:lnSpc>
              <a:buFont typeface="Arial" panose="020B0604020202020204" pitchFamily="34" charset="0"/>
              <a:buChar char="•"/>
            </a:pPr>
            <a:r>
              <a:rPr lang="en-US" sz="1600" dirty="0">
                <a:solidFill>
                  <a:srgbClr val="000000"/>
                </a:solidFill>
                <a:latin typeface="Arial" panose="020B0604020202020204" pitchFamily="34" charset="0"/>
              </a:rPr>
              <a:t>Be a secondary cooperative with majority black membership</a:t>
            </a:r>
          </a:p>
          <a:p>
            <a:pPr marL="285750" indent="-285750">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Have business a</a:t>
            </a:r>
            <a:r>
              <a:rPr lang="en-US" sz="1600" dirty="0">
                <a:solidFill>
                  <a:srgbClr val="000000"/>
                </a:solidFill>
                <a:latin typeface="Arial" panose="020B0604020202020204" pitchFamily="34" charset="0"/>
              </a:rPr>
              <a:t>ctivities in any sector</a:t>
            </a:r>
          </a:p>
          <a:p>
            <a:pPr marL="285750" indent="-285750">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Adhere to cooperative principles</a:t>
            </a:r>
            <a:r>
              <a:rPr lang="en-US" sz="1600" dirty="0">
                <a:solidFill>
                  <a:srgbClr val="000000"/>
                </a:solidFill>
                <a:latin typeface="Arial" panose="020B0604020202020204" pitchFamily="34" charset="0"/>
              </a:rPr>
              <a:t>;</a:t>
            </a:r>
          </a:p>
          <a:p>
            <a:pPr marL="285750" indent="-285750">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Be biased towards women, youth and people with disabilities;</a:t>
            </a:r>
          </a:p>
          <a:p>
            <a:pPr marL="285750" indent="-285750">
              <a:lnSpc>
                <a:spcPct val="150000"/>
              </a:lnSpc>
              <a:buFont typeface="Arial" panose="020B0604020202020204" pitchFamily="34" charset="0"/>
              <a:buChar char="•"/>
            </a:pPr>
            <a:r>
              <a:rPr lang="en-US" sz="1600" dirty="0">
                <a:solidFill>
                  <a:srgbClr val="000000"/>
                </a:solidFill>
                <a:latin typeface="Arial" panose="020B0604020202020204" pitchFamily="34" charset="0"/>
              </a:rPr>
              <a:t>Expected to furnish proof of training or experience of all members of a primary cooperative in the areas of cooperative governance, business management and technical training in fulfilment of the agreement entered with CDSP;</a:t>
            </a:r>
          </a:p>
          <a:p>
            <a:pPr marL="285750" indent="-285750">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Primary cooperatives registered under the secondary cooperative</a:t>
            </a:r>
            <a:r>
              <a:rPr lang="en-US" sz="1600" dirty="0">
                <a:solidFill>
                  <a:srgbClr val="000000"/>
                </a:solidFill>
                <a:latin typeface="Arial" panose="020B0604020202020204" pitchFamily="34" charset="0"/>
              </a:rPr>
              <a:t> must satisfy all the mandatory requirements</a:t>
            </a:r>
            <a:endParaRPr lang="en-US" sz="1600" b="1" i="0" u="none" strike="noStrike" baseline="0" dirty="0">
              <a:solidFill>
                <a:srgbClr val="000000"/>
              </a:solidFill>
              <a:latin typeface="Arial" panose="020B0604020202020204" pitchFamily="34" charset="0"/>
            </a:endParaRPr>
          </a:p>
        </p:txBody>
      </p:sp>
      <p:grpSp>
        <p:nvGrpSpPr>
          <p:cNvPr id="5" name="Group 4">
            <a:extLst>
              <a:ext uri="{FF2B5EF4-FFF2-40B4-BE49-F238E27FC236}">
                <a16:creationId xmlns:a16="http://schemas.microsoft.com/office/drawing/2014/main" id="{1F01F43A-A19C-4607-B2F0-4BE03EDF5BF4}"/>
              </a:ext>
            </a:extLst>
          </p:cNvPr>
          <p:cNvGrpSpPr/>
          <p:nvPr/>
        </p:nvGrpSpPr>
        <p:grpSpPr>
          <a:xfrm>
            <a:off x="609600" y="5627657"/>
            <a:ext cx="7314010" cy="1839451"/>
            <a:chOff x="129695" y="5229200"/>
            <a:chExt cx="8723710" cy="2135867"/>
          </a:xfrm>
        </p:grpSpPr>
        <p:pic>
          <p:nvPicPr>
            <p:cNvPr id="8" name="Picture 12">
              <a:extLst>
                <a:ext uri="{FF2B5EF4-FFF2-40B4-BE49-F238E27FC236}">
                  <a16:creationId xmlns:a16="http://schemas.microsoft.com/office/drawing/2014/main" id="{F945B9F9-98A2-45BB-AA90-EC21A060951B}"/>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9" name="Picture 2" descr="The Department of Military Veterans">
              <a:extLst>
                <a:ext uri="{FF2B5EF4-FFF2-40B4-BE49-F238E27FC236}">
                  <a16:creationId xmlns:a16="http://schemas.microsoft.com/office/drawing/2014/main" id="{99F8595F-85B1-42C0-9C19-A9B9EE44DF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7222009D-9963-4E2B-83AE-D5538C150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val="40978906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514350" y="1371600"/>
            <a:ext cx="360939" cy="36093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8" name="TextBox 8"/>
          <p:cNvSpPr txBox="1"/>
          <p:nvPr/>
        </p:nvSpPr>
        <p:spPr>
          <a:xfrm>
            <a:off x="241202" y="1965344"/>
            <a:ext cx="3676650" cy="585288"/>
          </a:xfrm>
          <a:prstGeom prst="rect">
            <a:avLst/>
          </a:prstGeom>
        </p:spPr>
        <p:txBody>
          <a:bodyPr wrap="square" lIns="0" tIns="0" rIns="0" bIns="0" rtlCol="0" anchor="t">
            <a:spAutoFit/>
          </a:bodyPr>
          <a:lstStyle/>
          <a:p>
            <a:pPr marL="0" marR="0" lvl="0" indent="0" algn="l" defTabSz="457200" rtl="0" eaLnBrk="1" fontAlgn="auto" latinLnBrk="0" hangingPunct="1">
              <a:lnSpc>
                <a:spcPts val="5148"/>
              </a:lnSpc>
              <a:spcBef>
                <a:spcPts val="0"/>
              </a:spcBef>
              <a:spcAft>
                <a:spcPts val="0"/>
              </a:spcAft>
              <a:buClrTx/>
              <a:buSzTx/>
              <a:buFontTx/>
              <a:buNone/>
              <a:tabLst/>
              <a:defRPr/>
            </a:pPr>
            <a:r>
              <a:rPr lang="en-US" sz="2800" b="1" dirty="0">
                <a:solidFill>
                  <a:srgbClr val="006600"/>
                </a:solidFill>
                <a:latin typeface="HK Grotesk Bold Bold"/>
                <a:cs typeface="Arial" pitchFamily="34" charset="0"/>
              </a:rPr>
              <a:t>Qualifying Interventions  </a:t>
            </a:r>
            <a:endParaRPr kumimoji="0" lang="en-US" sz="2800" b="1" i="0" u="none" strike="noStrike" kern="1200" cap="none" spc="0" normalizeH="0" baseline="0" noProof="0" dirty="0">
              <a:ln>
                <a:noFill/>
              </a:ln>
              <a:solidFill>
                <a:srgbClr val="006600"/>
              </a:solidFill>
              <a:effectLst/>
              <a:uLnTx/>
              <a:uFillTx/>
              <a:latin typeface="HK Grotesk Bold Bold"/>
              <a:cs typeface="Arial" pitchFamily="34" charset="0"/>
            </a:endParaRPr>
          </a:p>
        </p:txBody>
      </p:sp>
      <p:grpSp>
        <p:nvGrpSpPr>
          <p:cNvPr id="9" name="Group 8">
            <a:extLst>
              <a:ext uri="{FF2B5EF4-FFF2-40B4-BE49-F238E27FC236}">
                <a16:creationId xmlns:a16="http://schemas.microsoft.com/office/drawing/2014/main" id="{C3E35438-4C58-4017-AB33-CE716F7E38EB}"/>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id="{19DB7597-2123-4B0D-8BD6-79A595AAEE06}"/>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id="{FD569896-AB22-4F70-8CD5-C68A2737D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id="{CC8EE0E3-BC45-4AB9-B299-DBC91BD35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grpSp>
        <p:nvGrpSpPr>
          <p:cNvPr id="14" name="Group 13">
            <a:extLst>
              <a:ext uri="{FF2B5EF4-FFF2-40B4-BE49-F238E27FC236}">
                <a16:creationId xmlns:a16="http://schemas.microsoft.com/office/drawing/2014/main" id="{5C39F3F7-2A7D-4CF8-A1D0-98B4984415AE}"/>
              </a:ext>
            </a:extLst>
          </p:cNvPr>
          <p:cNvGrpSpPr/>
          <p:nvPr/>
        </p:nvGrpSpPr>
        <p:grpSpPr>
          <a:xfrm>
            <a:off x="4121006" y="457200"/>
            <a:ext cx="4864387" cy="5143501"/>
            <a:chOff x="4279613" y="857250"/>
            <a:chExt cx="4864387" cy="5143501"/>
          </a:xfrm>
        </p:grpSpPr>
        <p:sp>
          <p:nvSpPr>
            <p:cNvPr id="15" name="AutoShape 2">
              <a:extLst>
                <a:ext uri="{FF2B5EF4-FFF2-40B4-BE49-F238E27FC236}">
                  <a16:creationId xmlns:a16="http://schemas.microsoft.com/office/drawing/2014/main" id="{168A6A6C-20FF-4D6F-8712-D513EC6FA6A9}"/>
                </a:ext>
              </a:extLst>
            </p:cNvPr>
            <p:cNvSpPr/>
            <p:nvPr/>
          </p:nvSpPr>
          <p:spPr>
            <a:xfrm>
              <a:off x="4279613" y="3867848"/>
              <a:ext cx="2432194" cy="2132902"/>
            </a:xfrm>
            <a:prstGeom prst="rect">
              <a:avLst/>
            </a:prstGeom>
            <a:solidFill>
              <a:srgbClr val="B77C29"/>
            </a:solidFill>
          </p:spPr>
        </p:sp>
        <p:sp>
          <p:nvSpPr>
            <p:cNvPr id="16" name="AutoShape 3">
              <a:extLst>
                <a:ext uri="{FF2B5EF4-FFF2-40B4-BE49-F238E27FC236}">
                  <a16:creationId xmlns:a16="http://schemas.microsoft.com/office/drawing/2014/main" id="{49E7A53B-D9D9-4D6F-802F-0C5572E9EC3F}"/>
                </a:ext>
              </a:extLst>
            </p:cNvPr>
            <p:cNvSpPr/>
            <p:nvPr/>
          </p:nvSpPr>
          <p:spPr>
            <a:xfrm>
              <a:off x="6711806" y="857250"/>
              <a:ext cx="2432194" cy="1917468"/>
            </a:xfrm>
            <a:prstGeom prst="rect">
              <a:avLst/>
            </a:prstGeom>
            <a:solidFill>
              <a:srgbClr val="156C39"/>
            </a:solidFill>
          </p:spPr>
        </p:sp>
        <p:pic>
          <p:nvPicPr>
            <p:cNvPr id="18" name="Picture 5">
              <a:extLst>
                <a:ext uri="{FF2B5EF4-FFF2-40B4-BE49-F238E27FC236}">
                  <a16:creationId xmlns:a16="http://schemas.microsoft.com/office/drawing/2014/main" id="{4DA84B4A-5F62-43B9-A854-E47D28501CE5}"/>
                </a:ext>
              </a:extLst>
            </p:cNvPr>
            <p:cNvPicPr>
              <a:picLocks noChangeAspect="1"/>
            </p:cNvPicPr>
            <p:nvPr/>
          </p:nvPicPr>
          <p:blipFill>
            <a:blip r:embed="rId5"/>
            <a:srcRect l="24861" r="24861"/>
            <a:stretch>
              <a:fillRect/>
            </a:stretch>
          </p:blipFill>
          <p:spPr>
            <a:xfrm>
              <a:off x="6711806" y="2774718"/>
              <a:ext cx="2432194" cy="3226033"/>
            </a:xfrm>
            <a:prstGeom prst="rect">
              <a:avLst/>
            </a:prstGeom>
          </p:spPr>
        </p:pic>
      </p:grpSp>
      <p:pic>
        <p:nvPicPr>
          <p:cNvPr id="3" name="Picture 2" descr="A picture containing text, cup, indoor&#10;&#10;Description automatically generated">
            <a:extLst>
              <a:ext uri="{FF2B5EF4-FFF2-40B4-BE49-F238E27FC236}">
                <a16:creationId xmlns:a16="http://schemas.microsoft.com/office/drawing/2014/main" id="{165D5FCC-9A0C-4D4F-8315-E54D652942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1006" y="457200"/>
            <a:ext cx="2432192" cy="3010597"/>
          </a:xfrm>
          <a:prstGeom prst="rect">
            <a:avLst/>
          </a:prstGeom>
        </p:spPr>
      </p:pic>
      <p:pic>
        <p:nvPicPr>
          <p:cNvPr id="4" name="Picture 3" descr="A close-up of a car engine&#10;&#10;Description automatically generated with medium confidence">
            <a:extLst>
              <a:ext uri="{FF2B5EF4-FFF2-40B4-BE49-F238E27FC236}">
                <a16:creationId xmlns:a16="http://schemas.microsoft.com/office/drawing/2014/main" id="{494C9C9E-374E-4013-91E4-E6F819048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1004" y="452381"/>
            <a:ext cx="2432194" cy="3015416"/>
          </a:xfrm>
          <a:prstGeom prst="rect">
            <a:avLst/>
          </a:prstGeom>
        </p:spPr>
      </p:pic>
      <p:pic>
        <p:nvPicPr>
          <p:cNvPr id="17" name="Picture 16" descr="A close-up of a car engine&#10;&#10;Description automatically generated with medium confidence">
            <a:extLst>
              <a:ext uri="{FF2B5EF4-FFF2-40B4-BE49-F238E27FC236}">
                <a16:creationId xmlns:a16="http://schemas.microsoft.com/office/drawing/2014/main" id="{93C58504-0C83-4A70-BAA0-E009AA191A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3198" y="2374667"/>
            <a:ext cx="2432192" cy="3226033"/>
          </a:xfrm>
          <a:prstGeom prst="rect">
            <a:avLst/>
          </a:prstGeom>
        </p:spPr>
      </p:pic>
    </p:spTree>
    <p:extLst>
      <p:ext uri="{BB962C8B-B14F-4D97-AF65-F5344CB8AC3E}">
        <p14:creationId xmlns:p14="http://schemas.microsoft.com/office/powerpoint/2010/main" val="6018323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A165AF32-B7EF-45E7-B045-AB550858A6A4}"/>
              </a:ext>
            </a:extLst>
          </p:cNvPr>
          <p:cNvSpPr/>
          <p:nvPr/>
        </p:nvSpPr>
        <p:spPr>
          <a:xfrm>
            <a:off x="-7216" y="16564"/>
            <a:ext cx="9144000" cy="821635"/>
          </a:xfrm>
          <a:prstGeom prst="rect">
            <a:avLst/>
          </a:prstGeom>
          <a:solidFill>
            <a:srgbClr val="146C38"/>
          </a:solidFill>
        </p:spPr>
        <p:txBody>
          <a:bodyPr/>
          <a:lstStyle/>
          <a:p>
            <a:pPr algn="just"/>
            <a:endParaRPr kumimoji="0" lang="en-ZA" sz="2400" b="1" i="0" u="none" strike="noStrike" kern="1200" cap="none" spc="0" normalizeH="0" baseline="0" dirty="0">
              <a:ln>
                <a:solidFill>
                  <a:srgbClr val="006600"/>
                </a:solidFill>
              </a:ln>
              <a:effectLst/>
              <a:uLnTx/>
              <a:uFillTx/>
              <a:latin typeface="Arial" panose="020B0604020202020204" pitchFamily="34" charset="0"/>
              <a:ea typeface="+mn-ea"/>
              <a:cs typeface="Arial" panose="020B0604020202020204" pitchFamily="34" charset="0"/>
            </a:endParaRPr>
          </a:p>
          <a:p>
            <a:pPr algn="just"/>
            <a:r>
              <a:rPr kumimoji="0" lang="en-ZA" sz="2400" b="1" i="0" u="none" strike="noStrike" kern="1200" cap="none" spc="0" normalizeH="0" baseline="0" dirty="0">
                <a:ln>
                  <a:solidFill>
                    <a:srgbClr val="006600"/>
                  </a:solidFill>
                </a:ln>
                <a:effectLst/>
                <a:uLnTx/>
                <a:uFillTx/>
                <a:latin typeface="Arial" panose="020B0604020202020204" pitchFamily="34" charset="0"/>
                <a:ea typeface="+mn-ea"/>
                <a:cs typeface="Arial" panose="020B0604020202020204" pitchFamily="34" charset="0"/>
              </a:rPr>
              <a:t>Qualifying Interventions</a:t>
            </a:r>
            <a:endParaRPr lang="en-ZA" sz="2400" b="1" dirty="0">
              <a:latin typeface="Arial" panose="020B0604020202020204" pitchFamily="34" charset="0"/>
            </a:endParaRPr>
          </a:p>
        </p:txBody>
      </p:sp>
      <p:sp>
        <p:nvSpPr>
          <p:cNvPr id="6" name="TextBox 5">
            <a:extLst>
              <a:ext uri="{FF2B5EF4-FFF2-40B4-BE49-F238E27FC236}">
                <a16:creationId xmlns:a16="http://schemas.microsoft.com/office/drawing/2014/main" id="{1D715AE4-8DAD-4968-84AE-BF807C786BB7}"/>
              </a:ext>
            </a:extLst>
          </p:cNvPr>
          <p:cNvSpPr txBox="1"/>
          <p:nvPr/>
        </p:nvSpPr>
        <p:spPr>
          <a:xfrm>
            <a:off x="-35791" y="828673"/>
            <a:ext cx="8984384" cy="5386090"/>
          </a:xfrm>
          <a:prstGeom prst="rect">
            <a:avLst/>
          </a:prstGeom>
          <a:noFill/>
        </p:spPr>
        <p:txBody>
          <a:bodyPr wrap="square">
            <a:spAutoFit/>
          </a:bodyPr>
          <a:lstStyle/>
          <a:p>
            <a:pPr algn="just">
              <a:lnSpc>
                <a:spcPct val="150000"/>
              </a:lnSpc>
            </a:pPr>
            <a:r>
              <a:rPr lang="en-US" sz="1600" b="1" i="0" u="none" strike="noStrike" baseline="0" dirty="0">
                <a:solidFill>
                  <a:srgbClr val="000000"/>
                </a:solidFill>
                <a:latin typeface="Arial" panose="020B0604020202020204" pitchFamily="34" charset="0"/>
              </a:rPr>
              <a:t>For blended finance</a:t>
            </a:r>
          </a:p>
          <a:p>
            <a:pPr algn="just">
              <a:lnSpc>
                <a:spcPct val="150000"/>
              </a:lnSpc>
            </a:pPr>
            <a:endParaRPr lang="en-US" sz="1600" b="0" i="0" u="none" strike="noStrike" baseline="0"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Machinery and equipment, tool,</a:t>
            </a:r>
          </a:p>
          <a:p>
            <a:pPr marL="285750" indent="-285750" algn="just">
              <a:lnSpc>
                <a:spcPct val="150000"/>
              </a:lnSpc>
              <a:buFont typeface="Arial" panose="020B0604020202020204" pitchFamily="34" charset="0"/>
              <a:buChar char="•"/>
            </a:pPr>
            <a:r>
              <a:rPr lang="en-US" sz="1600" b="0" i="0" u="none" strike="noStrike" baseline="0" dirty="0" err="1">
                <a:solidFill>
                  <a:srgbClr val="000000"/>
                </a:solidFill>
                <a:latin typeface="Arial" panose="020B0604020202020204" pitchFamily="34" charset="0"/>
              </a:rPr>
              <a:t>Specialised</a:t>
            </a:r>
            <a:r>
              <a:rPr lang="en-US" sz="1600" b="0" i="0" u="none" strike="noStrike" baseline="0" dirty="0">
                <a:solidFill>
                  <a:srgbClr val="000000"/>
                </a:solidFill>
                <a:latin typeface="Arial" panose="020B0604020202020204" pitchFamily="34" charset="0"/>
              </a:rPr>
              <a:t> tools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Operational costs</a:t>
            </a:r>
          </a:p>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Commercial vehicles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Infrastructure requirements</a:t>
            </a:r>
          </a:p>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Product or service development</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Business Development Support</a:t>
            </a:r>
          </a:p>
          <a:p>
            <a:pPr marL="285750" indent="-285750">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Market Development</a:t>
            </a:r>
          </a:p>
          <a:p>
            <a:pPr marL="285750" indent="-285750">
              <a:lnSpc>
                <a:spcPct val="150000"/>
              </a:lnSpc>
              <a:buFont typeface="Arial" panose="020B0604020202020204" pitchFamily="34" charset="0"/>
              <a:buChar char="•"/>
            </a:pPr>
            <a:r>
              <a:rPr lang="en-US" sz="1600" dirty="0">
                <a:solidFill>
                  <a:srgbClr val="000000"/>
                </a:solidFill>
                <a:latin typeface="Arial" panose="020B0604020202020204" pitchFamily="34" charset="0"/>
              </a:rPr>
              <a:t>Information and Communication technology linked to the cooperative development activities</a:t>
            </a:r>
          </a:p>
          <a:p>
            <a:pPr marL="285750" indent="-285750" algn="just">
              <a:lnSpc>
                <a:spcPct val="150000"/>
              </a:lnSpc>
              <a:buFont typeface="Arial" panose="020B0604020202020204" pitchFamily="34" charset="0"/>
              <a:buChar char="•"/>
            </a:pPr>
            <a:r>
              <a:rPr lang="en-US" sz="1600" b="0" i="0" u="none" strike="noStrike" baseline="0" dirty="0">
                <a:solidFill>
                  <a:srgbClr val="000000"/>
                </a:solidFill>
                <a:latin typeface="Arial" panose="020B0604020202020204" pitchFamily="34" charset="0"/>
              </a:rPr>
              <a:t>The adjudication committee may consider for support, at its discretion, any other costs related to the activities applied for.</a:t>
            </a:r>
          </a:p>
          <a:p>
            <a:pPr algn="just"/>
            <a:endParaRPr lang="en-US" sz="1600" b="0" i="0" u="none" strike="noStrike" baseline="0" dirty="0">
              <a:solidFill>
                <a:srgbClr val="000000"/>
              </a:solidFill>
              <a:latin typeface="Arial" panose="020B0604020202020204" pitchFamily="34" charset="0"/>
            </a:endParaRPr>
          </a:p>
          <a:p>
            <a:pPr algn="l"/>
            <a:endParaRPr lang="en-US" sz="1600" b="1" i="0" u="none" strike="noStrike" baseline="0" dirty="0">
              <a:solidFill>
                <a:srgbClr val="000000"/>
              </a:solidFill>
              <a:latin typeface="Arial" panose="020B0604020202020204" pitchFamily="34" charset="0"/>
            </a:endParaRPr>
          </a:p>
        </p:txBody>
      </p:sp>
      <p:grpSp>
        <p:nvGrpSpPr>
          <p:cNvPr id="5" name="Group 4">
            <a:extLst>
              <a:ext uri="{FF2B5EF4-FFF2-40B4-BE49-F238E27FC236}">
                <a16:creationId xmlns:a16="http://schemas.microsoft.com/office/drawing/2014/main" id="{31258011-E4A8-47A0-BE6B-91FE68BCA616}"/>
              </a:ext>
            </a:extLst>
          </p:cNvPr>
          <p:cNvGrpSpPr/>
          <p:nvPr/>
        </p:nvGrpSpPr>
        <p:grpSpPr>
          <a:xfrm>
            <a:off x="478221" y="5205415"/>
            <a:ext cx="7314010" cy="1839451"/>
            <a:chOff x="129695" y="5229200"/>
            <a:chExt cx="8723710" cy="2135867"/>
          </a:xfrm>
        </p:grpSpPr>
        <p:pic>
          <p:nvPicPr>
            <p:cNvPr id="8" name="Picture 12">
              <a:extLst>
                <a:ext uri="{FF2B5EF4-FFF2-40B4-BE49-F238E27FC236}">
                  <a16:creationId xmlns:a16="http://schemas.microsoft.com/office/drawing/2014/main" id="{FBF86BC7-29BB-46EA-B41F-3ADB8F034050}"/>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9" name="Picture 2" descr="The Department of Military Veterans">
              <a:extLst>
                <a:ext uri="{FF2B5EF4-FFF2-40B4-BE49-F238E27FC236}">
                  <a16:creationId xmlns:a16="http://schemas.microsoft.com/office/drawing/2014/main" id="{E8DDADB4-6719-42D8-8AB4-BE5E3BBB28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FA0D996C-1F61-424A-9389-BB358C834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val="40449721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18</a:t>
            </a:fld>
            <a:endParaRPr lang="en-US" dirty="0"/>
          </a:p>
        </p:txBody>
      </p:sp>
      <p:sp>
        <p:nvSpPr>
          <p:cNvPr id="7" name="AutoShape 3">
            <a:extLst>
              <a:ext uri="{FF2B5EF4-FFF2-40B4-BE49-F238E27FC236}">
                <a16:creationId xmlns:a16="http://schemas.microsoft.com/office/drawing/2014/main" id="{A165AF32-B7EF-45E7-B045-AB550858A6A4}"/>
              </a:ext>
            </a:extLst>
          </p:cNvPr>
          <p:cNvSpPr/>
          <p:nvPr/>
        </p:nvSpPr>
        <p:spPr>
          <a:xfrm>
            <a:off x="-7216" y="16564"/>
            <a:ext cx="9144000" cy="821635"/>
          </a:xfrm>
          <a:prstGeom prst="rect">
            <a:avLst/>
          </a:prstGeom>
          <a:solidFill>
            <a:srgbClr val="146C38"/>
          </a:solidFill>
        </p:spPr>
        <p:txBody>
          <a:bodyPr/>
          <a:lstStyle/>
          <a:p>
            <a:pPr algn="just"/>
            <a:endParaRPr kumimoji="0" lang="en-ZA" sz="2400" b="1" i="0" u="none" strike="noStrike" kern="1200" cap="none" spc="0" normalizeH="0" baseline="0" dirty="0">
              <a:ln>
                <a:solidFill>
                  <a:srgbClr val="006600"/>
                </a:solidFill>
              </a:ln>
              <a:effectLst/>
              <a:uLnTx/>
              <a:uFillTx/>
              <a:latin typeface="Arial" panose="020B0604020202020204" pitchFamily="34" charset="0"/>
              <a:ea typeface="+mn-ea"/>
              <a:cs typeface="Arial" panose="020B0604020202020204" pitchFamily="34" charset="0"/>
            </a:endParaRPr>
          </a:p>
          <a:p>
            <a:pPr algn="just"/>
            <a:r>
              <a:rPr kumimoji="0" lang="en-ZA" sz="2400" b="1" i="0" u="none" strike="noStrike" kern="1200" cap="none" spc="0" normalizeH="0" baseline="0" dirty="0">
                <a:ln>
                  <a:solidFill>
                    <a:srgbClr val="006600"/>
                  </a:solidFill>
                </a:ln>
                <a:effectLst/>
                <a:uLnTx/>
                <a:uFillTx/>
                <a:latin typeface="Arial" panose="020B0604020202020204" pitchFamily="34" charset="0"/>
                <a:ea typeface="+mn-ea"/>
                <a:cs typeface="Arial" panose="020B0604020202020204" pitchFamily="34" charset="0"/>
              </a:rPr>
              <a:t>Qualifying Interventions</a:t>
            </a:r>
            <a:endParaRPr lang="en-ZA" sz="2400" b="1" dirty="0">
              <a:latin typeface="Arial" panose="020B0604020202020204" pitchFamily="34" charset="0"/>
            </a:endParaRPr>
          </a:p>
        </p:txBody>
      </p:sp>
      <p:sp>
        <p:nvSpPr>
          <p:cNvPr id="6" name="TextBox 5">
            <a:extLst>
              <a:ext uri="{FF2B5EF4-FFF2-40B4-BE49-F238E27FC236}">
                <a16:creationId xmlns:a16="http://schemas.microsoft.com/office/drawing/2014/main" id="{1D715AE4-8DAD-4968-84AE-BF807C786BB7}"/>
              </a:ext>
            </a:extLst>
          </p:cNvPr>
          <p:cNvSpPr txBox="1"/>
          <p:nvPr/>
        </p:nvSpPr>
        <p:spPr>
          <a:xfrm>
            <a:off x="228599" y="828673"/>
            <a:ext cx="8719993" cy="4678204"/>
          </a:xfrm>
          <a:prstGeom prst="rect">
            <a:avLst/>
          </a:prstGeom>
          <a:noFill/>
        </p:spPr>
        <p:txBody>
          <a:bodyPr wrap="square">
            <a:spAutoFit/>
          </a:bodyPr>
          <a:lstStyle/>
          <a:p>
            <a:pPr algn="just">
              <a:lnSpc>
                <a:spcPct val="150000"/>
              </a:lnSpc>
            </a:pPr>
            <a:r>
              <a:rPr lang="en-US" sz="1400" b="1" i="0" u="none" strike="noStrike" baseline="0" dirty="0">
                <a:solidFill>
                  <a:srgbClr val="000000"/>
                </a:solidFill>
                <a:latin typeface="Arial" panose="020B0604020202020204" pitchFamily="34" charset="0"/>
              </a:rPr>
              <a:t>For feasibility studies</a:t>
            </a:r>
          </a:p>
          <a:p>
            <a:pPr algn="just">
              <a:lnSpc>
                <a:spcPct val="150000"/>
              </a:lnSpc>
            </a:pPr>
            <a:endParaRPr lang="en-US" sz="1400" b="0" i="0" u="none" strike="noStrike" baseline="0"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Operational costs that include, among others, project personnel, researcher etc.;</a:t>
            </a:r>
          </a:p>
          <a:p>
            <a:pPr marL="285750" indent="-285750" algn="just">
              <a:lnSpc>
                <a:spcPct val="150000"/>
              </a:lnSpc>
              <a:buFont typeface="Arial" panose="020B0604020202020204" pitchFamily="34" charset="0"/>
              <a:buChar char="•"/>
            </a:pPr>
            <a:r>
              <a:rPr lang="en-US" sz="1400" b="0" i="0" u="none" strike="noStrike" baseline="0" dirty="0">
                <a:solidFill>
                  <a:srgbClr val="000000"/>
                </a:solidFill>
                <a:latin typeface="Arial" panose="020B0604020202020204" pitchFamily="34" charset="0"/>
              </a:rPr>
              <a:t>Specialist (technical, scientific, consultation and/or contracting personnel);</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Running costs ad overheads (</a:t>
            </a:r>
            <a:r>
              <a:rPr lang="en-US" sz="1400" dirty="0" err="1">
                <a:solidFill>
                  <a:srgbClr val="000000"/>
                </a:solidFill>
                <a:latin typeface="Arial" panose="020B0604020202020204" pitchFamily="34" charset="0"/>
              </a:rPr>
              <a:t>e.g</a:t>
            </a:r>
            <a:r>
              <a:rPr lang="en-US" sz="1400" dirty="0">
                <a:solidFill>
                  <a:srgbClr val="000000"/>
                </a:solidFill>
                <a:latin typeface="Arial" panose="020B0604020202020204" pitchFamily="34" charset="0"/>
              </a:rPr>
              <a:t> printing and telephone) to a maximum of ten percent of the total budget;</a:t>
            </a:r>
          </a:p>
          <a:p>
            <a:pPr marL="285750" indent="-285750" algn="just">
              <a:lnSpc>
                <a:spcPct val="150000"/>
              </a:lnSpc>
              <a:buFont typeface="Arial" panose="020B0604020202020204" pitchFamily="34" charset="0"/>
              <a:buChar char="•"/>
            </a:pPr>
            <a:r>
              <a:rPr lang="en-US" sz="1400" b="0" i="0" u="none" strike="noStrike" baseline="0" dirty="0">
                <a:solidFill>
                  <a:srgbClr val="000000"/>
                </a:solidFill>
                <a:latin typeface="Arial" panose="020B0604020202020204" pitchFamily="34" charset="0"/>
              </a:rPr>
              <a:t>Intellectual property rights(IPR). IPR for the project with project relevant provisions </a:t>
            </a:r>
            <a:r>
              <a:rPr lang="en-US" sz="1400" b="0" i="0" u="none" strike="noStrike" baseline="0" dirty="0">
                <a:solidFill>
                  <a:srgbClr val="000000"/>
                </a:solidFill>
                <a:highlight>
                  <a:srgbClr val="FFFF00"/>
                </a:highlight>
                <a:latin typeface="Arial" panose="020B0604020202020204" pitchFamily="34" charset="0"/>
              </a:rPr>
              <a:t>f</a:t>
            </a:r>
            <a:r>
              <a:rPr lang="en-US" sz="1400" b="0" i="0" u="none" strike="noStrike" baseline="0" dirty="0">
                <a:solidFill>
                  <a:srgbClr val="000000"/>
                </a:solidFill>
                <a:latin typeface="Arial" panose="020B0604020202020204" pitchFamily="34" charset="0"/>
              </a:rPr>
              <a:t> the National Intellectual Property Management </a:t>
            </a:r>
            <a:r>
              <a:rPr lang="en-US" sz="1400" dirty="0">
                <a:solidFill>
                  <a:srgbClr val="000000"/>
                </a:solidFill>
                <a:latin typeface="Arial" panose="020B0604020202020204" pitchFamily="34" charset="0"/>
              </a:rPr>
              <a:t>Offic</a:t>
            </a:r>
            <a:r>
              <a:rPr lang="en-US" sz="1400" b="0" i="0" u="none" strike="noStrike" baseline="0" dirty="0">
                <a:solidFill>
                  <a:srgbClr val="000000"/>
                </a:solidFill>
                <a:latin typeface="Arial" panose="020B0604020202020204" pitchFamily="34" charset="0"/>
              </a:rPr>
              <a:t>e (NIPMO) an project relevant legislations as Copyright Act, 1978 (Act No. 98 of 1978), designs Act, 1993 (Act No195 of 1993) Intellectual Property Laws Amendment Act, 2013, and Intellectual Property </a:t>
            </a:r>
            <a:r>
              <a:rPr lang="en-US" sz="1400" dirty="0">
                <a:solidFill>
                  <a:srgbClr val="000000"/>
                </a:solidFill>
                <a:latin typeface="Arial" panose="020B0604020202020204" pitchFamily="34" charset="0"/>
              </a:rPr>
              <a:t>Law </a:t>
            </a:r>
            <a:r>
              <a:rPr lang="en-US" sz="1400" dirty="0" err="1">
                <a:solidFill>
                  <a:srgbClr val="000000"/>
                </a:solidFill>
                <a:latin typeface="Arial" panose="020B0604020202020204" pitchFamily="34" charset="0"/>
              </a:rPr>
              <a:t>Rationalisation</a:t>
            </a:r>
            <a:r>
              <a:rPr lang="en-US" sz="1400" dirty="0">
                <a:solidFill>
                  <a:srgbClr val="000000"/>
                </a:solidFill>
                <a:latin typeface="Arial" panose="020B0604020202020204" pitchFamily="34" charset="0"/>
              </a:rPr>
              <a:t> Act</a:t>
            </a:r>
            <a:r>
              <a:rPr lang="en-US" sz="1400" b="0" i="0" u="none" strike="noStrike" baseline="0" dirty="0">
                <a:solidFill>
                  <a:srgbClr val="000000"/>
                </a:solidFill>
                <a:latin typeface="Arial" panose="020B0604020202020204" pitchFamily="34" charset="0"/>
              </a:rPr>
              <a:t>, 1996 (Act No. 107 of 1996); </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Costs of registration and litigation of patents</a:t>
            </a:r>
          </a:p>
          <a:p>
            <a:pPr marL="285750" indent="-285750" algn="just">
              <a:lnSpc>
                <a:spcPct val="150000"/>
              </a:lnSpc>
              <a:buFont typeface="Arial" panose="020B0604020202020204" pitchFamily="34" charset="0"/>
              <a:buChar char="•"/>
            </a:pPr>
            <a:r>
              <a:rPr lang="en-US" sz="1400" b="0" i="0" u="none" strike="noStrike" baseline="0" dirty="0">
                <a:solidFill>
                  <a:srgbClr val="000000"/>
                </a:solidFill>
                <a:latin typeface="Arial" panose="020B0604020202020204" pitchFamily="34" charset="0"/>
              </a:rPr>
              <a:t>Costs for registration of patents</a:t>
            </a:r>
          </a:p>
          <a:p>
            <a:pPr marL="285750" indent="-285750" algn="just">
              <a:buFont typeface="Arial" panose="020B0604020202020204" pitchFamily="34" charset="0"/>
              <a:buChar char="•"/>
            </a:pPr>
            <a:endParaRPr lang="en-US" sz="1400" b="0" i="0" u="none" strike="noStrike" baseline="0" dirty="0">
              <a:solidFill>
                <a:srgbClr val="000000"/>
              </a:solidFill>
              <a:latin typeface="Arial" panose="020B0604020202020204" pitchFamily="34" charset="0"/>
            </a:endParaRPr>
          </a:p>
          <a:p>
            <a:pPr algn="just"/>
            <a:endParaRPr lang="en-US" sz="1400" b="0" i="0" u="none" strike="noStrike" baseline="0" dirty="0">
              <a:solidFill>
                <a:srgbClr val="000000"/>
              </a:solidFill>
              <a:latin typeface="Arial" panose="020B0604020202020204" pitchFamily="34" charset="0"/>
            </a:endParaRPr>
          </a:p>
          <a:p>
            <a:pPr algn="l"/>
            <a:endParaRPr lang="en-US" sz="1600" b="1" i="0" u="none" strike="noStrike" baseline="0" dirty="0">
              <a:solidFill>
                <a:srgbClr val="000000"/>
              </a:solidFill>
              <a:latin typeface="Arial" panose="020B0604020202020204" pitchFamily="34" charset="0"/>
            </a:endParaRPr>
          </a:p>
        </p:txBody>
      </p:sp>
      <p:grpSp>
        <p:nvGrpSpPr>
          <p:cNvPr id="5" name="Group 4">
            <a:extLst>
              <a:ext uri="{FF2B5EF4-FFF2-40B4-BE49-F238E27FC236}">
                <a16:creationId xmlns:a16="http://schemas.microsoft.com/office/drawing/2014/main" id="{344E8674-7E16-41C2-B163-6B933B298D9A}"/>
              </a:ext>
            </a:extLst>
          </p:cNvPr>
          <p:cNvGrpSpPr/>
          <p:nvPr/>
        </p:nvGrpSpPr>
        <p:grpSpPr>
          <a:xfrm>
            <a:off x="478221" y="5334000"/>
            <a:ext cx="7314010" cy="1839451"/>
            <a:chOff x="129695" y="5229200"/>
            <a:chExt cx="8723710" cy="2135867"/>
          </a:xfrm>
        </p:grpSpPr>
        <p:pic>
          <p:nvPicPr>
            <p:cNvPr id="8" name="Picture 12">
              <a:extLst>
                <a:ext uri="{FF2B5EF4-FFF2-40B4-BE49-F238E27FC236}">
                  <a16:creationId xmlns:a16="http://schemas.microsoft.com/office/drawing/2014/main" id="{41E39242-60AC-4457-A5B7-786E3401361E}"/>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9" name="Picture 2" descr="The Department of Military Veterans">
              <a:extLst>
                <a:ext uri="{FF2B5EF4-FFF2-40B4-BE49-F238E27FC236}">
                  <a16:creationId xmlns:a16="http://schemas.microsoft.com/office/drawing/2014/main" id="{15D36AE6-9619-4978-BDC8-6892E68ABA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3C15B40C-CDCA-4CEB-8943-43480D7896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val="26583089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514350" y="1371600"/>
            <a:ext cx="360939" cy="36093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8" name="TextBox 8"/>
          <p:cNvSpPr txBox="1"/>
          <p:nvPr/>
        </p:nvSpPr>
        <p:spPr>
          <a:xfrm>
            <a:off x="514350" y="2023678"/>
            <a:ext cx="3295957" cy="585288"/>
          </a:xfrm>
          <a:prstGeom prst="rect">
            <a:avLst/>
          </a:prstGeom>
        </p:spPr>
        <p:txBody>
          <a:bodyPr wrap="square" lIns="0" tIns="0" rIns="0" bIns="0" rtlCol="0" anchor="t">
            <a:spAutoFit/>
          </a:bodyPr>
          <a:lstStyle/>
          <a:p>
            <a:pPr marL="0" marR="0" lvl="0" indent="0" algn="l" defTabSz="457200" rtl="0" eaLnBrk="1" fontAlgn="auto" latinLnBrk="0" hangingPunct="1">
              <a:lnSpc>
                <a:spcPts val="5148"/>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600"/>
                </a:solidFill>
                <a:effectLst/>
                <a:uLnTx/>
                <a:uFillTx/>
                <a:latin typeface="HK Grotesk Bold Bold"/>
                <a:cs typeface="Arial" pitchFamily="34" charset="0"/>
              </a:rPr>
              <a:t>Application Procedure </a:t>
            </a:r>
          </a:p>
        </p:txBody>
      </p:sp>
      <p:grpSp>
        <p:nvGrpSpPr>
          <p:cNvPr id="9" name="Group 8">
            <a:extLst>
              <a:ext uri="{FF2B5EF4-FFF2-40B4-BE49-F238E27FC236}">
                <a16:creationId xmlns:a16="http://schemas.microsoft.com/office/drawing/2014/main" id="{C3E35438-4C58-4017-AB33-CE716F7E38EB}"/>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id="{19DB7597-2123-4B0D-8BD6-79A595AAEE06}"/>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id="{FD569896-AB22-4F70-8CD5-C68A2737D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id="{CC8EE0E3-BC45-4AB9-B299-DBC91BD35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grpSp>
        <p:nvGrpSpPr>
          <p:cNvPr id="14" name="Group 13">
            <a:extLst>
              <a:ext uri="{FF2B5EF4-FFF2-40B4-BE49-F238E27FC236}">
                <a16:creationId xmlns:a16="http://schemas.microsoft.com/office/drawing/2014/main" id="{5C39F3F7-2A7D-4CF8-A1D0-98B4984415AE}"/>
              </a:ext>
            </a:extLst>
          </p:cNvPr>
          <p:cNvGrpSpPr/>
          <p:nvPr/>
        </p:nvGrpSpPr>
        <p:grpSpPr>
          <a:xfrm>
            <a:off x="4121006" y="457200"/>
            <a:ext cx="4864387" cy="5143501"/>
            <a:chOff x="4279613" y="857250"/>
            <a:chExt cx="4864387" cy="5143501"/>
          </a:xfrm>
        </p:grpSpPr>
        <p:sp>
          <p:nvSpPr>
            <p:cNvPr id="15" name="AutoShape 2">
              <a:extLst>
                <a:ext uri="{FF2B5EF4-FFF2-40B4-BE49-F238E27FC236}">
                  <a16:creationId xmlns:a16="http://schemas.microsoft.com/office/drawing/2014/main" id="{168A6A6C-20FF-4D6F-8712-D513EC6FA6A9}"/>
                </a:ext>
              </a:extLst>
            </p:cNvPr>
            <p:cNvSpPr/>
            <p:nvPr/>
          </p:nvSpPr>
          <p:spPr>
            <a:xfrm>
              <a:off x="4279613" y="3867848"/>
              <a:ext cx="2432194" cy="2132902"/>
            </a:xfrm>
            <a:prstGeom prst="rect">
              <a:avLst/>
            </a:prstGeom>
            <a:solidFill>
              <a:srgbClr val="B77C29"/>
            </a:solidFill>
          </p:spPr>
        </p:sp>
        <p:sp>
          <p:nvSpPr>
            <p:cNvPr id="16" name="AutoShape 3">
              <a:extLst>
                <a:ext uri="{FF2B5EF4-FFF2-40B4-BE49-F238E27FC236}">
                  <a16:creationId xmlns:a16="http://schemas.microsoft.com/office/drawing/2014/main" id="{49E7A53B-D9D9-4D6F-802F-0C5572E9EC3F}"/>
                </a:ext>
              </a:extLst>
            </p:cNvPr>
            <p:cNvSpPr/>
            <p:nvPr/>
          </p:nvSpPr>
          <p:spPr>
            <a:xfrm>
              <a:off x="6711806" y="857250"/>
              <a:ext cx="2432194" cy="1917468"/>
            </a:xfrm>
            <a:prstGeom prst="rect">
              <a:avLst/>
            </a:prstGeom>
            <a:solidFill>
              <a:srgbClr val="156C39"/>
            </a:solidFill>
          </p:spPr>
        </p:sp>
        <p:pic>
          <p:nvPicPr>
            <p:cNvPr id="18" name="Picture 5">
              <a:extLst>
                <a:ext uri="{FF2B5EF4-FFF2-40B4-BE49-F238E27FC236}">
                  <a16:creationId xmlns:a16="http://schemas.microsoft.com/office/drawing/2014/main" id="{4DA84B4A-5F62-43B9-A854-E47D28501CE5}"/>
                </a:ext>
              </a:extLst>
            </p:cNvPr>
            <p:cNvPicPr>
              <a:picLocks noChangeAspect="1"/>
            </p:cNvPicPr>
            <p:nvPr/>
          </p:nvPicPr>
          <p:blipFill>
            <a:blip r:embed="rId5"/>
            <a:srcRect l="24861" r="24861"/>
            <a:stretch>
              <a:fillRect/>
            </a:stretch>
          </p:blipFill>
          <p:spPr>
            <a:xfrm>
              <a:off x="6711806" y="2774718"/>
              <a:ext cx="2432194" cy="3226033"/>
            </a:xfrm>
            <a:prstGeom prst="rect">
              <a:avLst/>
            </a:prstGeom>
          </p:spPr>
        </p:pic>
      </p:grpSp>
      <p:pic>
        <p:nvPicPr>
          <p:cNvPr id="4" name="Picture 3" descr="A picture containing person, blue&#10;&#10;Description automatically generated">
            <a:extLst>
              <a:ext uri="{FF2B5EF4-FFF2-40B4-BE49-F238E27FC236}">
                <a16:creationId xmlns:a16="http://schemas.microsoft.com/office/drawing/2014/main" id="{6B3D54C9-9F51-43A2-AF82-E12536F3EC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1006" y="457200"/>
            <a:ext cx="2432192" cy="3010597"/>
          </a:xfrm>
          <a:prstGeom prst="rect">
            <a:avLst/>
          </a:prstGeom>
        </p:spPr>
      </p:pic>
      <p:pic>
        <p:nvPicPr>
          <p:cNvPr id="17" name="Picture 16" descr="A picture containing indoor&#10;&#10;Description automatically generated">
            <a:extLst>
              <a:ext uri="{FF2B5EF4-FFF2-40B4-BE49-F238E27FC236}">
                <a16:creationId xmlns:a16="http://schemas.microsoft.com/office/drawing/2014/main" id="{D0781F49-A656-4C8F-8EB0-8EB83FAF1E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3199" y="2377296"/>
            <a:ext cx="2432192" cy="3223404"/>
          </a:xfrm>
          <a:prstGeom prst="rect">
            <a:avLst/>
          </a:prstGeom>
        </p:spPr>
      </p:pic>
    </p:spTree>
    <p:extLst>
      <p:ext uri="{BB962C8B-B14F-4D97-AF65-F5344CB8AC3E}">
        <p14:creationId xmlns:p14="http://schemas.microsoft.com/office/powerpoint/2010/main" val="19009779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514350" y="1371600"/>
            <a:ext cx="360939" cy="36093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8" name="TextBox 8"/>
          <p:cNvSpPr txBox="1"/>
          <p:nvPr/>
        </p:nvSpPr>
        <p:spPr>
          <a:xfrm>
            <a:off x="158608" y="2023678"/>
            <a:ext cx="3651700" cy="1893339"/>
          </a:xfrm>
          <a:prstGeom prst="rect">
            <a:avLst/>
          </a:prstGeom>
        </p:spPr>
        <p:txBody>
          <a:bodyPr wrap="square" lIns="0" tIns="0" rIns="0" bIns="0" rtlCol="0" anchor="t">
            <a:spAutoFit/>
          </a:bodyPr>
          <a:lstStyle/>
          <a:p>
            <a:pPr marL="0" marR="0" lvl="0" indent="0" algn="ctr" defTabSz="457200" rtl="0" eaLnBrk="1" fontAlgn="auto" latinLnBrk="0" hangingPunct="1">
              <a:lnSpc>
                <a:spcPts val="5148"/>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600"/>
                </a:solidFill>
                <a:effectLst/>
                <a:uLnTx/>
                <a:uFillTx/>
                <a:latin typeface="HK Grotesk Bold Bold"/>
                <a:cs typeface="Arial" pitchFamily="34" charset="0"/>
              </a:rPr>
              <a:t>About the Department of Small Business Development </a:t>
            </a:r>
          </a:p>
        </p:txBody>
      </p:sp>
      <p:grpSp>
        <p:nvGrpSpPr>
          <p:cNvPr id="9" name="Group 8">
            <a:extLst>
              <a:ext uri="{FF2B5EF4-FFF2-40B4-BE49-F238E27FC236}">
                <a16:creationId xmlns:a16="http://schemas.microsoft.com/office/drawing/2014/main" id="{C3E35438-4C58-4017-AB33-CE716F7E38EB}"/>
              </a:ext>
            </a:extLst>
          </p:cNvPr>
          <p:cNvGrpSpPr/>
          <p:nvPr/>
        </p:nvGrpSpPr>
        <p:grpSpPr>
          <a:xfrm>
            <a:off x="457200" y="5410200"/>
            <a:ext cx="7314010" cy="1839451"/>
            <a:chOff x="129695" y="5229200"/>
            <a:chExt cx="8723710" cy="2135867"/>
          </a:xfrm>
        </p:grpSpPr>
        <p:pic>
          <p:nvPicPr>
            <p:cNvPr id="10" name="Picture 12">
              <a:extLst>
                <a:ext uri="{FF2B5EF4-FFF2-40B4-BE49-F238E27FC236}">
                  <a16:creationId xmlns:a16="http://schemas.microsoft.com/office/drawing/2014/main" id="{19DB7597-2123-4B0D-8BD6-79A595AAEE06}"/>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id="{FD569896-AB22-4F70-8CD5-C68A2737D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id="{CC8EE0E3-BC45-4AB9-B299-DBC91BD35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grpSp>
        <p:nvGrpSpPr>
          <p:cNvPr id="14" name="Group 13">
            <a:extLst>
              <a:ext uri="{FF2B5EF4-FFF2-40B4-BE49-F238E27FC236}">
                <a16:creationId xmlns:a16="http://schemas.microsoft.com/office/drawing/2014/main" id="{5C39F3F7-2A7D-4CF8-A1D0-98B4984415AE}"/>
              </a:ext>
            </a:extLst>
          </p:cNvPr>
          <p:cNvGrpSpPr/>
          <p:nvPr/>
        </p:nvGrpSpPr>
        <p:grpSpPr>
          <a:xfrm>
            <a:off x="4121006" y="457200"/>
            <a:ext cx="4864387" cy="5143501"/>
            <a:chOff x="4279613" y="857250"/>
            <a:chExt cx="4864387" cy="5143501"/>
          </a:xfrm>
        </p:grpSpPr>
        <p:sp>
          <p:nvSpPr>
            <p:cNvPr id="15" name="AutoShape 2">
              <a:extLst>
                <a:ext uri="{FF2B5EF4-FFF2-40B4-BE49-F238E27FC236}">
                  <a16:creationId xmlns:a16="http://schemas.microsoft.com/office/drawing/2014/main" id="{168A6A6C-20FF-4D6F-8712-D513EC6FA6A9}"/>
                </a:ext>
              </a:extLst>
            </p:cNvPr>
            <p:cNvSpPr/>
            <p:nvPr/>
          </p:nvSpPr>
          <p:spPr>
            <a:xfrm>
              <a:off x="4279613" y="3867848"/>
              <a:ext cx="2432194" cy="2132902"/>
            </a:xfrm>
            <a:prstGeom prst="rect">
              <a:avLst/>
            </a:prstGeom>
            <a:solidFill>
              <a:srgbClr val="B77C29"/>
            </a:solidFill>
          </p:spPr>
        </p:sp>
        <p:sp>
          <p:nvSpPr>
            <p:cNvPr id="16" name="AutoShape 3">
              <a:extLst>
                <a:ext uri="{FF2B5EF4-FFF2-40B4-BE49-F238E27FC236}">
                  <a16:creationId xmlns:a16="http://schemas.microsoft.com/office/drawing/2014/main" id="{49E7A53B-D9D9-4D6F-802F-0C5572E9EC3F}"/>
                </a:ext>
              </a:extLst>
            </p:cNvPr>
            <p:cNvSpPr/>
            <p:nvPr/>
          </p:nvSpPr>
          <p:spPr>
            <a:xfrm>
              <a:off x="6711806" y="857250"/>
              <a:ext cx="2432194" cy="1917468"/>
            </a:xfrm>
            <a:prstGeom prst="rect">
              <a:avLst/>
            </a:prstGeom>
            <a:solidFill>
              <a:srgbClr val="156C39"/>
            </a:solidFill>
          </p:spPr>
        </p:sp>
        <p:pic>
          <p:nvPicPr>
            <p:cNvPr id="18" name="Picture 5">
              <a:extLst>
                <a:ext uri="{FF2B5EF4-FFF2-40B4-BE49-F238E27FC236}">
                  <a16:creationId xmlns:a16="http://schemas.microsoft.com/office/drawing/2014/main" id="{4DA84B4A-5F62-43B9-A854-E47D28501CE5}"/>
                </a:ext>
              </a:extLst>
            </p:cNvPr>
            <p:cNvPicPr>
              <a:picLocks noChangeAspect="1"/>
            </p:cNvPicPr>
            <p:nvPr/>
          </p:nvPicPr>
          <p:blipFill>
            <a:blip r:embed="rId5"/>
            <a:srcRect l="24861" r="24861"/>
            <a:stretch>
              <a:fillRect/>
            </a:stretch>
          </p:blipFill>
          <p:spPr>
            <a:xfrm>
              <a:off x="6711806" y="2774718"/>
              <a:ext cx="2432194" cy="3226033"/>
            </a:xfrm>
            <a:prstGeom prst="rect">
              <a:avLst/>
            </a:prstGeom>
          </p:spPr>
        </p:pic>
      </p:grpSp>
      <p:pic>
        <p:nvPicPr>
          <p:cNvPr id="3" name="Picture 2" descr="A picture containing text, cup, indoor&#10;&#10;Description automatically generated">
            <a:extLst>
              <a:ext uri="{FF2B5EF4-FFF2-40B4-BE49-F238E27FC236}">
                <a16:creationId xmlns:a16="http://schemas.microsoft.com/office/drawing/2014/main" id="{165D5FCC-9A0C-4D4F-8315-E54D652942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1006" y="457200"/>
            <a:ext cx="2432192" cy="3010597"/>
          </a:xfrm>
          <a:prstGeom prst="rect">
            <a:avLst/>
          </a:prstGeom>
        </p:spPr>
      </p:pic>
    </p:spTree>
    <p:extLst>
      <p:ext uri="{BB962C8B-B14F-4D97-AF65-F5344CB8AC3E}">
        <p14:creationId xmlns:p14="http://schemas.microsoft.com/office/powerpoint/2010/main" val="2787937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endParaRPr lang="en-US" dirty="0"/>
          </a:p>
        </p:txBody>
      </p:sp>
      <p:sp>
        <p:nvSpPr>
          <p:cNvPr id="7" name="AutoShape 3">
            <a:extLst>
              <a:ext uri="{FF2B5EF4-FFF2-40B4-BE49-F238E27FC236}">
                <a16:creationId xmlns:a16="http://schemas.microsoft.com/office/drawing/2014/main" id="{A165AF32-B7EF-45E7-B045-AB550858A6A4}"/>
              </a:ext>
            </a:extLst>
          </p:cNvPr>
          <p:cNvSpPr/>
          <p:nvPr/>
        </p:nvSpPr>
        <p:spPr>
          <a:xfrm>
            <a:off x="0" y="-28903"/>
            <a:ext cx="9144000" cy="821635"/>
          </a:xfrm>
          <a:prstGeom prst="rect">
            <a:avLst/>
          </a:prstGeom>
          <a:solidFill>
            <a:srgbClr val="146C38"/>
          </a:solidFill>
        </p:spPr>
        <p:txBody>
          <a:bodyPr/>
          <a:lstStyle/>
          <a:p>
            <a:r>
              <a:rPr kumimoji="0" lang="en-ZA" sz="2800" b="1" i="0" u="none" strike="noStrike" kern="1200" cap="none" spc="0" normalizeH="0" baseline="0" noProof="0" dirty="0">
                <a:ln>
                  <a:solidFill>
                    <a:srgbClr val="006600"/>
                  </a:solidFill>
                </a:ln>
                <a:effectLst/>
                <a:uLnTx/>
                <a:uFillTx/>
                <a:latin typeface="Arial" panose="020B0604020202020204" pitchFamily="34" charset="0"/>
                <a:ea typeface="+mn-ea"/>
                <a:cs typeface="Arial" panose="020B0604020202020204" pitchFamily="34" charset="0"/>
              </a:rPr>
              <a:t>Application Procedure</a:t>
            </a:r>
            <a:endParaRPr lang="en-ZA" sz="2800" b="1" dirty="0">
              <a:latin typeface="Arial" panose="020B0604020202020204" pitchFamily="34" charset="0"/>
            </a:endParaRPr>
          </a:p>
        </p:txBody>
      </p:sp>
      <p:sp>
        <p:nvSpPr>
          <p:cNvPr id="10" name="TextBox 9">
            <a:extLst>
              <a:ext uri="{FF2B5EF4-FFF2-40B4-BE49-F238E27FC236}">
                <a16:creationId xmlns:a16="http://schemas.microsoft.com/office/drawing/2014/main" id="{6F08E37D-6B03-4662-BFD3-B91B3E1F4FC5}"/>
              </a:ext>
            </a:extLst>
          </p:cNvPr>
          <p:cNvSpPr txBox="1"/>
          <p:nvPr/>
        </p:nvSpPr>
        <p:spPr>
          <a:xfrm>
            <a:off x="228600" y="945013"/>
            <a:ext cx="8534400" cy="4500463"/>
          </a:xfrm>
          <a:prstGeom prst="rect">
            <a:avLst/>
          </a:prstGeom>
          <a:noFill/>
        </p:spPr>
        <p:txBody>
          <a:bodyPr wrap="square">
            <a:spAutoFit/>
          </a:bodyPr>
          <a:lstStyle/>
          <a:p>
            <a:pPr algn="l">
              <a:lnSpc>
                <a:spcPct val="150000"/>
              </a:lnSpc>
            </a:pPr>
            <a:r>
              <a:rPr lang="en-US" sz="1400" b="1" dirty="0">
                <a:latin typeface="Arial" panose="020B0604020202020204" pitchFamily="34" charset="0"/>
                <a:cs typeface="Arial" panose="020B0604020202020204" pitchFamily="34" charset="0"/>
              </a:rPr>
              <a:t>Who can apply? </a:t>
            </a:r>
          </a:p>
          <a:p>
            <a:pPr algn="l">
              <a:lnSpc>
                <a:spcPct val="150000"/>
              </a:lnSpc>
            </a:pPr>
            <a:endParaRPr lang="en-US" sz="1400" b="1" dirty="0">
              <a:latin typeface="Arial" panose="020B0604020202020204" pitchFamily="34" charset="0"/>
              <a:cs typeface="Arial" panose="020B0604020202020204" pitchFamily="34" charset="0"/>
            </a:endParaRPr>
          </a:p>
          <a:p>
            <a:pPr algn="l">
              <a:lnSpc>
                <a:spcPct val="150000"/>
              </a:lnSpc>
            </a:pPr>
            <a:r>
              <a:rPr lang="en-ZA" sz="1400" b="1"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applicant must </a:t>
            </a:r>
          </a:p>
          <a:p>
            <a:pPr algn="l">
              <a:lnSpc>
                <a:spcPct val="150000"/>
              </a:lnSpc>
            </a:pPr>
            <a:endParaRPr lang="en-US" sz="14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Register on the SMMESA database: </a:t>
            </a:r>
            <a:r>
              <a:rPr lang="en-US" sz="1400" dirty="0">
                <a:latin typeface="Arial" panose="020B0604020202020204" pitchFamily="34" charset="0"/>
                <a:cs typeface="Arial" panose="020B0604020202020204" pitchFamily="34" charset="0"/>
                <a:hlinkClick r:id="rId2"/>
              </a:rPr>
              <a:t>https://smmesa.gov.za/</a:t>
            </a:r>
            <a:r>
              <a:rPr lang="en-US" sz="14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Complete the simplified online application form available from</a:t>
            </a:r>
          </a:p>
          <a:p>
            <a:pPr>
              <a:lnSpc>
                <a:spcPct val="150000"/>
              </a:lnSpc>
            </a:pP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3"/>
              </a:rPr>
              <a:t>www.dsbd.gov.za/www.sefa.org.za/www.seda.og.za</a:t>
            </a:r>
            <a:r>
              <a:rPr lang="en-US" sz="14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 an entity registered with CIPC (</a:t>
            </a:r>
            <a:r>
              <a:rPr lang="en-US" sz="1400" dirty="0" err="1">
                <a:latin typeface="Arial" panose="020B0604020202020204" pitchFamily="34" charset="0"/>
                <a:cs typeface="Arial" panose="020B0604020202020204" pitchFamily="34" charset="0"/>
              </a:rPr>
              <a:t>e.g</a:t>
            </a:r>
            <a:r>
              <a:rPr lang="en-US" sz="1400" dirty="0">
                <a:latin typeface="Arial" panose="020B0604020202020204" pitchFamily="34" charset="0"/>
                <a:cs typeface="Arial" panose="020B0604020202020204" pitchFamily="34" charset="0"/>
              </a:rPr>
              <a:t> Constitution, CR10);</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 100%-owned by a South African;</a:t>
            </a:r>
          </a:p>
          <a:p>
            <a:pPr marL="285750" indent="-285750">
              <a:lnSpc>
                <a:spcPct val="150000"/>
              </a:lnSpc>
              <a:buFont typeface="Arial" panose="020B0604020202020204" pitchFamily="34" charset="0"/>
              <a:buChar char="•"/>
            </a:pPr>
            <a:r>
              <a:rPr lang="en-ZA" sz="1400" dirty="0">
                <a:effectLst/>
                <a:latin typeface="Arial" panose="020B0604020202020204" pitchFamily="34" charset="0"/>
                <a:ea typeface="Times New Roman" panose="02020603050405020304" pitchFamily="18" charset="0"/>
              </a:rPr>
              <a:t>Priority will be given to cooperatives owned by Women, Youth and Persons </a:t>
            </a:r>
            <a:r>
              <a:rPr lang="en-ZA" sz="1400" dirty="0">
                <a:latin typeface="Arial" panose="020B0604020202020204" pitchFamily="34" charset="0"/>
                <a:ea typeface="Times New Roman" panose="02020603050405020304" pitchFamily="18" charset="0"/>
              </a:rPr>
              <a:t>living with Disabilities</a:t>
            </a:r>
          </a:p>
          <a:p>
            <a:pPr marL="285750" indent="-285750">
              <a:lnSpc>
                <a:spcPct val="150000"/>
              </a:lnSpc>
              <a:buFont typeface="Arial" panose="020B0604020202020204" pitchFamily="34" charset="0"/>
              <a:buChar char="•"/>
            </a:pPr>
            <a:r>
              <a:rPr lang="en-ZA" sz="1400" dirty="0">
                <a:latin typeface="Arial" panose="020B0604020202020204" pitchFamily="34" charset="0"/>
                <a:ea typeface="Times New Roman" panose="02020603050405020304" pitchFamily="18" charset="0"/>
              </a:rPr>
              <a:t>FICA documents (</a:t>
            </a:r>
            <a:r>
              <a:rPr lang="en-ZA" sz="1400" dirty="0" err="1">
                <a:latin typeface="Arial" panose="020B0604020202020204" pitchFamily="34" charset="0"/>
                <a:ea typeface="Times New Roman" panose="02020603050405020304" pitchFamily="18" charset="0"/>
              </a:rPr>
              <a:t>e.g</a:t>
            </a:r>
            <a:r>
              <a:rPr lang="en-ZA" sz="1400" dirty="0">
                <a:latin typeface="Arial" panose="020B0604020202020204" pitchFamily="34" charset="0"/>
                <a:ea typeface="Times New Roman" panose="02020603050405020304" pitchFamily="18" charset="0"/>
              </a:rPr>
              <a:t> Municipality accounts, </a:t>
            </a:r>
            <a:r>
              <a:rPr lang="en-ZA" sz="1400" dirty="0" err="1">
                <a:latin typeface="Arial" panose="020B0604020202020204" pitchFamily="34" charset="0"/>
                <a:ea typeface="Times New Roman" panose="02020603050405020304" pitchFamily="18" charset="0"/>
              </a:rPr>
              <a:t>lette</a:t>
            </a:r>
            <a:r>
              <a:rPr lang="en-ZA" sz="1400" dirty="0">
                <a:latin typeface="Arial" panose="020B0604020202020204" pitchFamily="34" charset="0"/>
                <a:ea typeface="Times New Roman" panose="02020603050405020304" pitchFamily="18" charset="0"/>
              </a:rPr>
              <a:t> from traditional authority);</a:t>
            </a:r>
          </a:p>
          <a:p>
            <a:pPr marL="285750" indent="-285750">
              <a:lnSpc>
                <a:spcPct val="150000"/>
              </a:lnSpc>
              <a:buFont typeface="Arial" panose="020B0604020202020204" pitchFamily="34" charset="0"/>
              <a:buChar char="•"/>
            </a:pPr>
            <a:r>
              <a:rPr lang="en-ZA" sz="1400" dirty="0">
                <a:latin typeface="Arial" panose="020B0604020202020204" pitchFamily="34" charset="0"/>
                <a:ea typeface="Times New Roman" panose="02020603050405020304" pitchFamily="18" charset="0"/>
              </a:rPr>
              <a:t>Lease agreement or Permission to Occupy (P.T.O)</a:t>
            </a:r>
          </a:p>
          <a:p>
            <a:pPr marL="285750" indent="-285750">
              <a:lnSpc>
                <a:spcPct val="150000"/>
              </a:lnSpc>
              <a:buFont typeface="Arial" panose="020B0604020202020204" pitchFamily="34" charset="0"/>
              <a:buChar char="•"/>
            </a:pPr>
            <a:r>
              <a:rPr lang="en-ZA" sz="1400" dirty="0">
                <a:latin typeface="Arial" panose="020B0604020202020204" pitchFamily="34" charset="0"/>
                <a:ea typeface="Times New Roman" panose="02020603050405020304" pitchFamily="18" charset="0"/>
              </a:rPr>
              <a:t>CVs and certified ID copies of Director/ founding members;</a:t>
            </a:r>
          </a:p>
          <a:p>
            <a:pPr marL="0" marR="0">
              <a:lnSpc>
                <a:spcPct val="150000"/>
              </a:lnSpc>
              <a:spcBef>
                <a:spcPts val="0"/>
              </a:spcBef>
              <a:spcAft>
                <a:spcPts val="80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7F06BEA4-43FB-406C-881C-61EB86427295}"/>
              </a:ext>
            </a:extLst>
          </p:cNvPr>
          <p:cNvGrpSpPr/>
          <p:nvPr/>
        </p:nvGrpSpPr>
        <p:grpSpPr>
          <a:xfrm>
            <a:off x="478221" y="5205415"/>
            <a:ext cx="7314010" cy="1839451"/>
            <a:chOff x="129695" y="5229200"/>
            <a:chExt cx="8723710" cy="2135867"/>
          </a:xfrm>
        </p:grpSpPr>
        <p:pic>
          <p:nvPicPr>
            <p:cNvPr id="6" name="Picture 12">
              <a:extLst>
                <a:ext uri="{FF2B5EF4-FFF2-40B4-BE49-F238E27FC236}">
                  <a16:creationId xmlns:a16="http://schemas.microsoft.com/office/drawing/2014/main" id="{5CCB1D8E-0D13-45DD-8330-02F4A0AD1788}"/>
                </a:ext>
              </a:extLst>
            </p:cNvPr>
            <p:cNvPicPr>
              <a:picLocks noChangeAspect="1"/>
            </p:cNvPicPr>
            <p:nvPr/>
          </p:nvPicPr>
          <p:blipFill>
            <a:blip r:embed="rId4"/>
            <a:srcRect l="4701" r="4701"/>
            <a:stretch>
              <a:fillRect/>
            </a:stretch>
          </p:blipFill>
          <p:spPr>
            <a:xfrm>
              <a:off x="129695" y="5229200"/>
              <a:ext cx="1935014" cy="2135867"/>
            </a:xfrm>
            <a:prstGeom prst="rect">
              <a:avLst/>
            </a:prstGeom>
          </p:spPr>
        </p:pic>
        <p:pic>
          <p:nvPicPr>
            <p:cNvPr id="8" name="Picture 2" descr="The Department of Military Veterans">
              <a:extLst>
                <a:ext uri="{FF2B5EF4-FFF2-40B4-BE49-F238E27FC236}">
                  <a16:creationId xmlns:a16="http://schemas.microsoft.com/office/drawing/2014/main" id="{FC2950D4-6AE8-4CB4-9A73-5E4C4AA138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clipart&#10;&#10;Description automatically generated">
              <a:extLst>
                <a:ext uri="{FF2B5EF4-FFF2-40B4-BE49-F238E27FC236}">
                  <a16:creationId xmlns:a16="http://schemas.microsoft.com/office/drawing/2014/main" id="{D76D9DAB-E970-4244-A2FF-9983DD7700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val="33074217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A165AF32-B7EF-45E7-B045-AB550858A6A4}"/>
              </a:ext>
            </a:extLst>
          </p:cNvPr>
          <p:cNvSpPr/>
          <p:nvPr/>
        </p:nvSpPr>
        <p:spPr>
          <a:xfrm>
            <a:off x="0" y="0"/>
            <a:ext cx="9144000" cy="821635"/>
          </a:xfrm>
          <a:prstGeom prst="rect">
            <a:avLst/>
          </a:prstGeom>
          <a:solidFill>
            <a:srgbClr val="146C3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solidFill>
                    <a:srgbClr val="006600"/>
                  </a:solidFill>
                </a:ln>
                <a:solidFill>
                  <a:prstClr val="black"/>
                </a:solidFill>
                <a:effectLst/>
                <a:uLnTx/>
                <a:uFillTx/>
                <a:latin typeface="Arial" panose="020B0604020202020204" pitchFamily="34" charset="0"/>
                <a:ea typeface="+mn-ea"/>
                <a:cs typeface="Arial" panose="020B0604020202020204" pitchFamily="34" charset="0"/>
              </a:rPr>
              <a:t>Application Procedure </a:t>
            </a:r>
            <a:r>
              <a:rPr kumimoji="0" lang="en-ZA" sz="2800" b="1" i="0" u="none" strike="noStrike" kern="1200" cap="none" spc="0" normalizeH="0" baseline="0" noProof="0" dirty="0" err="1">
                <a:ln>
                  <a:solidFill>
                    <a:srgbClr val="006600"/>
                  </a:solidFill>
                </a:ln>
                <a:solidFill>
                  <a:prstClr val="black"/>
                </a:solidFill>
                <a:effectLst/>
                <a:uLnTx/>
                <a:uFillTx/>
                <a:latin typeface="Arial" panose="020B0604020202020204" pitchFamily="34" charset="0"/>
                <a:ea typeface="+mn-ea"/>
                <a:cs typeface="Arial" panose="020B0604020202020204" pitchFamily="34" charset="0"/>
              </a:rPr>
              <a:t>cont</a:t>
            </a:r>
            <a:r>
              <a:rPr kumimoji="0" lang="en-ZA" sz="2800" b="1" i="0" u="none" strike="noStrike" kern="1200" cap="none" spc="0" normalizeH="0" baseline="0" noProof="0" dirty="0">
                <a:ln>
                  <a:solidFill>
                    <a:srgbClr val="006600"/>
                  </a:solidFill>
                </a:ln>
                <a:solidFill>
                  <a:prstClr val="black"/>
                </a:solidFill>
                <a:effectLst/>
                <a:uLnTx/>
                <a:uFillTx/>
                <a:latin typeface="Arial" panose="020B0604020202020204" pitchFamily="34" charset="0"/>
                <a:ea typeface="+mn-ea"/>
                <a:cs typeface="Arial" panose="020B0604020202020204" pitchFamily="34" charset="0"/>
              </a:rPr>
              <a:t>…</a:t>
            </a:r>
            <a:endParaRPr kumimoji="0" lang="en-ZA" sz="2800" b="1"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endParaRPr>
          </a:p>
        </p:txBody>
      </p:sp>
      <p:sp>
        <p:nvSpPr>
          <p:cNvPr id="10" name="TextBox 9">
            <a:extLst>
              <a:ext uri="{FF2B5EF4-FFF2-40B4-BE49-F238E27FC236}">
                <a16:creationId xmlns:a16="http://schemas.microsoft.com/office/drawing/2014/main" id="{6F08E37D-6B03-4662-BFD3-B91B3E1F4FC5}"/>
              </a:ext>
            </a:extLst>
          </p:cNvPr>
          <p:cNvSpPr txBox="1"/>
          <p:nvPr/>
        </p:nvSpPr>
        <p:spPr>
          <a:xfrm>
            <a:off x="152400" y="1143000"/>
            <a:ext cx="8534400" cy="4198009"/>
          </a:xfrm>
          <a:prstGeom prst="rect">
            <a:avLst/>
          </a:prstGeom>
          <a:noFill/>
        </p:spPr>
        <p:txBody>
          <a:bodyPr wrap="square">
            <a:spAutoFit/>
          </a:bodyPr>
          <a:lstStyle/>
          <a:p>
            <a:pPr algn="l">
              <a:lnSpc>
                <a:spcPct val="150000"/>
              </a:lnSpc>
            </a:pPr>
            <a:endParaRPr lang="en-US" sz="14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Three (3) months bank statements</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Detailed business plan</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Three (3) year cash flow projections;</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Latest Annual financial Statement or Management Account not older than three (3) months from date of application in the case of expansion;</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Relevant Industry certification – where applicable;</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Details of loan facility;</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 willing to participate in the DSBD/ SEDA facilitated business development process;</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 in the township or peri urban or rural/ small towns</a:t>
            </a:r>
          </a:p>
          <a:p>
            <a:pPr marL="285750" indent="-285750">
              <a:lnSpc>
                <a:spcPct val="150000"/>
              </a:lnSpc>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To prevent double dipping the applicant must submit a sworn affidavit regarding support received from the State in the five year period preceding the application</a:t>
            </a:r>
          </a:p>
          <a:p>
            <a:pPr marL="0" marR="0">
              <a:lnSpc>
                <a:spcPct val="150000"/>
              </a:lnSpc>
              <a:spcBef>
                <a:spcPts val="0"/>
              </a:spcBef>
              <a:spcAft>
                <a:spcPts val="80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F8014526-509A-4D76-BF92-28A11CD01993}"/>
              </a:ext>
            </a:extLst>
          </p:cNvPr>
          <p:cNvGrpSpPr/>
          <p:nvPr/>
        </p:nvGrpSpPr>
        <p:grpSpPr>
          <a:xfrm>
            <a:off x="478221" y="5205415"/>
            <a:ext cx="7314010" cy="1839451"/>
            <a:chOff x="129695" y="5229200"/>
            <a:chExt cx="8723710" cy="2135867"/>
          </a:xfrm>
        </p:grpSpPr>
        <p:pic>
          <p:nvPicPr>
            <p:cNvPr id="6" name="Picture 12">
              <a:extLst>
                <a:ext uri="{FF2B5EF4-FFF2-40B4-BE49-F238E27FC236}">
                  <a16:creationId xmlns:a16="http://schemas.microsoft.com/office/drawing/2014/main" id="{7791E267-0CEF-4AA1-9315-C2FB990DDBCC}"/>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8" name="Picture 2" descr="The Department of Military Veterans">
              <a:extLst>
                <a:ext uri="{FF2B5EF4-FFF2-40B4-BE49-F238E27FC236}">
                  <a16:creationId xmlns:a16="http://schemas.microsoft.com/office/drawing/2014/main" id="{F0DD226C-8AC7-4326-A213-2B287B2DD4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clipart&#10;&#10;Description automatically generated">
              <a:extLst>
                <a:ext uri="{FF2B5EF4-FFF2-40B4-BE49-F238E27FC236}">
                  <a16:creationId xmlns:a16="http://schemas.microsoft.com/office/drawing/2014/main" id="{E2CEC8A5-B292-46B7-893E-4D8ABC4E90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val="42591109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65" y="1360214"/>
            <a:ext cx="9149365" cy="100593"/>
          </a:xfrm>
          <a:prstGeom prst="rect">
            <a:avLst/>
          </a:prstGeom>
        </p:spPr>
      </p:pic>
      <p:pic>
        <p:nvPicPr>
          <p:cNvPr id="5" name="Picture 4"/>
          <p:cNvPicPr>
            <a:picLocks noChangeAspect="1"/>
          </p:cNvPicPr>
          <p:nvPr/>
        </p:nvPicPr>
        <p:blipFill>
          <a:blip r:embed="rId3"/>
          <a:stretch>
            <a:fillRect/>
          </a:stretch>
        </p:blipFill>
        <p:spPr>
          <a:xfrm>
            <a:off x="72295" y="857250"/>
            <a:ext cx="489247" cy="502964"/>
          </a:xfrm>
          <a:prstGeom prst="rect">
            <a:avLst/>
          </a:prstGeom>
        </p:spPr>
      </p:pic>
      <p:pic>
        <p:nvPicPr>
          <p:cNvPr id="6" name="Picture 5"/>
          <p:cNvPicPr>
            <a:picLocks noChangeAspect="1"/>
          </p:cNvPicPr>
          <p:nvPr/>
        </p:nvPicPr>
        <p:blipFill>
          <a:blip r:embed="rId2"/>
          <a:stretch>
            <a:fillRect/>
          </a:stretch>
        </p:blipFill>
        <p:spPr>
          <a:xfrm>
            <a:off x="-1" y="5605013"/>
            <a:ext cx="9149365" cy="100593"/>
          </a:xfrm>
          <a:prstGeom prst="rect">
            <a:avLst/>
          </a:prstGeom>
        </p:spPr>
      </p:pic>
      <p:sp>
        <p:nvSpPr>
          <p:cNvPr id="7" name="Content Placeholder 2"/>
          <p:cNvSpPr txBox="1">
            <a:spLocks/>
          </p:cNvSpPr>
          <p:nvPr/>
        </p:nvSpPr>
        <p:spPr>
          <a:xfrm>
            <a:off x="1492534" y="2442177"/>
            <a:ext cx="7052831" cy="2021607"/>
          </a:xfrm>
          <a:prstGeom prst="rect">
            <a:avLst/>
          </a:prstGeom>
        </p:spPr>
        <p:txBody>
          <a:bodyPr vert="horz" lIns="51435" tIns="25718" rIns="51435" bIns="25718"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685800">
              <a:defRPr/>
            </a:pPr>
            <a:endParaRPr lang="en-US" sz="1050" dirty="0">
              <a:solidFill>
                <a:prstClr val="black"/>
              </a:solidFill>
              <a:latin typeface="din"/>
            </a:endParaRPr>
          </a:p>
          <a:p>
            <a:pPr algn="l" defTabSz="685800">
              <a:defRPr/>
            </a:pPr>
            <a:endParaRPr lang="en-US" sz="1050" dirty="0">
              <a:solidFill>
                <a:prstClr val="black"/>
              </a:solidFill>
              <a:latin typeface="din"/>
            </a:endParaRPr>
          </a:p>
        </p:txBody>
      </p:sp>
      <p:sp>
        <p:nvSpPr>
          <p:cNvPr id="14" name="Up Arrow 13"/>
          <p:cNvSpPr>
            <a:spLocks noChangeArrowheads="1"/>
          </p:cNvSpPr>
          <p:nvPr/>
        </p:nvSpPr>
        <p:spPr bwMode="auto">
          <a:xfrm>
            <a:off x="8212149" y="1769283"/>
            <a:ext cx="211405" cy="2495485"/>
          </a:xfrm>
          <a:prstGeom prst="upArrow">
            <a:avLst>
              <a:gd name="adj1" fmla="val 26829"/>
              <a:gd name="adj2" fmla="val 50000"/>
            </a:avLst>
          </a:prstGeom>
          <a:solidFill>
            <a:schemeClr val="accent1">
              <a:lumMod val="50000"/>
            </a:schemeClr>
          </a:solidFill>
          <a:ln>
            <a:noFill/>
          </a:ln>
        </p:spPr>
        <p:txBody>
          <a:bodyPr/>
          <a:lstStyle>
            <a:lvl1pPr eaLnBrk="0" hangingPunct="0">
              <a:spcBef>
                <a:spcPct val="20000"/>
              </a:spcBef>
              <a:buClr>
                <a:schemeClr val="folHlink"/>
              </a:buClr>
              <a:buFont typeface="Wingdings" panose="05000000000000000000" pitchFamily="2" charset="2"/>
              <a:buChar char="§"/>
              <a:defRPr sz="2000" b="1">
                <a:solidFill>
                  <a:schemeClr val="tx1"/>
                </a:solidFill>
                <a:latin typeface="DIN-Light"/>
                <a:ea typeface="MS PGothic" panose="020B0600070205080204" pitchFamily="34" charset="-128"/>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DIN-Light"/>
                <a:ea typeface="MS PGothic" panose="020B0600070205080204" pitchFamily="34" charset="-128"/>
              </a:defRPr>
            </a:lvl2pPr>
            <a:lvl3pPr marL="1143000" indent="-228600" eaLnBrk="0" hangingPunct="0">
              <a:spcBef>
                <a:spcPct val="20000"/>
              </a:spcBef>
              <a:buClr>
                <a:schemeClr val="folHlink"/>
              </a:buClr>
              <a:buFont typeface="Wingdings 3" panose="05040102010807070707" pitchFamily="18" charset="2"/>
              <a:buChar char=""/>
              <a:defRPr sz="1600">
                <a:solidFill>
                  <a:schemeClr val="tx1"/>
                </a:solidFill>
                <a:latin typeface="DIN-Light"/>
                <a:ea typeface="MS PGothic" panose="020B0600070205080204" pitchFamily="34" charset="-128"/>
              </a:defRPr>
            </a:lvl3pPr>
            <a:lvl4pPr marL="1600200" indent="-228600" eaLnBrk="0" hangingPunct="0">
              <a:spcBef>
                <a:spcPct val="20000"/>
              </a:spcBef>
              <a:buChar char="–"/>
              <a:defRPr sz="1700">
                <a:solidFill>
                  <a:schemeClr val="tx1"/>
                </a:solidFill>
                <a:latin typeface="DIN-Light"/>
                <a:ea typeface="MS PGothic" panose="020B0600070205080204" pitchFamily="34" charset="-128"/>
              </a:defRPr>
            </a:lvl4pPr>
            <a:lvl5pPr marL="2057400" indent="-228600" eaLnBrk="0" hangingPunct="0">
              <a:spcBef>
                <a:spcPct val="20000"/>
              </a:spcBef>
              <a:buChar char="»"/>
              <a:defRPr sz="1400">
                <a:solidFill>
                  <a:schemeClr val="tx1"/>
                </a:solidFill>
                <a:latin typeface="DIN-Light"/>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9pPr>
          </a:lstStyle>
          <a:p>
            <a:pPr defTabSz="685800">
              <a:spcBef>
                <a:spcPct val="0"/>
              </a:spcBef>
              <a:buClrTx/>
              <a:buNone/>
              <a:defRPr/>
            </a:pPr>
            <a:endParaRPr lang="en-ZA" altLang="en-US" sz="1050" b="0" dirty="0">
              <a:solidFill>
                <a:prstClr val="black"/>
              </a:solidFill>
              <a:latin typeface="din"/>
              <a:cs typeface="Arial" panose="020B0604020202020204" pitchFamily="34" charset="0"/>
            </a:endParaRPr>
          </a:p>
        </p:txBody>
      </p:sp>
      <p:sp>
        <p:nvSpPr>
          <p:cNvPr id="15" name="Up Arrow 14"/>
          <p:cNvSpPr>
            <a:spLocks noChangeArrowheads="1"/>
          </p:cNvSpPr>
          <p:nvPr/>
        </p:nvSpPr>
        <p:spPr bwMode="auto">
          <a:xfrm>
            <a:off x="661308" y="2000110"/>
            <a:ext cx="135610" cy="2527086"/>
          </a:xfrm>
          <a:prstGeom prst="upArrow">
            <a:avLst>
              <a:gd name="adj1" fmla="val 50000"/>
              <a:gd name="adj2" fmla="val 50019"/>
            </a:avLst>
          </a:prstGeom>
          <a:solidFill>
            <a:schemeClr val="accent1">
              <a:lumMod val="50000"/>
            </a:schemeClr>
          </a:solidFill>
          <a:ln>
            <a:noFill/>
          </a:ln>
        </p:spPr>
        <p:txBody>
          <a:bodyPr/>
          <a:lstStyle>
            <a:lvl1pPr eaLnBrk="0" hangingPunct="0">
              <a:spcBef>
                <a:spcPct val="20000"/>
              </a:spcBef>
              <a:buClr>
                <a:schemeClr val="folHlink"/>
              </a:buClr>
              <a:buFont typeface="Wingdings" panose="05000000000000000000" pitchFamily="2" charset="2"/>
              <a:buChar char="§"/>
              <a:defRPr sz="2000" b="1">
                <a:solidFill>
                  <a:schemeClr val="tx1"/>
                </a:solidFill>
                <a:latin typeface="DIN-Light"/>
                <a:ea typeface="MS PGothic" panose="020B0600070205080204" pitchFamily="34" charset="-128"/>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DIN-Light"/>
                <a:ea typeface="MS PGothic" panose="020B0600070205080204" pitchFamily="34" charset="-128"/>
              </a:defRPr>
            </a:lvl2pPr>
            <a:lvl3pPr marL="1143000" indent="-228600" eaLnBrk="0" hangingPunct="0">
              <a:spcBef>
                <a:spcPct val="20000"/>
              </a:spcBef>
              <a:buClr>
                <a:schemeClr val="folHlink"/>
              </a:buClr>
              <a:buFont typeface="Wingdings 3" panose="05040102010807070707" pitchFamily="18" charset="2"/>
              <a:buChar char=""/>
              <a:defRPr sz="1600">
                <a:solidFill>
                  <a:schemeClr val="tx1"/>
                </a:solidFill>
                <a:latin typeface="DIN-Light"/>
                <a:ea typeface="MS PGothic" panose="020B0600070205080204" pitchFamily="34" charset="-128"/>
              </a:defRPr>
            </a:lvl3pPr>
            <a:lvl4pPr marL="1600200" indent="-228600" eaLnBrk="0" hangingPunct="0">
              <a:spcBef>
                <a:spcPct val="20000"/>
              </a:spcBef>
              <a:buChar char="–"/>
              <a:defRPr sz="1700">
                <a:solidFill>
                  <a:schemeClr val="tx1"/>
                </a:solidFill>
                <a:latin typeface="DIN-Light"/>
                <a:ea typeface="MS PGothic" panose="020B0600070205080204" pitchFamily="34" charset="-128"/>
              </a:defRPr>
            </a:lvl4pPr>
            <a:lvl5pPr marL="2057400" indent="-228600" eaLnBrk="0" hangingPunct="0">
              <a:spcBef>
                <a:spcPct val="20000"/>
              </a:spcBef>
              <a:buChar char="»"/>
              <a:defRPr sz="1400">
                <a:solidFill>
                  <a:schemeClr val="tx1"/>
                </a:solidFill>
                <a:latin typeface="DIN-Light"/>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9pPr>
          </a:lstStyle>
          <a:p>
            <a:pPr defTabSz="685800">
              <a:spcBef>
                <a:spcPct val="0"/>
              </a:spcBef>
              <a:buClrTx/>
              <a:buNone/>
              <a:defRPr/>
            </a:pPr>
            <a:endParaRPr lang="en-ZA" altLang="en-US" sz="1050" b="0" dirty="0">
              <a:solidFill>
                <a:prstClr val="black"/>
              </a:solidFill>
              <a:latin typeface="din"/>
              <a:cs typeface="Arial" panose="020B0604020202020204" pitchFamily="34" charset="0"/>
            </a:endParaRPr>
          </a:p>
        </p:txBody>
      </p:sp>
      <p:sp>
        <p:nvSpPr>
          <p:cNvPr id="16" name="Oval 2"/>
          <p:cNvSpPr>
            <a:spLocks noChangeArrowheads="1"/>
          </p:cNvSpPr>
          <p:nvPr/>
        </p:nvSpPr>
        <p:spPr bwMode="auto">
          <a:xfrm>
            <a:off x="895086" y="1482651"/>
            <a:ext cx="7293791" cy="1302008"/>
          </a:xfrm>
          <a:prstGeom prst="ellipse">
            <a:avLst/>
          </a:prstGeom>
          <a:solidFill>
            <a:schemeClr val="accent2">
              <a:lumMod val="75000"/>
            </a:schemeClr>
          </a:solidFill>
          <a:ln w="12700">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eaLnBrk="0" hangingPunct="0">
              <a:spcBef>
                <a:spcPct val="20000"/>
              </a:spcBef>
              <a:buClr>
                <a:schemeClr val="folHlink"/>
              </a:buClr>
              <a:buFont typeface="Wingdings" panose="05000000000000000000" pitchFamily="2" charset="2"/>
              <a:buChar char="§"/>
              <a:defRPr sz="2000" b="1">
                <a:solidFill>
                  <a:schemeClr val="tx1"/>
                </a:solidFill>
                <a:latin typeface="DIN-Light"/>
                <a:ea typeface="MS PGothic" panose="020B0600070205080204" pitchFamily="34" charset="-128"/>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DIN-Light"/>
                <a:ea typeface="MS PGothic" panose="020B0600070205080204" pitchFamily="34" charset="-128"/>
              </a:defRPr>
            </a:lvl2pPr>
            <a:lvl3pPr marL="1143000" indent="-228600" eaLnBrk="0" hangingPunct="0">
              <a:spcBef>
                <a:spcPct val="20000"/>
              </a:spcBef>
              <a:buClr>
                <a:schemeClr val="folHlink"/>
              </a:buClr>
              <a:buFont typeface="Wingdings 3" panose="05040102010807070707" pitchFamily="18" charset="2"/>
              <a:buChar char=""/>
              <a:defRPr sz="1600">
                <a:solidFill>
                  <a:schemeClr val="tx1"/>
                </a:solidFill>
                <a:latin typeface="DIN-Light"/>
                <a:ea typeface="MS PGothic" panose="020B0600070205080204" pitchFamily="34" charset="-128"/>
              </a:defRPr>
            </a:lvl3pPr>
            <a:lvl4pPr marL="1600200" indent="-228600" eaLnBrk="0" hangingPunct="0">
              <a:spcBef>
                <a:spcPct val="20000"/>
              </a:spcBef>
              <a:buChar char="–"/>
              <a:defRPr sz="1700">
                <a:solidFill>
                  <a:schemeClr val="tx1"/>
                </a:solidFill>
                <a:latin typeface="DIN-Light"/>
                <a:ea typeface="MS PGothic" panose="020B0600070205080204" pitchFamily="34" charset="-128"/>
              </a:defRPr>
            </a:lvl4pPr>
            <a:lvl5pPr marL="2057400" indent="-228600" eaLnBrk="0" hangingPunct="0">
              <a:spcBef>
                <a:spcPct val="20000"/>
              </a:spcBef>
              <a:buChar char="»"/>
              <a:defRPr sz="1400">
                <a:solidFill>
                  <a:schemeClr val="tx1"/>
                </a:solidFill>
                <a:latin typeface="DIN-Light"/>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9pPr>
          </a:lstStyle>
          <a:p>
            <a:pPr algn="ctr" defTabSz="685800" eaLnBrk="1" hangingPunct="1">
              <a:spcBef>
                <a:spcPct val="0"/>
              </a:spcBef>
              <a:spcAft>
                <a:spcPts val="750"/>
              </a:spcAft>
              <a:buClrTx/>
              <a:buNone/>
              <a:defRPr/>
            </a:pPr>
            <a:r>
              <a:rPr lang="en-ZA" altLang="en-US" sz="1500" dirty="0">
                <a:solidFill>
                  <a:prstClr val="white"/>
                </a:solidFill>
                <a:latin typeface="Calibri" panose="020F0502020204030204"/>
                <a:cs typeface="Arial" panose="020B0604020202020204" pitchFamily="34" charset="0"/>
              </a:rPr>
              <a:t>EXPECTED IMPACT:</a:t>
            </a:r>
          </a:p>
          <a:p>
            <a:pPr algn="ctr" defTabSz="685800" eaLnBrk="1" hangingPunct="1">
              <a:spcBef>
                <a:spcPct val="0"/>
              </a:spcBef>
              <a:spcAft>
                <a:spcPts val="750"/>
              </a:spcAft>
              <a:buClrTx/>
              <a:buNone/>
              <a:defRPr/>
            </a:pPr>
            <a:r>
              <a:rPr lang="en-ZA" altLang="en-US" sz="1500" dirty="0">
                <a:solidFill>
                  <a:prstClr val="white"/>
                </a:solidFill>
                <a:latin typeface="Calibri" panose="020F0502020204030204"/>
                <a:cs typeface="Arial" panose="020B0604020202020204" pitchFamily="34" charset="0"/>
              </a:rPr>
              <a:t>Increased contribution of small enterprises to SA economy, economic growth, job creation and equity – </a:t>
            </a:r>
            <a:r>
              <a:rPr lang="en-ZA" sz="1500" dirty="0">
                <a:solidFill>
                  <a:prstClr val="white"/>
                </a:solidFill>
                <a:latin typeface="Calibri" panose="020F0502020204030204"/>
              </a:rPr>
              <a:t>National Small Business Act of 1996, as amended</a:t>
            </a:r>
            <a:endParaRPr lang="en-US" altLang="en-US" sz="1500" b="0" dirty="0">
              <a:solidFill>
                <a:prstClr val="white"/>
              </a:solidFill>
              <a:latin typeface="Calibri" panose="020F0502020204030204"/>
              <a:cs typeface="Arial" panose="020B0604020202020204" pitchFamily="34" charset="0"/>
            </a:endParaRPr>
          </a:p>
        </p:txBody>
      </p:sp>
      <p:sp>
        <p:nvSpPr>
          <p:cNvPr id="17" name="AutoShape 3"/>
          <p:cNvSpPr>
            <a:spLocks noChangeArrowheads="1"/>
          </p:cNvSpPr>
          <p:nvPr/>
        </p:nvSpPr>
        <p:spPr bwMode="auto">
          <a:xfrm>
            <a:off x="906723" y="3839146"/>
            <a:ext cx="7293791" cy="1651272"/>
          </a:xfrm>
          <a:prstGeom prst="flowChartAlternateProcess">
            <a:avLst/>
          </a:prstGeom>
          <a:solidFill>
            <a:schemeClr val="accent6">
              <a:lumMod val="75000"/>
            </a:schemeClr>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eaLnBrk="0" hangingPunct="0">
              <a:spcBef>
                <a:spcPct val="20000"/>
              </a:spcBef>
              <a:buClr>
                <a:schemeClr val="folHlink"/>
              </a:buClr>
              <a:buFont typeface="Wingdings" panose="05000000000000000000" pitchFamily="2" charset="2"/>
              <a:buChar char="§"/>
              <a:defRPr sz="2000" b="1">
                <a:solidFill>
                  <a:schemeClr val="tx1"/>
                </a:solidFill>
                <a:latin typeface="DIN-Light"/>
                <a:ea typeface="MS PGothic" panose="020B0600070205080204" pitchFamily="34" charset="-128"/>
              </a:defRPr>
            </a:lvl1pPr>
            <a:lvl2pPr eaLnBrk="0" hangingPunct="0">
              <a:spcBef>
                <a:spcPct val="20000"/>
              </a:spcBef>
              <a:buClr>
                <a:schemeClr val="folHlink"/>
              </a:buClr>
              <a:buFont typeface="Wingdings" panose="05000000000000000000" pitchFamily="2" charset="2"/>
              <a:buChar char=""/>
              <a:defRPr sz="2800">
                <a:solidFill>
                  <a:schemeClr val="tx1"/>
                </a:solidFill>
                <a:latin typeface="DIN-Light"/>
                <a:ea typeface="MS PGothic" panose="020B0600070205080204" pitchFamily="34" charset="-128"/>
              </a:defRPr>
            </a:lvl2pPr>
            <a:lvl3pPr marL="1143000" indent="-228600" eaLnBrk="0" hangingPunct="0">
              <a:spcBef>
                <a:spcPct val="20000"/>
              </a:spcBef>
              <a:buClr>
                <a:schemeClr val="folHlink"/>
              </a:buClr>
              <a:buFont typeface="Wingdings 3" panose="05040102010807070707" pitchFamily="18" charset="2"/>
              <a:buChar char=""/>
              <a:defRPr sz="1600">
                <a:solidFill>
                  <a:schemeClr val="tx1"/>
                </a:solidFill>
                <a:latin typeface="DIN-Light"/>
                <a:ea typeface="MS PGothic" panose="020B0600070205080204" pitchFamily="34" charset="-128"/>
              </a:defRPr>
            </a:lvl3pPr>
            <a:lvl4pPr marL="1600200" indent="-228600" eaLnBrk="0" hangingPunct="0">
              <a:spcBef>
                <a:spcPct val="20000"/>
              </a:spcBef>
              <a:buChar char="–"/>
              <a:defRPr sz="1700">
                <a:solidFill>
                  <a:schemeClr val="tx1"/>
                </a:solidFill>
                <a:latin typeface="DIN-Light"/>
                <a:ea typeface="MS PGothic" panose="020B0600070205080204" pitchFamily="34" charset="-128"/>
              </a:defRPr>
            </a:lvl4pPr>
            <a:lvl5pPr marL="2057400" indent="-228600" eaLnBrk="0" hangingPunct="0">
              <a:spcBef>
                <a:spcPct val="20000"/>
              </a:spcBef>
              <a:buChar char="»"/>
              <a:defRPr sz="1400">
                <a:solidFill>
                  <a:schemeClr val="tx1"/>
                </a:solidFill>
                <a:latin typeface="DIN-Light"/>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9pPr>
          </a:lstStyle>
          <a:p>
            <a:pPr marL="342900" lvl="1" algn="just" defTabSz="685800" eaLnBrk="1" hangingPunct="1">
              <a:spcBef>
                <a:spcPct val="0"/>
              </a:spcBef>
              <a:spcAft>
                <a:spcPts val="750"/>
              </a:spcAft>
              <a:buClrTx/>
              <a:buNone/>
              <a:defRPr/>
            </a:pPr>
            <a:r>
              <a:rPr lang="en-ZA" altLang="en-US" sz="1500" b="1" dirty="0">
                <a:solidFill>
                  <a:prstClr val="white"/>
                </a:solidFill>
                <a:latin typeface="Calibri" panose="020F0502020204030204"/>
                <a:cs typeface="Arial" panose="020B0604020202020204" pitchFamily="34" charset="0"/>
              </a:rPr>
              <a:t>MISSION:</a:t>
            </a:r>
          </a:p>
          <a:p>
            <a:pPr algn="just" defTabSz="685800">
              <a:buClr>
                <a:srgbClr val="954F72"/>
              </a:buClr>
              <a:defRPr/>
            </a:pPr>
            <a:r>
              <a:rPr lang="en-ZA" sz="1500" dirty="0">
                <a:solidFill>
                  <a:prstClr val="white"/>
                </a:solidFill>
                <a:latin typeface="Calibri" panose="020F0502020204030204"/>
              </a:rPr>
              <a:t>“To promote entrepreneurship and facilitate the development of small enterprises by providing customised business support services that result in business growth and sustainability in collaboration with other role players in the ecosystem.”</a:t>
            </a:r>
          </a:p>
          <a:p>
            <a:pPr algn="ctr" defTabSz="685800" eaLnBrk="1" hangingPunct="1">
              <a:spcBef>
                <a:spcPct val="0"/>
              </a:spcBef>
              <a:buClrTx/>
              <a:buNone/>
              <a:defRPr/>
            </a:pPr>
            <a:endParaRPr lang="en-US" altLang="en-US" sz="1050" b="0" dirty="0">
              <a:solidFill>
                <a:prstClr val="black"/>
              </a:solidFill>
              <a:latin typeface="Calibri" panose="020F0502020204030204"/>
              <a:cs typeface="Arial" panose="020B0604020202020204" pitchFamily="34" charset="0"/>
            </a:endParaRPr>
          </a:p>
        </p:txBody>
      </p:sp>
      <p:sp>
        <p:nvSpPr>
          <p:cNvPr id="18" name="AutoShape 4"/>
          <p:cNvSpPr>
            <a:spLocks noChangeArrowheads="1"/>
          </p:cNvSpPr>
          <p:nvPr/>
        </p:nvSpPr>
        <p:spPr bwMode="auto">
          <a:xfrm>
            <a:off x="895087" y="2926673"/>
            <a:ext cx="7293791" cy="673960"/>
          </a:xfrm>
          <a:prstGeom prst="flowChartAlternateProcess">
            <a:avLst/>
          </a:prstGeom>
          <a:solidFill>
            <a:schemeClr val="accent2"/>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eaLnBrk="0" hangingPunct="0">
              <a:spcBef>
                <a:spcPct val="20000"/>
              </a:spcBef>
              <a:buClr>
                <a:schemeClr val="folHlink"/>
              </a:buClr>
              <a:buFont typeface="Wingdings" panose="05000000000000000000" pitchFamily="2" charset="2"/>
              <a:buChar char="§"/>
              <a:defRPr sz="2000" b="1">
                <a:solidFill>
                  <a:schemeClr val="tx1"/>
                </a:solidFill>
                <a:latin typeface="DIN-Light"/>
                <a:ea typeface="MS PGothic" panose="020B0600070205080204" pitchFamily="34" charset="-128"/>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DIN-Light"/>
                <a:ea typeface="MS PGothic" panose="020B0600070205080204" pitchFamily="34" charset="-128"/>
              </a:defRPr>
            </a:lvl2pPr>
            <a:lvl3pPr marL="1143000" indent="-228600" eaLnBrk="0" hangingPunct="0">
              <a:spcBef>
                <a:spcPct val="20000"/>
              </a:spcBef>
              <a:buClr>
                <a:schemeClr val="folHlink"/>
              </a:buClr>
              <a:buFont typeface="Wingdings 3" panose="05040102010807070707" pitchFamily="18" charset="2"/>
              <a:buChar char=""/>
              <a:defRPr sz="1600">
                <a:solidFill>
                  <a:schemeClr val="tx1"/>
                </a:solidFill>
                <a:latin typeface="DIN-Light"/>
                <a:ea typeface="MS PGothic" panose="020B0600070205080204" pitchFamily="34" charset="-128"/>
              </a:defRPr>
            </a:lvl3pPr>
            <a:lvl4pPr marL="1600200" indent="-228600" eaLnBrk="0" hangingPunct="0">
              <a:spcBef>
                <a:spcPct val="20000"/>
              </a:spcBef>
              <a:buChar char="–"/>
              <a:defRPr sz="1700">
                <a:solidFill>
                  <a:schemeClr val="tx1"/>
                </a:solidFill>
                <a:latin typeface="DIN-Light"/>
                <a:ea typeface="MS PGothic" panose="020B0600070205080204" pitchFamily="34" charset="-128"/>
              </a:defRPr>
            </a:lvl4pPr>
            <a:lvl5pPr marL="2057400" indent="-228600" eaLnBrk="0" hangingPunct="0">
              <a:spcBef>
                <a:spcPct val="20000"/>
              </a:spcBef>
              <a:buChar char="»"/>
              <a:defRPr sz="1400">
                <a:solidFill>
                  <a:schemeClr val="tx1"/>
                </a:solidFill>
                <a:latin typeface="DIN-Light"/>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DIN-Light"/>
                <a:ea typeface="MS PGothic" panose="020B0600070205080204" pitchFamily="34" charset="-128"/>
              </a:defRPr>
            </a:lvl9pPr>
          </a:lstStyle>
          <a:p>
            <a:pPr algn="ctr" defTabSz="685800" eaLnBrk="1" hangingPunct="1">
              <a:spcBef>
                <a:spcPct val="0"/>
              </a:spcBef>
              <a:spcAft>
                <a:spcPts val="750"/>
              </a:spcAft>
              <a:buClrTx/>
              <a:buNone/>
              <a:defRPr/>
            </a:pPr>
            <a:r>
              <a:rPr lang="en-ZA" altLang="en-US" sz="1500" dirty="0">
                <a:solidFill>
                  <a:prstClr val="white"/>
                </a:solidFill>
                <a:latin typeface="Calibri" panose="020F0502020204030204"/>
                <a:cs typeface="Arial" panose="020B0604020202020204" pitchFamily="34" charset="0"/>
              </a:rPr>
              <a:t>VISION:</a:t>
            </a:r>
          </a:p>
          <a:p>
            <a:pPr algn="ctr" defTabSz="685800" eaLnBrk="1" hangingPunct="1">
              <a:spcBef>
                <a:spcPct val="0"/>
              </a:spcBef>
              <a:spcAft>
                <a:spcPts val="750"/>
              </a:spcAft>
              <a:buClrTx/>
              <a:buNone/>
              <a:defRPr/>
            </a:pPr>
            <a:r>
              <a:rPr lang="en-ZA" altLang="en-US" sz="1500" dirty="0">
                <a:solidFill>
                  <a:prstClr val="white"/>
                </a:solidFill>
                <a:latin typeface="Calibri" panose="020F0502020204030204"/>
                <a:cs typeface="Arial" panose="020B0604020202020204" pitchFamily="34" charset="0"/>
              </a:rPr>
              <a:t>To be a centre of excellence for small enterprise development in South Africa</a:t>
            </a:r>
            <a:endParaRPr lang="en-US" altLang="en-US" sz="1500" b="0" dirty="0">
              <a:solidFill>
                <a:prstClr val="white"/>
              </a:solidFill>
              <a:latin typeface="Calibri" panose="020F0502020204030204"/>
              <a:cs typeface="Arial" panose="020B0604020202020204" pitchFamily="34" charset="0"/>
            </a:endParaRPr>
          </a:p>
        </p:txBody>
      </p:sp>
      <p:sp>
        <p:nvSpPr>
          <p:cNvPr id="3" name="TextBox 2"/>
          <p:cNvSpPr txBox="1"/>
          <p:nvPr/>
        </p:nvSpPr>
        <p:spPr>
          <a:xfrm>
            <a:off x="464128" y="929553"/>
            <a:ext cx="5653463" cy="553998"/>
          </a:xfrm>
          <a:prstGeom prst="rect">
            <a:avLst/>
          </a:prstGeom>
          <a:noFill/>
        </p:spPr>
        <p:txBody>
          <a:bodyPr wrap="square" rtlCol="0">
            <a:spAutoFit/>
          </a:bodyPr>
          <a:lstStyle/>
          <a:p>
            <a:pPr defTabSz="685800">
              <a:defRPr/>
            </a:pPr>
            <a:r>
              <a:rPr lang="en-US" sz="3000" b="1" dirty="0">
                <a:solidFill>
                  <a:prstClr val="black"/>
                </a:solidFill>
                <a:latin typeface="Calibri" panose="020F0502020204030204"/>
              </a:rPr>
              <a:t>Vision &amp; Mission</a:t>
            </a:r>
            <a:endParaRPr lang="en-ZA" sz="3000" b="1" dirty="0">
              <a:solidFill>
                <a:prstClr val="black"/>
              </a:solidFill>
              <a:latin typeface="Calibri" panose="020F0502020204030204"/>
            </a:endParaRPr>
          </a:p>
        </p:txBody>
      </p:sp>
      <p:pic>
        <p:nvPicPr>
          <p:cNvPr id="12" name="Picture 11">
            <a:extLst>
              <a:ext uri="{FF2B5EF4-FFF2-40B4-BE49-F238E27FC236}">
                <a16:creationId xmlns:a16="http://schemas.microsoft.com/office/drawing/2014/main" id="{756D9CB1-FCE4-9C9B-3CB5-4B3C07CC90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5822043"/>
            <a:ext cx="2210139" cy="761958"/>
          </a:xfrm>
          <a:prstGeom prst="rect">
            <a:avLst/>
          </a:prstGeom>
        </p:spPr>
      </p:pic>
    </p:spTree>
    <p:extLst>
      <p:ext uri="{BB962C8B-B14F-4D97-AF65-F5344CB8AC3E}">
        <p14:creationId xmlns:p14="http://schemas.microsoft.com/office/powerpoint/2010/main" val="27752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entagon 22"/>
          <p:cNvSpPr/>
          <p:nvPr/>
        </p:nvSpPr>
        <p:spPr>
          <a:xfrm>
            <a:off x="811544" y="4318827"/>
            <a:ext cx="842899" cy="945641"/>
          </a:xfrm>
          <a:custGeom>
            <a:avLst/>
            <a:gdLst>
              <a:gd name="connsiteX0" fmla="*/ 0 w 1216344"/>
              <a:gd name="connsiteY0" fmla="*/ 0 h 808901"/>
              <a:gd name="connsiteX1" fmla="*/ 811894 w 1216344"/>
              <a:gd name="connsiteY1" fmla="*/ 0 h 808901"/>
              <a:gd name="connsiteX2" fmla="*/ 1216344 w 1216344"/>
              <a:gd name="connsiteY2" fmla="*/ 404451 h 808901"/>
              <a:gd name="connsiteX3" fmla="*/ 811894 w 1216344"/>
              <a:gd name="connsiteY3" fmla="*/ 808901 h 808901"/>
              <a:gd name="connsiteX4" fmla="*/ 0 w 1216344"/>
              <a:gd name="connsiteY4" fmla="*/ 808901 h 808901"/>
              <a:gd name="connsiteX5" fmla="*/ 0 w 1216344"/>
              <a:gd name="connsiteY5" fmla="*/ 0 h 808901"/>
              <a:gd name="connsiteX0" fmla="*/ 0 w 974805"/>
              <a:gd name="connsiteY0" fmla="*/ 0 h 808901"/>
              <a:gd name="connsiteX1" fmla="*/ 811894 w 974805"/>
              <a:gd name="connsiteY1" fmla="*/ 0 h 808901"/>
              <a:gd name="connsiteX2" fmla="*/ 974805 w 974805"/>
              <a:gd name="connsiteY2" fmla="*/ 404451 h 808901"/>
              <a:gd name="connsiteX3" fmla="*/ 811894 w 974805"/>
              <a:gd name="connsiteY3" fmla="*/ 808901 h 808901"/>
              <a:gd name="connsiteX4" fmla="*/ 0 w 974805"/>
              <a:gd name="connsiteY4" fmla="*/ 808901 h 808901"/>
              <a:gd name="connsiteX5" fmla="*/ 0 w 974805"/>
              <a:gd name="connsiteY5" fmla="*/ 0 h 80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805" h="808901">
                <a:moveTo>
                  <a:pt x="0" y="0"/>
                </a:moveTo>
                <a:lnTo>
                  <a:pt x="811894" y="0"/>
                </a:lnTo>
                <a:lnTo>
                  <a:pt x="974805" y="404451"/>
                </a:lnTo>
                <a:lnTo>
                  <a:pt x="811894" y="808901"/>
                </a:lnTo>
                <a:lnTo>
                  <a:pt x="0" y="808901"/>
                </a:lnTo>
                <a:lnTo>
                  <a:pt x="0" y="0"/>
                </a:lnTo>
                <a:close/>
              </a:path>
            </a:pathLst>
          </a:cu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white"/>
              </a:solidFill>
              <a:latin typeface="Trebuchet MS" panose="020B0603020202020204" pitchFamily="34" charset="0"/>
            </a:endParaRPr>
          </a:p>
        </p:txBody>
      </p:sp>
      <p:sp>
        <p:nvSpPr>
          <p:cNvPr id="19" name="Pentagon 29"/>
          <p:cNvSpPr/>
          <p:nvPr/>
        </p:nvSpPr>
        <p:spPr>
          <a:xfrm>
            <a:off x="2268916" y="1777591"/>
            <a:ext cx="791803" cy="985469"/>
          </a:xfrm>
          <a:custGeom>
            <a:avLst/>
            <a:gdLst>
              <a:gd name="connsiteX0" fmla="*/ 0 w 979791"/>
              <a:gd name="connsiteY0" fmla="*/ 0 h 552450"/>
              <a:gd name="connsiteX1" fmla="*/ 703566 w 979791"/>
              <a:gd name="connsiteY1" fmla="*/ 0 h 552450"/>
              <a:gd name="connsiteX2" fmla="*/ 979791 w 979791"/>
              <a:gd name="connsiteY2" fmla="*/ 276225 h 552450"/>
              <a:gd name="connsiteX3" fmla="*/ 703566 w 979791"/>
              <a:gd name="connsiteY3" fmla="*/ 552450 h 552450"/>
              <a:gd name="connsiteX4" fmla="*/ 0 w 979791"/>
              <a:gd name="connsiteY4" fmla="*/ 552450 h 552450"/>
              <a:gd name="connsiteX5" fmla="*/ 0 w 979791"/>
              <a:gd name="connsiteY5" fmla="*/ 0 h 552450"/>
              <a:gd name="connsiteX0" fmla="*/ 9525 w 989316"/>
              <a:gd name="connsiteY0" fmla="*/ 0 h 552450"/>
              <a:gd name="connsiteX1" fmla="*/ 713091 w 989316"/>
              <a:gd name="connsiteY1" fmla="*/ 0 h 552450"/>
              <a:gd name="connsiteX2" fmla="*/ 989316 w 989316"/>
              <a:gd name="connsiteY2" fmla="*/ 276225 h 552450"/>
              <a:gd name="connsiteX3" fmla="*/ 713091 w 989316"/>
              <a:gd name="connsiteY3" fmla="*/ 552450 h 552450"/>
              <a:gd name="connsiteX4" fmla="*/ 9525 w 989316"/>
              <a:gd name="connsiteY4" fmla="*/ 552450 h 552450"/>
              <a:gd name="connsiteX5" fmla="*/ 0 w 989316"/>
              <a:gd name="connsiteY5" fmla="*/ 276225 h 552450"/>
              <a:gd name="connsiteX6" fmla="*/ 9525 w 989316"/>
              <a:gd name="connsiteY6" fmla="*/ 0 h 552450"/>
              <a:gd name="connsiteX0" fmla="*/ 0 w 979791"/>
              <a:gd name="connsiteY0" fmla="*/ 0 h 552450"/>
              <a:gd name="connsiteX1" fmla="*/ 703566 w 979791"/>
              <a:gd name="connsiteY1" fmla="*/ 0 h 552450"/>
              <a:gd name="connsiteX2" fmla="*/ 979791 w 979791"/>
              <a:gd name="connsiteY2" fmla="*/ 276225 h 552450"/>
              <a:gd name="connsiteX3" fmla="*/ 703566 w 979791"/>
              <a:gd name="connsiteY3" fmla="*/ 552450 h 552450"/>
              <a:gd name="connsiteX4" fmla="*/ 0 w 979791"/>
              <a:gd name="connsiteY4" fmla="*/ 552450 h 552450"/>
              <a:gd name="connsiteX5" fmla="*/ 114300 w 979791"/>
              <a:gd name="connsiteY5" fmla="*/ 285750 h 552450"/>
              <a:gd name="connsiteX6" fmla="*/ 0 w 979791"/>
              <a:gd name="connsiteY6" fmla="*/ 0 h 552450"/>
              <a:gd name="connsiteX0" fmla="*/ 0 w 979791"/>
              <a:gd name="connsiteY0" fmla="*/ 4034 h 556484"/>
              <a:gd name="connsiteX1" fmla="*/ 811130 w 979791"/>
              <a:gd name="connsiteY1" fmla="*/ 0 h 556484"/>
              <a:gd name="connsiteX2" fmla="*/ 979791 w 979791"/>
              <a:gd name="connsiteY2" fmla="*/ 280259 h 556484"/>
              <a:gd name="connsiteX3" fmla="*/ 703566 w 979791"/>
              <a:gd name="connsiteY3" fmla="*/ 556484 h 556484"/>
              <a:gd name="connsiteX4" fmla="*/ 0 w 979791"/>
              <a:gd name="connsiteY4" fmla="*/ 556484 h 556484"/>
              <a:gd name="connsiteX5" fmla="*/ 114300 w 979791"/>
              <a:gd name="connsiteY5" fmla="*/ 289784 h 556484"/>
              <a:gd name="connsiteX6" fmla="*/ 0 w 979791"/>
              <a:gd name="connsiteY6" fmla="*/ 4034 h 556484"/>
              <a:gd name="connsiteX0" fmla="*/ 0 w 979791"/>
              <a:gd name="connsiteY0" fmla="*/ 4034 h 556484"/>
              <a:gd name="connsiteX1" fmla="*/ 811130 w 979791"/>
              <a:gd name="connsiteY1" fmla="*/ 0 h 556484"/>
              <a:gd name="connsiteX2" fmla="*/ 979791 w 979791"/>
              <a:gd name="connsiteY2" fmla="*/ 280259 h 556484"/>
              <a:gd name="connsiteX3" fmla="*/ 814839 w 979791"/>
              <a:gd name="connsiteY3" fmla="*/ 552450 h 556484"/>
              <a:gd name="connsiteX4" fmla="*/ 0 w 979791"/>
              <a:gd name="connsiteY4" fmla="*/ 556484 h 556484"/>
              <a:gd name="connsiteX5" fmla="*/ 114300 w 979791"/>
              <a:gd name="connsiteY5" fmla="*/ 289784 h 556484"/>
              <a:gd name="connsiteX6" fmla="*/ 0 w 979791"/>
              <a:gd name="connsiteY6" fmla="*/ 4034 h 556484"/>
              <a:gd name="connsiteX0" fmla="*/ 0 w 979791"/>
              <a:gd name="connsiteY0" fmla="*/ 4034 h 556484"/>
              <a:gd name="connsiteX1" fmla="*/ 811130 w 979791"/>
              <a:gd name="connsiteY1" fmla="*/ 0 h 556484"/>
              <a:gd name="connsiteX2" fmla="*/ 979791 w 979791"/>
              <a:gd name="connsiteY2" fmla="*/ 280259 h 556484"/>
              <a:gd name="connsiteX3" fmla="*/ 814839 w 979791"/>
              <a:gd name="connsiteY3" fmla="*/ 552450 h 556484"/>
              <a:gd name="connsiteX4" fmla="*/ 0 w 979791"/>
              <a:gd name="connsiteY4" fmla="*/ 556484 h 556484"/>
              <a:gd name="connsiteX5" fmla="*/ 66082 w 979791"/>
              <a:gd name="connsiteY5" fmla="*/ 289784 h 556484"/>
              <a:gd name="connsiteX6" fmla="*/ 0 w 979791"/>
              <a:gd name="connsiteY6" fmla="*/ 4034 h 5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791" h="556484">
                <a:moveTo>
                  <a:pt x="0" y="4034"/>
                </a:moveTo>
                <a:lnTo>
                  <a:pt x="811130" y="0"/>
                </a:lnTo>
                <a:lnTo>
                  <a:pt x="979791" y="280259"/>
                </a:lnTo>
                <a:lnTo>
                  <a:pt x="814839" y="552450"/>
                </a:lnTo>
                <a:lnTo>
                  <a:pt x="0" y="556484"/>
                </a:lnTo>
                <a:lnTo>
                  <a:pt x="66082" y="289784"/>
                </a:lnTo>
                <a:lnTo>
                  <a:pt x="0" y="403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white"/>
              </a:solidFill>
              <a:latin typeface="Trebuchet MS" panose="020B0603020202020204" pitchFamily="34" charset="0"/>
            </a:endParaRPr>
          </a:p>
        </p:txBody>
      </p:sp>
      <p:pic>
        <p:nvPicPr>
          <p:cNvPr id="18" name="Picture 17"/>
          <p:cNvPicPr>
            <a:picLocks noChangeAspect="1"/>
          </p:cNvPicPr>
          <p:nvPr/>
        </p:nvPicPr>
        <p:blipFill>
          <a:blip r:embed="rId2"/>
          <a:stretch>
            <a:fillRect/>
          </a:stretch>
        </p:blipFill>
        <p:spPr>
          <a:xfrm>
            <a:off x="1552488" y="1752628"/>
            <a:ext cx="708722" cy="983066"/>
          </a:xfrm>
          <a:prstGeom prst="rect">
            <a:avLst/>
          </a:prstGeom>
        </p:spPr>
      </p:pic>
      <p:sp>
        <p:nvSpPr>
          <p:cNvPr id="16" name="Pentagon 29"/>
          <p:cNvSpPr/>
          <p:nvPr/>
        </p:nvSpPr>
        <p:spPr>
          <a:xfrm>
            <a:off x="910372" y="1759381"/>
            <a:ext cx="631451" cy="1021890"/>
          </a:xfrm>
          <a:custGeom>
            <a:avLst/>
            <a:gdLst>
              <a:gd name="connsiteX0" fmla="*/ 0 w 979791"/>
              <a:gd name="connsiteY0" fmla="*/ 0 h 552450"/>
              <a:gd name="connsiteX1" fmla="*/ 703566 w 979791"/>
              <a:gd name="connsiteY1" fmla="*/ 0 h 552450"/>
              <a:gd name="connsiteX2" fmla="*/ 979791 w 979791"/>
              <a:gd name="connsiteY2" fmla="*/ 276225 h 552450"/>
              <a:gd name="connsiteX3" fmla="*/ 703566 w 979791"/>
              <a:gd name="connsiteY3" fmla="*/ 552450 h 552450"/>
              <a:gd name="connsiteX4" fmla="*/ 0 w 979791"/>
              <a:gd name="connsiteY4" fmla="*/ 552450 h 552450"/>
              <a:gd name="connsiteX5" fmla="*/ 0 w 979791"/>
              <a:gd name="connsiteY5" fmla="*/ 0 h 552450"/>
              <a:gd name="connsiteX0" fmla="*/ 9525 w 989316"/>
              <a:gd name="connsiteY0" fmla="*/ 0 h 552450"/>
              <a:gd name="connsiteX1" fmla="*/ 713091 w 989316"/>
              <a:gd name="connsiteY1" fmla="*/ 0 h 552450"/>
              <a:gd name="connsiteX2" fmla="*/ 989316 w 989316"/>
              <a:gd name="connsiteY2" fmla="*/ 276225 h 552450"/>
              <a:gd name="connsiteX3" fmla="*/ 713091 w 989316"/>
              <a:gd name="connsiteY3" fmla="*/ 552450 h 552450"/>
              <a:gd name="connsiteX4" fmla="*/ 9525 w 989316"/>
              <a:gd name="connsiteY4" fmla="*/ 552450 h 552450"/>
              <a:gd name="connsiteX5" fmla="*/ 0 w 989316"/>
              <a:gd name="connsiteY5" fmla="*/ 276225 h 552450"/>
              <a:gd name="connsiteX6" fmla="*/ 9525 w 989316"/>
              <a:gd name="connsiteY6" fmla="*/ 0 h 552450"/>
              <a:gd name="connsiteX0" fmla="*/ 0 w 979791"/>
              <a:gd name="connsiteY0" fmla="*/ 0 h 552450"/>
              <a:gd name="connsiteX1" fmla="*/ 703566 w 979791"/>
              <a:gd name="connsiteY1" fmla="*/ 0 h 552450"/>
              <a:gd name="connsiteX2" fmla="*/ 979791 w 979791"/>
              <a:gd name="connsiteY2" fmla="*/ 276225 h 552450"/>
              <a:gd name="connsiteX3" fmla="*/ 703566 w 979791"/>
              <a:gd name="connsiteY3" fmla="*/ 552450 h 552450"/>
              <a:gd name="connsiteX4" fmla="*/ 0 w 979791"/>
              <a:gd name="connsiteY4" fmla="*/ 552450 h 552450"/>
              <a:gd name="connsiteX5" fmla="*/ 114300 w 979791"/>
              <a:gd name="connsiteY5" fmla="*/ 285750 h 552450"/>
              <a:gd name="connsiteX6" fmla="*/ 0 w 979791"/>
              <a:gd name="connsiteY6" fmla="*/ 0 h 552450"/>
              <a:gd name="connsiteX0" fmla="*/ 0 w 979791"/>
              <a:gd name="connsiteY0" fmla="*/ 4034 h 556484"/>
              <a:gd name="connsiteX1" fmla="*/ 811130 w 979791"/>
              <a:gd name="connsiteY1" fmla="*/ 0 h 556484"/>
              <a:gd name="connsiteX2" fmla="*/ 979791 w 979791"/>
              <a:gd name="connsiteY2" fmla="*/ 280259 h 556484"/>
              <a:gd name="connsiteX3" fmla="*/ 703566 w 979791"/>
              <a:gd name="connsiteY3" fmla="*/ 556484 h 556484"/>
              <a:gd name="connsiteX4" fmla="*/ 0 w 979791"/>
              <a:gd name="connsiteY4" fmla="*/ 556484 h 556484"/>
              <a:gd name="connsiteX5" fmla="*/ 114300 w 979791"/>
              <a:gd name="connsiteY5" fmla="*/ 289784 h 556484"/>
              <a:gd name="connsiteX6" fmla="*/ 0 w 979791"/>
              <a:gd name="connsiteY6" fmla="*/ 4034 h 556484"/>
              <a:gd name="connsiteX0" fmla="*/ 0 w 979791"/>
              <a:gd name="connsiteY0" fmla="*/ 4034 h 556484"/>
              <a:gd name="connsiteX1" fmla="*/ 811130 w 979791"/>
              <a:gd name="connsiteY1" fmla="*/ 0 h 556484"/>
              <a:gd name="connsiteX2" fmla="*/ 979791 w 979791"/>
              <a:gd name="connsiteY2" fmla="*/ 280259 h 556484"/>
              <a:gd name="connsiteX3" fmla="*/ 814839 w 979791"/>
              <a:gd name="connsiteY3" fmla="*/ 552450 h 556484"/>
              <a:gd name="connsiteX4" fmla="*/ 0 w 979791"/>
              <a:gd name="connsiteY4" fmla="*/ 556484 h 556484"/>
              <a:gd name="connsiteX5" fmla="*/ 114300 w 979791"/>
              <a:gd name="connsiteY5" fmla="*/ 289784 h 556484"/>
              <a:gd name="connsiteX6" fmla="*/ 0 w 979791"/>
              <a:gd name="connsiteY6" fmla="*/ 4034 h 556484"/>
              <a:gd name="connsiteX0" fmla="*/ 0 w 979791"/>
              <a:gd name="connsiteY0" fmla="*/ 4034 h 556484"/>
              <a:gd name="connsiteX1" fmla="*/ 811130 w 979791"/>
              <a:gd name="connsiteY1" fmla="*/ 0 h 556484"/>
              <a:gd name="connsiteX2" fmla="*/ 979791 w 979791"/>
              <a:gd name="connsiteY2" fmla="*/ 280259 h 556484"/>
              <a:gd name="connsiteX3" fmla="*/ 814839 w 979791"/>
              <a:gd name="connsiteY3" fmla="*/ 552450 h 556484"/>
              <a:gd name="connsiteX4" fmla="*/ 0 w 979791"/>
              <a:gd name="connsiteY4" fmla="*/ 556484 h 556484"/>
              <a:gd name="connsiteX5" fmla="*/ 66082 w 979791"/>
              <a:gd name="connsiteY5" fmla="*/ 289784 h 556484"/>
              <a:gd name="connsiteX6" fmla="*/ 0 w 979791"/>
              <a:gd name="connsiteY6" fmla="*/ 4034 h 556484"/>
              <a:gd name="connsiteX0" fmla="*/ 0 w 886215"/>
              <a:gd name="connsiteY0" fmla="*/ 4034 h 556484"/>
              <a:gd name="connsiteX1" fmla="*/ 811130 w 886215"/>
              <a:gd name="connsiteY1" fmla="*/ 0 h 556484"/>
              <a:gd name="connsiteX2" fmla="*/ 886215 w 886215"/>
              <a:gd name="connsiteY2" fmla="*/ 277570 h 556484"/>
              <a:gd name="connsiteX3" fmla="*/ 814839 w 886215"/>
              <a:gd name="connsiteY3" fmla="*/ 552450 h 556484"/>
              <a:gd name="connsiteX4" fmla="*/ 0 w 886215"/>
              <a:gd name="connsiteY4" fmla="*/ 556484 h 556484"/>
              <a:gd name="connsiteX5" fmla="*/ 66082 w 886215"/>
              <a:gd name="connsiteY5" fmla="*/ 289784 h 556484"/>
              <a:gd name="connsiteX6" fmla="*/ 0 w 886215"/>
              <a:gd name="connsiteY6" fmla="*/ 4034 h 5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215" h="556484">
                <a:moveTo>
                  <a:pt x="0" y="4034"/>
                </a:moveTo>
                <a:lnTo>
                  <a:pt x="811130" y="0"/>
                </a:lnTo>
                <a:lnTo>
                  <a:pt x="886215" y="277570"/>
                </a:lnTo>
                <a:lnTo>
                  <a:pt x="814839" y="552450"/>
                </a:lnTo>
                <a:lnTo>
                  <a:pt x="0" y="556484"/>
                </a:lnTo>
                <a:lnTo>
                  <a:pt x="66082" y="289784"/>
                </a:lnTo>
                <a:lnTo>
                  <a:pt x="0" y="403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white"/>
              </a:solidFill>
              <a:latin typeface="Trebuchet MS" panose="020B0603020202020204" pitchFamily="34" charset="0"/>
            </a:endParaRPr>
          </a:p>
        </p:txBody>
      </p:sp>
      <p:pic>
        <p:nvPicPr>
          <p:cNvPr id="15" name="Picture 14"/>
          <p:cNvPicPr>
            <a:picLocks noChangeAspect="1"/>
          </p:cNvPicPr>
          <p:nvPr/>
        </p:nvPicPr>
        <p:blipFill>
          <a:blip r:embed="rId3"/>
          <a:stretch>
            <a:fillRect/>
          </a:stretch>
        </p:blipFill>
        <p:spPr>
          <a:xfrm>
            <a:off x="183304" y="1765193"/>
            <a:ext cx="704149" cy="1035395"/>
          </a:xfrm>
          <a:prstGeom prst="rect">
            <a:avLst/>
          </a:prstGeom>
        </p:spPr>
      </p:pic>
      <p:pic>
        <p:nvPicPr>
          <p:cNvPr id="4" name="Picture 3"/>
          <p:cNvPicPr>
            <a:picLocks noChangeAspect="1"/>
          </p:cNvPicPr>
          <p:nvPr/>
        </p:nvPicPr>
        <p:blipFill>
          <a:blip r:embed="rId4"/>
          <a:stretch>
            <a:fillRect/>
          </a:stretch>
        </p:blipFill>
        <p:spPr>
          <a:xfrm>
            <a:off x="-5365" y="1360214"/>
            <a:ext cx="9149365" cy="100593"/>
          </a:xfrm>
          <a:prstGeom prst="rect">
            <a:avLst/>
          </a:prstGeom>
        </p:spPr>
      </p:pic>
      <p:pic>
        <p:nvPicPr>
          <p:cNvPr id="5" name="Picture 4"/>
          <p:cNvPicPr>
            <a:picLocks noChangeAspect="1"/>
          </p:cNvPicPr>
          <p:nvPr/>
        </p:nvPicPr>
        <p:blipFill>
          <a:blip r:embed="rId5"/>
          <a:stretch>
            <a:fillRect/>
          </a:stretch>
        </p:blipFill>
        <p:spPr>
          <a:xfrm>
            <a:off x="72295" y="828272"/>
            <a:ext cx="489247" cy="502964"/>
          </a:xfrm>
          <a:prstGeom prst="rect">
            <a:avLst/>
          </a:prstGeom>
        </p:spPr>
      </p:pic>
      <p:pic>
        <p:nvPicPr>
          <p:cNvPr id="6" name="Picture 5"/>
          <p:cNvPicPr>
            <a:picLocks noChangeAspect="1"/>
          </p:cNvPicPr>
          <p:nvPr/>
        </p:nvPicPr>
        <p:blipFill>
          <a:blip r:embed="rId4"/>
          <a:stretch>
            <a:fillRect/>
          </a:stretch>
        </p:blipFill>
        <p:spPr>
          <a:xfrm>
            <a:off x="-1" y="5605013"/>
            <a:ext cx="9149365" cy="100593"/>
          </a:xfrm>
          <a:prstGeom prst="rect">
            <a:avLst/>
          </a:prstGeom>
        </p:spPr>
      </p:pic>
      <p:sp>
        <p:nvSpPr>
          <p:cNvPr id="7" name="Content Placeholder 2"/>
          <p:cNvSpPr txBox="1">
            <a:spLocks/>
          </p:cNvSpPr>
          <p:nvPr/>
        </p:nvSpPr>
        <p:spPr>
          <a:xfrm>
            <a:off x="2223077" y="2390036"/>
            <a:ext cx="5225328" cy="2021607"/>
          </a:xfrm>
          <a:prstGeom prst="rect">
            <a:avLst/>
          </a:prstGeom>
        </p:spPr>
        <p:txBody>
          <a:bodyPr vert="horz" lIns="51435" tIns="25718" rIns="51435" bIns="25718"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685800">
              <a:defRPr/>
            </a:pPr>
            <a:endParaRPr lang="en-US" sz="1350" dirty="0">
              <a:solidFill>
                <a:prstClr val="black"/>
              </a:solidFill>
              <a:latin typeface="din"/>
            </a:endParaRPr>
          </a:p>
        </p:txBody>
      </p:sp>
      <p:sp>
        <p:nvSpPr>
          <p:cNvPr id="11" name="Rectangle 10"/>
          <p:cNvSpPr/>
          <p:nvPr/>
        </p:nvSpPr>
        <p:spPr>
          <a:xfrm>
            <a:off x="57657" y="1817875"/>
            <a:ext cx="8997652" cy="1608454"/>
          </a:xfrm>
          <a:prstGeom prst="rect">
            <a:avLst/>
          </a:prstGeom>
        </p:spPr>
        <p:txBody>
          <a:bodyPr wrap="square">
            <a:spAutoFit/>
          </a:bodyPr>
          <a:lstStyle/>
          <a:p>
            <a:pPr algn="just" defTabSz="685800">
              <a:lnSpc>
                <a:spcPct val="150000"/>
              </a:lnSpc>
              <a:spcAft>
                <a:spcPts val="750"/>
              </a:spcAft>
              <a:defRPr/>
            </a:pPr>
            <a:endParaRPr lang="en-US" sz="135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a:p>
            <a:pPr algn="just" defTabSz="685800">
              <a:lnSpc>
                <a:spcPct val="150000"/>
              </a:lnSpc>
              <a:spcAft>
                <a:spcPts val="750"/>
              </a:spcAft>
              <a:defRPr/>
            </a:pPr>
            <a:endParaRPr lang="en-US" sz="135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a:p>
            <a:pPr algn="just" defTabSz="685800">
              <a:lnSpc>
                <a:spcPct val="150000"/>
              </a:lnSpc>
              <a:spcAft>
                <a:spcPts val="750"/>
              </a:spcAft>
              <a:defRPr/>
            </a:pPr>
            <a:endParaRPr lang="en-US" sz="135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a:p>
            <a:pPr algn="just" defTabSz="685800">
              <a:lnSpc>
                <a:spcPct val="150000"/>
              </a:lnSpc>
              <a:spcAft>
                <a:spcPts val="750"/>
              </a:spcAft>
              <a:defRPr/>
            </a:pPr>
            <a:endParaRPr lang="en-US" sz="135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450705" y="926256"/>
            <a:ext cx="4711499" cy="553998"/>
          </a:xfrm>
          <a:prstGeom prst="rect">
            <a:avLst/>
          </a:prstGeom>
          <a:noFill/>
        </p:spPr>
        <p:txBody>
          <a:bodyPr wrap="square" rtlCol="0">
            <a:spAutoFit/>
          </a:bodyPr>
          <a:lstStyle/>
          <a:p>
            <a:pPr defTabSz="685800">
              <a:defRPr/>
            </a:pPr>
            <a:r>
              <a:rPr lang="en-ZA" sz="3000" b="1" dirty="0">
                <a:solidFill>
                  <a:prstClr val="black"/>
                </a:solidFill>
                <a:latin typeface="Calibri" panose="020F0502020204030204"/>
              </a:rPr>
              <a:t>Enterprise Support Network</a:t>
            </a:r>
          </a:p>
        </p:txBody>
      </p:sp>
      <p:pic>
        <p:nvPicPr>
          <p:cNvPr id="2" name="Picture 1"/>
          <p:cNvPicPr>
            <a:picLocks noChangeAspect="1"/>
          </p:cNvPicPr>
          <p:nvPr/>
        </p:nvPicPr>
        <p:blipFill>
          <a:blip r:embed="rId6"/>
          <a:stretch>
            <a:fillRect/>
          </a:stretch>
        </p:blipFill>
        <p:spPr>
          <a:xfrm>
            <a:off x="3384361" y="1460806"/>
            <a:ext cx="5575199" cy="4044641"/>
          </a:xfrm>
          <a:prstGeom prst="rect">
            <a:avLst/>
          </a:prstGeom>
        </p:spPr>
      </p:pic>
      <p:sp>
        <p:nvSpPr>
          <p:cNvPr id="12" name="Rounded Rectangle 11"/>
          <p:cNvSpPr/>
          <p:nvPr/>
        </p:nvSpPr>
        <p:spPr>
          <a:xfrm>
            <a:off x="141037" y="1713263"/>
            <a:ext cx="3996624" cy="11014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350" dirty="0">
              <a:solidFill>
                <a:prstClr val="white"/>
              </a:solidFill>
              <a:latin typeface="Calibri" panose="020F0502020204030204"/>
            </a:endParaRPr>
          </a:p>
        </p:txBody>
      </p:sp>
      <p:sp>
        <p:nvSpPr>
          <p:cNvPr id="17" name="TextBox 16"/>
          <p:cNvSpPr txBox="1"/>
          <p:nvPr/>
        </p:nvSpPr>
        <p:spPr>
          <a:xfrm>
            <a:off x="901219" y="1815120"/>
            <a:ext cx="663548" cy="888705"/>
          </a:xfrm>
          <a:prstGeom prst="rect">
            <a:avLst/>
          </a:prstGeom>
          <a:noFill/>
        </p:spPr>
        <p:txBody>
          <a:bodyPr wrap="square" rtlCol="0">
            <a:spAutoFit/>
          </a:bodyPr>
          <a:lstStyle/>
          <a:p>
            <a:pPr defTabSz="685800">
              <a:defRPr/>
            </a:pPr>
            <a:r>
              <a:rPr lang="en-ZA" sz="900" b="1" dirty="0">
                <a:solidFill>
                  <a:prstClr val="black"/>
                </a:solidFill>
                <a:latin typeface="Trebuchet MS" panose="020B0603020202020204" pitchFamily="34" charset="0"/>
              </a:rPr>
              <a:t>Business </a:t>
            </a:r>
          </a:p>
          <a:p>
            <a:pPr defTabSz="685800">
              <a:defRPr/>
            </a:pPr>
            <a:r>
              <a:rPr lang="en-ZA" sz="900" b="1" dirty="0">
                <a:solidFill>
                  <a:prstClr val="black"/>
                </a:solidFill>
                <a:latin typeface="Trebuchet MS" panose="020B0603020202020204" pitchFamily="34" charset="0"/>
              </a:rPr>
              <a:t>Talk</a:t>
            </a:r>
          </a:p>
          <a:p>
            <a:pPr defTabSz="685800">
              <a:defRPr/>
            </a:pPr>
            <a:endParaRPr lang="en-ZA" sz="675" b="1" dirty="0">
              <a:solidFill>
                <a:prstClr val="black"/>
              </a:solidFill>
              <a:latin typeface="Calibri" panose="020F0502020204030204"/>
            </a:endParaRP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Assess</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Advise</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Train</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Register</a:t>
            </a:r>
          </a:p>
        </p:txBody>
      </p:sp>
      <p:sp>
        <p:nvSpPr>
          <p:cNvPr id="20" name="TextBox 19"/>
          <p:cNvSpPr txBox="1"/>
          <p:nvPr/>
        </p:nvSpPr>
        <p:spPr>
          <a:xfrm>
            <a:off x="1555708" y="1769313"/>
            <a:ext cx="726031" cy="1096454"/>
          </a:xfrm>
          <a:prstGeom prst="rect">
            <a:avLst/>
          </a:prstGeom>
          <a:noFill/>
        </p:spPr>
        <p:txBody>
          <a:bodyPr wrap="square" rtlCol="0">
            <a:spAutoFit/>
          </a:bodyPr>
          <a:lstStyle/>
          <a:p>
            <a:pPr defTabSz="685800">
              <a:defRPr/>
            </a:pPr>
            <a:r>
              <a:rPr lang="en-ZA" sz="900" b="1" dirty="0">
                <a:solidFill>
                  <a:prstClr val="black"/>
                </a:solidFill>
                <a:latin typeface="Trebuchet MS" panose="020B0603020202020204" pitchFamily="34" charset="0"/>
              </a:rPr>
              <a:t>Business </a:t>
            </a:r>
          </a:p>
          <a:p>
            <a:pPr defTabSz="685800">
              <a:defRPr/>
            </a:pPr>
            <a:r>
              <a:rPr lang="en-ZA" sz="900" b="1" dirty="0">
                <a:solidFill>
                  <a:prstClr val="black"/>
                </a:solidFill>
                <a:latin typeface="Trebuchet MS" panose="020B0603020202020204" pitchFamily="34" charset="0"/>
              </a:rPr>
              <a:t>Start</a:t>
            </a:r>
          </a:p>
          <a:p>
            <a:pPr defTabSz="685800">
              <a:defRPr/>
            </a:pPr>
            <a:endParaRPr lang="en-ZA" sz="675" b="1" dirty="0">
              <a:solidFill>
                <a:prstClr val="black"/>
              </a:solidFill>
              <a:latin typeface="Calibri" panose="020F0502020204030204"/>
            </a:endParaRP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Market Plan</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Counselling</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Finance</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Support</a:t>
            </a:r>
          </a:p>
        </p:txBody>
      </p:sp>
      <p:sp>
        <p:nvSpPr>
          <p:cNvPr id="21" name="TextBox 20"/>
          <p:cNvSpPr txBox="1"/>
          <p:nvPr/>
        </p:nvSpPr>
        <p:spPr>
          <a:xfrm>
            <a:off x="2261020" y="1751847"/>
            <a:ext cx="765758" cy="888705"/>
          </a:xfrm>
          <a:prstGeom prst="rect">
            <a:avLst/>
          </a:prstGeom>
          <a:noFill/>
        </p:spPr>
        <p:txBody>
          <a:bodyPr wrap="square" rtlCol="0">
            <a:spAutoFit/>
          </a:bodyPr>
          <a:lstStyle/>
          <a:p>
            <a:pPr defTabSz="685800">
              <a:defRPr/>
            </a:pPr>
            <a:r>
              <a:rPr lang="en-ZA" sz="900" b="1" dirty="0">
                <a:solidFill>
                  <a:prstClr val="black"/>
                </a:solidFill>
                <a:latin typeface="Trebuchet MS" panose="020B0603020202020204" pitchFamily="34" charset="0"/>
              </a:rPr>
              <a:t>Business </a:t>
            </a:r>
          </a:p>
          <a:p>
            <a:pPr defTabSz="685800">
              <a:defRPr/>
            </a:pPr>
            <a:r>
              <a:rPr lang="en-ZA" sz="900" b="1" dirty="0">
                <a:solidFill>
                  <a:prstClr val="black"/>
                </a:solidFill>
                <a:latin typeface="Trebuchet MS" panose="020B0603020202020204" pitchFamily="34" charset="0"/>
              </a:rPr>
              <a:t>Build</a:t>
            </a:r>
          </a:p>
          <a:p>
            <a:pPr defTabSz="685800">
              <a:defRPr/>
            </a:pPr>
            <a:endParaRPr lang="en-ZA" sz="675" b="1" dirty="0">
              <a:solidFill>
                <a:prstClr val="black"/>
              </a:solidFill>
              <a:latin typeface="Trebuchet MS" panose="020B0603020202020204" pitchFamily="34" charset="0"/>
            </a:endParaRP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Capacitate</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Mentor</a:t>
            </a:r>
          </a:p>
          <a:p>
            <a:pPr marL="128588" indent="-128588" defTabSz="685800">
              <a:buFont typeface="Wingdings" panose="05000000000000000000" pitchFamily="2" charset="2"/>
              <a:buChar char="§"/>
              <a:defRPr/>
            </a:pPr>
            <a:r>
              <a:rPr lang="en-ZA" sz="675" dirty="0">
                <a:solidFill>
                  <a:prstClr val="black"/>
                </a:solidFill>
                <a:latin typeface="Calibri" panose="020F0502020204030204"/>
              </a:rPr>
              <a:t>Procure</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Franchising</a:t>
            </a:r>
          </a:p>
        </p:txBody>
      </p:sp>
      <p:sp>
        <p:nvSpPr>
          <p:cNvPr id="22" name="Rounded Rectangle 21"/>
          <p:cNvSpPr/>
          <p:nvPr/>
        </p:nvSpPr>
        <p:spPr>
          <a:xfrm>
            <a:off x="696509" y="4267066"/>
            <a:ext cx="2783642" cy="10936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350" dirty="0">
              <a:solidFill>
                <a:prstClr val="white"/>
              </a:solidFill>
              <a:latin typeface="Calibri" panose="020F0502020204030204"/>
            </a:endParaRPr>
          </a:p>
        </p:txBody>
      </p:sp>
      <p:sp>
        <p:nvSpPr>
          <p:cNvPr id="24" name="TextBox 23"/>
          <p:cNvSpPr txBox="1"/>
          <p:nvPr/>
        </p:nvSpPr>
        <p:spPr>
          <a:xfrm>
            <a:off x="764094" y="4379204"/>
            <a:ext cx="857095" cy="900246"/>
          </a:xfrm>
          <a:prstGeom prst="rect">
            <a:avLst/>
          </a:prstGeom>
          <a:noFill/>
        </p:spPr>
        <p:txBody>
          <a:bodyPr wrap="square" rtlCol="0">
            <a:spAutoFit/>
          </a:bodyPr>
          <a:lstStyle/>
          <a:p>
            <a:pPr algn="ctr" defTabSz="685800">
              <a:defRPr/>
            </a:pPr>
            <a:r>
              <a:rPr lang="en-ZA" sz="1050" b="1" dirty="0">
                <a:solidFill>
                  <a:prstClr val="black"/>
                </a:solidFill>
                <a:latin typeface="Trebuchet MS" panose="020B0603020202020204" pitchFamily="34" charset="0"/>
              </a:rPr>
              <a:t>101 Seda Technology and </a:t>
            </a:r>
            <a:r>
              <a:rPr lang="en-ZA" sz="1050" b="1" dirty="0">
                <a:solidFill>
                  <a:prstClr val="black"/>
                </a:solidFill>
                <a:latin typeface="Calibri" panose="020F0502020204030204"/>
              </a:rPr>
              <a:t>TVET</a:t>
            </a:r>
            <a:r>
              <a:rPr lang="en-ZA" sz="1050" b="1" dirty="0">
                <a:solidFill>
                  <a:prstClr val="black"/>
                </a:solidFill>
                <a:latin typeface="Trebuchet MS" panose="020B0603020202020204" pitchFamily="34" charset="0"/>
              </a:rPr>
              <a:t> Incubators</a:t>
            </a:r>
          </a:p>
          <a:p>
            <a:pPr algn="ctr" defTabSz="685800">
              <a:defRPr/>
            </a:pPr>
            <a:r>
              <a:rPr lang="en-ZA" sz="1050" b="1" dirty="0">
                <a:solidFill>
                  <a:prstClr val="white">
                    <a:lumMod val="50000"/>
                  </a:prstClr>
                </a:solidFill>
                <a:latin typeface="Trebuchet MS" panose="020B0603020202020204" pitchFamily="34" charset="0"/>
              </a:rPr>
              <a:t>(STP)</a:t>
            </a:r>
          </a:p>
        </p:txBody>
      </p:sp>
      <p:sp>
        <p:nvSpPr>
          <p:cNvPr id="26" name="Pentagon 29"/>
          <p:cNvSpPr/>
          <p:nvPr/>
        </p:nvSpPr>
        <p:spPr>
          <a:xfrm>
            <a:off x="1593071" y="4335312"/>
            <a:ext cx="1887080" cy="964948"/>
          </a:xfrm>
          <a:custGeom>
            <a:avLst/>
            <a:gdLst>
              <a:gd name="connsiteX0" fmla="*/ 0 w 979791"/>
              <a:gd name="connsiteY0" fmla="*/ 0 h 552450"/>
              <a:gd name="connsiteX1" fmla="*/ 703566 w 979791"/>
              <a:gd name="connsiteY1" fmla="*/ 0 h 552450"/>
              <a:gd name="connsiteX2" fmla="*/ 979791 w 979791"/>
              <a:gd name="connsiteY2" fmla="*/ 276225 h 552450"/>
              <a:gd name="connsiteX3" fmla="*/ 703566 w 979791"/>
              <a:gd name="connsiteY3" fmla="*/ 552450 h 552450"/>
              <a:gd name="connsiteX4" fmla="*/ 0 w 979791"/>
              <a:gd name="connsiteY4" fmla="*/ 552450 h 552450"/>
              <a:gd name="connsiteX5" fmla="*/ 0 w 979791"/>
              <a:gd name="connsiteY5" fmla="*/ 0 h 552450"/>
              <a:gd name="connsiteX0" fmla="*/ 9525 w 989316"/>
              <a:gd name="connsiteY0" fmla="*/ 0 h 552450"/>
              <a:gd name="connsiteX1" fmla="*/ 713091 w 989316"/>
              <a:gd name="connsiteY1" fmla="*/ 0 h 552450"/>
              <a:gd name="connsiteX2" fmla="*/ 989316 w 989316"/>
              <a:gd name="connsiteY2" fmla="*/ 276225 h 552450"/>
              <a:gd name="connsiteX3" fmla="*/ 713091 w 989316"/>
              <a:gd name="connsiteY3" fmla="*/ 552450 h 552450"/>
              <a:gd name="connsiteX4" fmla="*/ 9525 w 989316"/>
              <a:gd name="connsiteY4" fmla="*/ 552450 h 552450"/>
              <a:gd name="connsiteX5" fmla="*/ 0 w 989316"/>
              <a:gd name="connsiteY5" fmla="*/ 276225 h 552450"/>
              <a:gd name="connsiteX6" fmla="*/ 9525 w 989316"/>
              <a:gd name="connsiteY6" fmla="*/ 0 h 552450"/>
              <a:gd name="connsiteX0" fmla="*/ 0 w 979791"/>
              <a:gd name="connsiteY0" fmla="*/ 0 h 552450"/>
              <a:gd name="connsiteX1" fmla="*/ 703566 w 979791"/>
              <a:gd name="connsiteY1" fmla="*/ 0 h 552450"/>
              <a:gd name="connsiteX2" fmla="*/ 979791 w 979791"/>
              <a:gd name="connsiteY2" fmla="*/ 276225 h 552450"/>
              <a:gd name="connsiteX3" fmla="*/ 703566 w 979791"/>
              <a:gd name="connsiteY3" fmla="*/ 552450 h 552450"/>
              <a:gd name="connsiteX4" fmla="*/ 0 w 979791"/>
              <a:gd name="connsiteY4" fmla="*/ 552450 h 552450"/>
              <a:gd name="connsiteX5" fmla="*/ 114300 w 979791"/>
              <a:gd name="connsiteY5" fmla="*/ 285750 h 552450"/>
              <a:gd name="connsiteX6" fmla="*/ 0 w 979791"/>
              <a:gd name="connsiteY6" fmla="*/ 0 h 552450"/>
              <a:gd name="connsiteX0" fmla="*/ 0 w 979791"/>
              <a:gd name="connsiteY0" fmla="*/ 4034 h 556484"/>
              <a:gd name="connsiteX1" fmla="*/ 811130 w 979791"/>
              <a:gd name="connsiteY1" fmla="*/ 0 h 556484"/>
              <a:gd name="connsiteX2" fmla="*/ 979791 w 979791"/>
              <a:gd name="connsiteY2" fmla="*/ 280259 h 556484"/>
              <a:gd name="connsiteX3" fmla="*/ 703566 w 979791"/>
              <a:gd name="connsiteY3" fmla="*/ 556484 h 556484"/>
              <a:gd name="connsiteX4" fmla="*/ 0 w 979791"/>
              <a:gd name="connsiteY4" fmla="*/ 556484 h 556484"/>
              <a:gd name="connsiteX5" fmla="*/ 114300 w 979791"/>
              <a:gd name="connsiteY5" fmla="*/ 289784 h 556484"/>
              <a:gd name="connsiteX6" fmla="*/ 0 w 979791"/>
              <a:gd name="connsiteY6" fmla="*/ 4034 h 556484"/>
              <a:gd name="connsiteX0" fmla="*/ 0 w 979791"/>
              <a:gd name="connsiteY0" fmla="*/ 4034 h 556484"/>
              <a:gd name="connsiteX1" fmla="*/ 811130 w 979791"/>
              <a:gd name="connsiteY1" fmla="*/ 0 h 556484"/>
              <a:gd name="connsiteX2" fmla="*/ 979791 w 979791"/>
              <a:gd name="connsiteY2" fmla="*/ 280259 h 556484"/>
              <a:gd name="connsiteX3" fmla="*/ 814839 w 979791"/>
              <a:gd name="connsiteY3" fmla="*/ 552450 h 556484"/>
              <a:gd name="connsiteX4" fmla="*/ 0 w 979791"/>
              <a:gd name="connsiteY4" fmla="*/ 556484 h 556484"/>
              <a:gd name="connsiteX5" fmla="*/ 114300 w 979791"/>
              <a:gd name="connsiteY5" fmla="*/ 289784 h 556484"/>
              <a:gd name="connsiteX6" fmla="*/ 0 w 979791"/>
              <a:gd name="connsiteY6" fmla="*/ 4034 h 556484"/>
              <a:gd name="connsiteX0" fmla="*/ 0 w 979791"/>
              <a:gd name="connsiteY0" fmla="*/ 4034 h 556484"/>
              <a:gd name="connsiteX1" fmla="*/ 811130 w 979791"/>
              <a:gd name="connsiteY1" fmla="*/ 0 h 556484"/>
              <a:gd name="connsiteX2" fmla="*/ 979791 w 979791"/>
              <a:gd name="connsiteY2" fmla="*/ 280259 h 556484"/>
              <a:gd name="connsiteX3" fmla="*/ 814839 w 979791"/>
              <a:gd name="connsiteY3" fmla="*/ 552450 h 556484"/>
              <a:gd name="connsiteX4" fmla="*/ 0 w 979791"/>
              <a:gd name="connsiteY4" fmla="*/ 556484 h 556484"/>
              <a:gd name="connsiteX5" fmla="*/ 66082 w 979791"/>
              <a:gd name="connsiteY5" fmla="*/ 289784 h 556484"/>
              <a:gd name="connsiteX6" fmla="*/ 0 w 979791"/>
              <a:gd name="connsiteY6" fmla="*/ 4034 h 5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791" h="556484">
                <a:moveTo>
                  <a:pt x="0" y="4034"/>
                </a:moveTo>
                <a:lnTo>
                  <a:pt x="811130" y="0"/>
                </a:lnTo>
                <a:lnTo>
                  <a:pt x="979791" y="280259"/>
                </a:lnTo>
                <a:lnTo>
                  <a:pt x="814839" y="552450"/>
                </a:lnTo>
                <a:lnTo>
                  <a:pt x="0" y="556484"/>
                </a:lnTo>
                <a:lnTo>
                  <a:pt x="66082" y="289784"/>
                </a:lnTo>
                <a:lnTo>
                  <a:pt x="0" y="4034"/>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white"/>
              </a:solidFill>
              <a:latin typeface="Trebuchet MS" panose="020B0603020202020204" pitchFamily="34" charset="0"/>
            </a:endParaRPr>
          </a:p>
        </p:txBody>
      </p:sp>
      <p:sp>
        <p:nvSpPr>
          <p:cNvPr id="27" name="TextBox 26"/>
          <p:cNvSpPr txBox="1"/>
          <p:nvPr/>
        </p:nvSpPr>
        <p:spPr>
          <a:xfrm>
            <a:off x="1781690" y="4362401"/>
            <a:ext cx="1877843" cy="957955"/>
          </a:xfrm>
          <a:prstGeom prst="rect">
            <a:avLst/>
          </a:prstGeom>
          <a:noFill/>
        </p:spPr>
        <p:txBody>
          <a:bodyPr wrap="square" rtlCol="0">
            <a:spAutoFit/>
          </a:bodyPr>
          <a:lstStyle/>
          <a:p>
            <a:pPr defTabSz="685800">
              <a:defRPr/>
            </a:pPr>
            <a:r>
              <a:rPr lang="en-ZA" sz="900" b="1" dirty="0">
                <a:solidFill>
                  <a:prstClr val="black"/>
                </a:solidFill>
                <a:latin typeface="Trebuchet MS" panose="020B0603020202020204" pitchFamily="34" charset="0"/>
              </a:rPr>
              <a:t>Incubation for Start-Ups</a:t>
            </a:r>
          </a:p>
          <a:p>
            <a:pPr defTabSz="685800">
              <a:defRPr/>
            </a:pPr>
            <a:endParaRPr lang="en-ZA" sz="675" b="1" dirty="0">
              <a:solidFill>
                <a:prstClr val="black"/>
              </a:solidFill>
              <a:latin typeface="Calibri" panose="020F0502020204030204"/>
            </a:endParaRP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Assessment, Selection</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Training, Systems, Tools </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Offices, Workshops </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Shared Business Processes</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Market &amp; Finance Plans</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Mentoring, Tracking</a:t>
            </a:r>
          </a:p>
        </p:txBody>
      </p:sp>
      <p:grpSp>
        <p:nvGrpSpPr>
          <p:cNvPr id="28" name="Group 27"/>
          <p:cNvGrpSpPr/>
          <p:nvPr/>
        </p:nvGrpSpPr>
        <p:grpSpPr>
          <a:xfrm>
            <a:off x="1453300" y="3359958"/>
            <a:ext cx="434483" cy="283701"/>
            <a:chOff x="565395" y="1686530"/>
            <a:chExt cx="748694" cy="488869"/>
          </a:xfrm>
        </p:grpSpPr>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44586" y="1686530"/>
              <a:ext cx="369503" cy="488869"/>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65395" y="1686530"/>
              <a:ext cx="369503" cy="488869"/>
            </a:xfrm>
            <a:prstGeom prst="rect">
              <a:avLst/>
            </a:prstGeom>
          </p:spPr>
        </p:pic>
      </p:grpSp>
      <p:grpSp>
        <p:nvGrpSpPr>
          <p:cNvPr id="31" name="Group 30"/>
          <p:cNvGrpSpPr/>
          <p:nvPr/>
        </p:nvGrpSpPr>
        <p:grpSpPr>
          <a:xfrm>
            <a:off x="7988485" y="5522290"/>
            <a:ext cx="971075" cy="318782"/>
            <a:chOff x="10071125" y="6096751"/>
            <a:chExt cx="1489193" cy="488869"/>
          </a:xfrm>
        </p:grpSpPr>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450316" y="6096751"/>
              <a:ext cx="369503" cy="488869"/>
            </a:xfrm>
            <a:prstGeom prst="rect">
              <a:avLst/>
            </a:prstGeom>
          </p:spPr>
        </p:pic>
        <p:pic>
          <p:nvPicPr>
            <p:cNvPr id="33" name="Picture 3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071125" y="6096751"/>
              <a:ext cx="369503" cy="488869"/>
            </a:xfrm>
            <a:prstGeom prst="rect">
              <a:avLst/>
            </a:prstGeom>
          </p:spPr>
        </p:pic>
        <p:pic>
          <p:nvPicPr>
            <p:cNvPr id="34" name="Picture 3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190815" y="6096751"/>
              <a:ext cx="369503" cy="488869"/>
            </a:xfrm>
            <a:prstGeom prst="rect">
              <a:avLst/>
            </a:prstGeom>
          </p:spPr>
        </p:pic>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811624" y="6096751"/>
              <a:ext cx="369503" cy="488869"/>
            </a:xfrm>
            <a:prstGeom prst="rect">
              <a:avLst/>
            </a:prstGeom>
          </p:spPr>
        </p:pic>
      </p:grpSp>
      <p:sp>
        <p:nvSpPr>
          <p:cNvPr id="36" name="Pentagon 29"/>
          <p:cNvSpPr/>
          <p:nvPr/>
        </p:nvSpPr>
        <p:spPr>
          <a:xfrm>
            <a:off x="3042944" y="1777591"/>
            <a:ext cx="1072607" cy="985469"/>
          </a:xfrm>
          <a:custGeom>
            <a:avLst/>
            <a:gdLst>
              <a:gd name="connsiteX0" fmla="*/ 0 w 979791"/>
              <a:gd name="connsiteY0" fmla="*/ 0 h 552450"/>
              <a:gd name="connsiteX1" fmla="*/ 703566 w 979791"/>
              <a:gd name="connsiteY1" fmla="*/ 0 h 552450"/>
              <a:gd name="connsiteX2" fmla="*/ 979791 w 979791"/>
              <a:gd name="connsiteY2" fmla="*/ 276225 h 552450"/>
              <a:gd name="connsiteX3" fmla="*/ 703566 w 979791"/>
              <a:gd name="connsiteY3" fmla="*/ 552450 h 552450"/>
              <a:gd name="connsiteX4" fmla="*/ 0 w 979791"/>
              <a:gd name="connsiteY4" fmla="*/ 552450 h 552450"/>
              <a:gd name="connsiteX5" fmla="*/ 0 w 979791"/>
              <a:gd name="connsiteY5" fmla="*/ 0 h 552450"/>
              <a:gd name="connsiteX0" fmla="*/ 9525 w 989316"/>
              <a:gd name="connsiteY0" fmla="*/ 0 h 552450"/>
              <a:gd name="connsiteX1" fmla="*/ 713091 w 989316"/>
              <a:gd name="connsiteY1" fmla="*/ 0 h 552450"/>
              <a:gd name="connsiteX2" fmla="*/ 989316 w 989316"/>
              <a:gd name="connsiteY2" fmla="*/ 276225 h 552450"/>
              <a:gd name="connsiteX3" fmla="*/ 713091 w 989316"/>
              <a:gd name="connsiteY3" fmla="*/ 552450 h 552450"/>
              <a:gd name="connsiteX4" fmla="*/ 9525 w 989316"/>
              <a:gd name="connsiteY4" fmla="*/ 552450 h 552450"/>
              <a:gd name="connsiteX5" fmla="*/ 0 w 989316"/>
              <a:gd name="connsiteY5" fmla="*/ 276225 h 552450"/>
              <a:gd name="connsiteX6" fmla="*/ 9525 w 989316"/>
              <a:gd name="connsiteY6" fmla="*/ 0 h 552450"/>
              <a:gd name="connsiteX0" fmla="*/ 0 w 979791"/>
              <a:gd name="connsiteY0" fmla="*/ 0 h 552450"/>
              <a:gd name="connsiteX1" fmla="*/ 703566 w 979791"/>
              <a:gd name="connsiteY1" fmla="*/ 0 h 552450"/>
              <a:gd name="connsiteX2" fmla="*/ 979791 w 979791"/>
              <a:gd name="connsiteY2" fmla="*/ 276225 h 552450"/>
              <a:gd name="connsiteX3" fmla="*/ 703566 w 979791"/>
              <a:gd name="connsiteY3" fmla="*/ 552450 h 552450"/>
              <a:gd name="connsiteX4" fmla="*/ 0 w 979791"/>
              <a:gd name="connsiteY4" fmla="*/ 552450 h 552450"/>
              <a:gd name="connsiteX5" fmla="*/ 114300 w 979791"/>
              <a:gd name="connsiteY5" fmla="*/ 285750 h 552450"/>
              <a:gd name="connsiteX6" fmla="*/ 0 w 979791"/>
              <a:gd name="connsiteY6" fmla="*/ 0 h 552450"/>
              <a:gd name="connsiteX0" fmla="*/ 0 w 979791"/>
              <a:gd name="connsiteY0" fmla="*/ 4034 h 556484"/>
              <a:gd name="connsiteX1" fmla="*/ 811130 w 979791"/>
              <a:gd name="connsiteY1" fmla="*/ 0 h 556484"/>
              <a:gd name="connsiteX2" fmla="*/ 979791 w 979791"/>
              <a:gd name="connsiteY2" fmla="*/ 280259 h 556484"/>
              <a:gd name="connsiteX3" fmla="*/ 703566 w 979791"/>
              <a:gd name="connsiteY3" fmla="*/ 556484 h 556484"/>
              <a:gd name="connsiteX4" fmla="*/ 0 w 979791"/>
              <a:gd name="connsiteY4" fmla="*/ 556484 h 556484"/>
              <a:gd name="connsiteX5" fmla="*/ 114300 w 979791"/>
              <a:gd name="connsiteY5" fmla="*/ 289784 h 556484"/>
              <a:gd name="connsiteX6" fmla="*/ 0 w 979791"/>
              <a:gd name="connsiteY6" fmla="*/ 4034 h 556484"/>
              <a:gd name="connsiteX0" fmla="*/ 0 w 979791"/>
              <a:gd name="connsiteY0" fmla="*/ 4034 h 556484"/>
              <a:gd name="connsiteX1" fmla="*/ 811130 w 979791"/>
              <a:gd name="connsiteY1" fmla="*/ 0 h 556484"/>
              <a:gd name="connsiteX2" fmla="*/ 979791 w 979791"/>
              <a:gd name="connsiteY2" fmla="*/ 280259 h 556484"/>
              <a:gd name="connsiteX3" fmla="*/ 814839 w 979791"/>
              <a:gd name="connsiteY3" fmla="*/ 552450 h 556484"/>
              <a:gd name="connsiteX4" fmla="*/ 0 w 979791"/>
              <a:gd name="connsiteY4" fmla="*/ 556484 h 556484"/>
              <a:gd name="connsiteX5" fmla="*/ 114300 w 979791"/>
              <a:gd name="connsiteY5" fmla="*/ 289784 h 556484"/>
              <a:gd name="connsiteX6" fmla="*/ 0 w 979791"/>
              <a:gd name="connsiteY6" fmla="*/ 4034 h 556484"/>
              <a:gd name="connsiteX0" fmla="*/ 0 w 979791"/>
              <a:gd name="connsiteY0" fmla="*/ 4034 h 556484"/>
              <a:gd name="connsiteX1" fmla="*/ 811130 w 979791"/>
              <a:gd name="connsiteY1" fmla="*/ 0 h 556484"/>
              <a:gd name="connsiteX2" fmla="*/ 979791 w 979791"/>
              <a:gd name="connsiteY2" fmla="*/ 280259 h 556484"/>
              <a:gd name="connsiteX3" fmla="*/ 814839 w 979791"/>
              <a:gd name="connsiteY3" fmla="*/ 552450 h 556484"/>
              <a:gd name="connsiteX4" fmla="*/ 0 w 979791"/>
              <a:gd name="connsiteY4" fmla="*/ 556484 h 556484"/>
              <a:gd name="connsiteX5" fmla="*/ 66082 w 979791"/>
              <a:gd name="connsiteY5" fmla="*/ 289784 h 556484"/>
              <a:gd name="connsiteX6" fmla="*/ 0 w 979791"/>
              <a:gd name="connsiteY6" fmla="*/ 4034 h 5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791" h="556484">
                <a:moveTo>
                  <a:pt x="0" y="4034"/>
                </a:moveTo>
                <a:lnTo>
                  <a:pt x="811130" y="0"/>
                </a:lnTo>
                <a:lnTo>
                  <a:pt x="979791" y="280259"/>
                </a:lnTo>
                <a:lnTo>
                  <a:pt x="814839" y="552450"/>
                </a:lnTo>
                <a:lnTo>
                  <a:pt x="0" y="556484"/>
                </a:lnTo>
                <a:lnTo>
                  <a:pt x="66082" y="289784"/>
                </a:lnTo>
                <a:lnTo>
                  <a:pt x="0" y="403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white"/>
              </a:solidFill>
              <a:latin typeface="Trebuchet MS" panose="020B0603020202020204" pitchFamily="34" charset="0"/>
            </a:endParaRPr>
          </a:p>
        </p:txBody>
      </p:sp>
      <p:sp>
        <p:nvSpPr>
          <p:cNvPr id="38" name="TextBox 37"/>
          <p:cNvSpPr txBox="1"/>
          <p:nvPr/>
        </p:nvSpPr>
        <p:spPr>
          <a:xfrm>
            <a:off x="3032562" y="1779201"/>
            <a:ext cx="1015673" cy="888705"/>
          </a:xfrm>
          <a:prstGeom prst="rect">
            <a:avLst/>
          </a:prstGeom>
          <a:noFill/>
        </p:spPr>
        <p:txBody>
          <a:bodyPr wrap="square" rtlCol="0">
            <a:spAutoFit/>
          </a:bodyPr>
          <a:lstStyle/>
          <a:p>
            <a:pPr defTabSz="685800">
              <a:defRPr/>
            </a:pPr>
            <a:r>
              <a:rPr lang="en-ZA" sz="900" b="1" dirty="0">
                <a:solidFill>
                  <a:prstClr val="black"/>
                </a:solidFill>
                <a:latin typeface="Trebuchet MS" panose="020B0603020202020204" pitchFamily="34" charset="0"/>
              </a:rPr>
              <a:t>Business </a:t>
            </a:r>
          </a:p>
          <a:p>
            <a:pPr defTabSz="685800">
              <a:defRPr/>
            </a:pPr>
            <a:r>
              <a:rPr lang="en-ZA" sz="900" b="1" dirty="0">
                <a:solidFill>
                  <a:prstClr val="black"/>
                </a:solidFill>
                <a:latin typeface="Trebuchet MS" panose="020B0603020202020204" pitchFamily="34" charset="0"/>
              </a:rPr>
              <a:t>Grow</a:t>
            </a:r>
          </a:p>
          <a:p>
            <a:pPr defTabSz="685800">
              <a:defRPr/>
            </a:pPr>
            <a:endParaRPr lang="en-ZA" sz="675" b="1" dirty="0">
              <a:solidFill>
                <a:prstClr val="black"/>
              </a:solidFill>
              <a:latin typeface="Calibri" panose="020F0502020204030204"/>
            </a:endParaRP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Growth Support</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Export Readiness</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Manuf. Support</a:t>
            </a:r>
          </a:p>
          <a:p>
            <a:pPr marL="128588" indent="-128588" defTabSz="685800">
              <a:buFont typeface="Wingdings" panose="05000000000000000000" pitchFamily="2" charset="2"/>
              <a:buChar char="§"/>
              <a:defRPr/>
            </a:pPr>
            <a:r>
              <a:rPr lang="en-ZA" sz="675" dirty="0">
                <a:solidFill>
                  <a:prstClr val="black"/>
                </a:solidFill>
                <a:latin typeface="Trebuchet MS" panose="020B0603020202020204" pitchFamily="34" charset="0"/>
              </a:rPr>
              <a:t>Supplier Dev.</a:t>
            </a:r>
          </a:p>
        </p:txBody>
      </p:sp>
      <p:sp>
        <p:nvSpPr>
          <p:cNvPr id="8" name="TextBox 7"/>
          <p:cNvSpPr txBox="1"/>
          <p:nvPr/>
        </p:nvSpPr>
        <p:spPr>
          <a:xfrm>
            <a:off x="130854" y="2012893"/>
            <a:ext cx="769763" cy="507831"/>
          </a:xfrm>
          <a:prstGeom prst="rect">
            <a:avLst/>
          </a:prstGeom>
          <a:noFill/>
        </p:spPr>
        <p:txBody>
          <a:bodyPr wrap="none" rtlCol="0">
            <a:spAutoFit/>
          </a:bodyPr>
          <a:lstStyle/>
          <a:p>
            <a:pPr defTabSz="685800"/>
            <a:r>
              <a:rPr lang="en-ZA" sz="675" dirty="0">
                <a:solidFill>
                  <a:prstClr val="black"/>
                </a:solidFill>
                <a:latin typeface="Trebuchet MS" panose="020B0603020202020204" pitchFamily="34" charset="0"/>
              </a:rPr>
              <a:t>54 Seda</a:t>
            </a:r>
          </a:p>
          <a:p>
            <a:pPr defTabSz="685800"/>
            <a:r>
              <a:rPr lang="en-ZA" sz="675" dirty="0">
                <a:solidFill>
                  <a:prstClr val="black"/>
                </a:solidFill>
                <a:latin typeface="Trebuchet MS" panose="020B0603020202020204" pitchFamily="34" charset="0"/>
              </a:rPr>
              <a:t> Branches </a:t>
            </a:r>
          </a:p>
          <a:p>
            <a:pPr defTabSz="685800"/>
            <a:r>
              <a:rPr lang="en-ZA" sz="675" dirty="0">
                <a:solidFill>
                  <a:prstClr val="black"/>
                </a:solidFill>
                <a:latin typeface="Trebuchet MS" panose="020B0603020202020204" pitchFamily="34" charset="0"/>
              </a:rPr>
              <a:t>77 co-locations</a:t>
            </a:r>
          </a:p>
          <a:p>
            <a:pPr defTabSz="685800"/>
            <a:r>
              <a:rPr lang="en-ZA" sz="675" dirty="0">
                <a:solidFill>
                  <a:prstClr val="black"/>
                </a:solidFill>
                <a:latin typeface="Trebuchet MS" panose="020B0603020202020204" pitchFamily="34" charset="0"/>
              </a:rPr>
              <a:t>(EDD)</a:t>
            </a:r>
          </a:p>
        </p:txBody>
      </p:sp>
      <p:pic>
        <p:nvPicPr>
          <p:cNvPr id="37" name="Picture 36">
            <a:extLst>
              <a:ext uri="{FF2B5EF4-FFF2-40B4-BE49-F238E27FC236}">
                <a16:creationId xmlns:a16="http://schemas.microsoft.com/office/drawing/2014/main" id="{10953F27-587B-96FC-A7A2-BE40003928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5170" y="5923795"/>
            <a:ext cx="2210139" cy="761958"/>
          </a:xfrm>
          <a:prstGeom prst="rect">
            <a:avLst/>
          </a:prstGeom>
        </p:spPr>
      </p:pic>
    </p:spTree>
    <p:extLst>
      <p:ext uri="{BB962C8B-B14F-4D97-AF65-F5344CB8AC3E}">
        <p14:creationId xmlns:p14="http://schemas.microsoft.com/office/powerpoint/2010/main" val="4150036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65" y="1360214"/>
            <a:ext cx="9149365" cy="100593"/>
          </a:xfrm>
          <a:prstGeom prst="rect">
            <a:avLst/>
          </a:prstGeom>
        </p:spPr>
      </p:pic>
      <p:pic>
        <p:nvPicPr>
          <p:cNvPr id="5" name="Picture 4"/>
          <p:cNvPicPr>
            <a:picLocks noChangeAspect="1"/>
          </p:cNvPicPr>
          <p:nvPr/>
        </p:nvPicPr>
        <p:blipFill>
          <a:blip r:embed="rId3"/>
          <a:stretch>
            <a:fillRect/>
          </a:stretch>
        </p:blipFill>
        <p:spPr>
          <a:xfrm>
            <a:off x="72295" y="857250"/>
            <a:ext cx="489247" cy="502964"/>
          </a:xfrm>
          <a:prstGeom prst="rect">
            <a:avLst/>
          </a:prstGeom>
        </p:spPr>
      </p:pic>
      <p:pic>
        <p:nvPicPr>
          <p:cNvPr id="6" name="Picture 5"/>
          <p:cNvPicPr>
            <a:picLocks noChangeAspect="1"/>
          </p:cNvPicPr>
          <p:nvPr/>
        </p:nvPicPr>
        <p:blipFill>
          <a:blip r:embed="rId2"/>
          <a:stretch>
            <a:fillRect/>
          </a:stretch>
        </p:blipFill>
        <p:spPr>
          <a:xfrm>
            <a:off x="0" y="5521206"/>
            <a:ext cx="9149365" cy="100593"/>
          </a:xfrm>
          <a:prstGeom prst="rect">
            <a:avLst/>
          </a:prstGeom>
        </p:spPr>
      </p:pic>
      <p:sp>
        <p:nvSpPr>
          <p:cNvPr id="7" name="Content Placeholder 2"/>
          <p:cNvSpPr txBox="1">
            <a:spLocks/>
          </p:cNvSpPr>
          <p:nvPr/>
        </p:nvSpPr>
        <p:spPr>
          <a:xfrm>
            <a:off x="2162609" y="2412713"/>
            <a:ext cx="5225328" cy="2021607"/>
          </a:xfrm>
          <a:prstGeom prst="rect">
            <a:avLst/>
          </a:prstGeom>
        </p:spPr>
        <p:txBody>
          <a:bodyPr vert="horz" lIns="51435" tIns="25718" rIns="51435" bIns="25718"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685800">
              <a:defRPr/>
            </a:pPr>
            <a:endParaRPr lang="en-US" sz="1350" dirty="0">
              <a:solidFill>
                <a:prstClr val="black"/>
              </a:solidFill>
              <a:latin typeface="din"/>
            </a:endParaRPr>
          </a:p>
        </p:txBody>
      </p:sp>
      <p:sp>
        <p:nvSpPr>
          <p:cNvPr id="8" name="TextBox 7"/>
          <p:cNvSpPr txBox="1"/>
          <p:nvPr/>
        </p:nvSpPr>
        <p:spPr>
          <a:xfrm>
            <a:off x="425890" y="940366"/>
            <a:ext cx="3921110" cy="830997"/>
          </a:xfrm>
          <a:prstGeom prst="rect">
            <a:avLst/>
          </a:prstGeom>
          <a:noFill/>
        </p:spPr>
        <p:txBody>
          <a:bodyPr wrap="square" rtlCol="0">
            <a:spAutoFit/>
          </a:bodyPr>
          <a:lstStyle/>
          <a:p>
            <a:pPr defTabSz="685800">
              <a:defRPr/>
            </a:pPr>
            <a:r>
              <a:rPr lang="en-ZA" sz="3000" b="1" dirty="0">
                <a:solidFill>
                  <a:prstClr val="black"/>
                </a:solidFill>
                <a:latin typeface="Calibri" panose="020F0502020204030204"/>
              </a:rPr>
              <a:t>Seda Operations Model</a:t>
            </a:r>
          </a:p>
          <a:p>
            <a:pPr algn="ctr" defTabSz="685800">
              <a:defRPr/>
            </a:pPr>
            <a:endParaRPr lang="en-ZA" b="1" dirty="0">
              <a:solidFill>
                <a:prstClr val="black"/>
              </a:solidFill>
              <a:latin typeface="Trebuchet MS" panose="020B0603020202020204" pitchFamily="34" charset="0"/>
            </a:endParaRPr>
          </a:p>
        </p:txBody>
      </p:sp>
      <p:sp>
        <p:nvSpPr>
          <p:cNvPr id="22" name="TextBox 21"/>
          <p:cNvSpPr txBox="1"/>
          <p:nvPr/>
        </p:nvSpPr>
        <p:spPr>
          <a:xfrm>
            <a:off x="3530320" y="1552586"/>
            <a:ext cx="2933110" cy="553998"/>
          </a:xfrm>
          <a:prstGeom prst="rect">
            <a:avLst/>
          </a:prstGeom>
          <a:noFill/>
        </p:spPr>
        <p:txBody>
          <a:bodyPr wrap="square" rtlCol="0">
            <a:spAutoFit/>
          </a:bodyPr>
          <a:lstStyle/>
          <a:p>
            <a:pPr defTabSz="685800">
              <a:defRPr/>
            </a:pPr>
            <a:r>
              <a:rPr lang="en-ZA" sz="3000" b="1" dirty="0">
                <a:solidFill>
                  <a:prstClr val="black"/>
                </a:solidFill>
                <a:latin typeface="Calibri" panose="020F0502020204030204"/>
              </a:rPr>
              <a:t>Process Flow</a:t>
            </a:r>
          </a:p>
        </p:txBody>
      </p:sp>
      <p:sp>
        <p:nvSpPr>
          <p:cNvPr id="10" name="TextBox 9"/>
          <p:cNvSpPr txBox="1"/>
          <p:nvPr/>
        </p:nvSpPr>
        <p:spPr>
          <a:xfrm>
            <a:off x="254693" y="2664840"/>
            <a:ext cx="799715" cy="323165"/>
          </a:xfrm>
          <a:prstGeom prst="rect">
            <a:avLst/>
          </a:prstGeom>
          <a:noFill/>
        </p:spPr>
        <p:txBody>
          <a:bodyPr wrap="square" rtlCol="0">
            <a:spAutoFit/>
          </a:bodyPr>
          <a:lstStyle/>
          <a:p>
            <a:pPr defTabSz="685800">
              <a:defRPr/>
            </a:pPr>
            <a:r>
              <a:rPr lang="en-ZA" sz="1500" b="1" dirty="0">
                <a:solidFill>
                  <a:prstClr val="black"/>
                </a:solidFill>
                <a:latin typeface="Calibri" panose="020F0502020204030204"/>
              </a:rPr>
              <a:t>Attract</a:t>
            </a:r>
          </a:p>
        </p:txBody>
      </p:sp>
      <p:sp>
        <p:nvSpPr>
          <p:cNvPr id="11" name="TextBox 10"/>
          <p:cNvSpPr txBox="1"/>
          <p:nvPr/>
        </p:nvSpPr>
        <p:spPr>
          <a:xfrm>
            <a:off x="1383488" y="2659401"/>
            <a:ext cx="751081" cy="323165"/>
          </a:xfrm>
          <a:prstGeom prst="rect">
            <a:avLst/>
          </a:prstGeom>
          <a:noFill/>
        </p:spPr>
        <p:txBody>
          <a:bodyPr wrap="square" rtlCol="0">
            <a:spAutoFit/>
          </a:bodyPr>
          <a:lstStyle/>
          <a:p>
            <a:pPr defTabSz="685800">
              <a:defRPr/>
            </a:pPr>
            <a:r>
              <a:rPr lang="en-ZA" sz="1500" b="1" dirty="0">
                <a:solidFill>
                  <a:prstClr val="black"/>
                </a:solidFill>
                <a:latin typeface="Calibri Light" panose="020F0302020204030204"/>
              </a:rPr>
              <a:t>Engage</a:t>
            </a:r>
          </a:p>
        </p:txBody>
      </p:sp>
      <p:sp>
        <p:nvSpPr>
          <p:cNvPr id="12" name="TextBox 11"/>
          <p:cNvSpPr txBox="1"/>
          <p:nvPr/>
        </p:nvSpPr>
        <p:spPr>
          <a:xfrm>
            <a:off x="2585385" y="2562746"/>
            <a:ext cx="1585567" cy="784830"/>
          </a:xfrm>
          <a:prstGeom prst="rect">
            <a:avLst/>
          </a:prstGeom>
          <a:noFill/>
        </p:spPr>
        <p:txBody>
          <a:bodyPr wrap="square" rtlCol="0">
            <a:spAutoFit/>
          </a:bodyPr>
          <a:lstStyle/>
          <a:p>
            <a:pPr algn="ctr" defTabSz="685800">
              <a:defRPr/>
            </a:pPr>
            <a:r>
              <a:rPr lang="en-ZA" sz="1500" b="1" dirty="0">
                <a:solidFill>
                  <a:prstClr val="black"/>
                </a:solidFill>
                <a:latin typeface="Calibri" panose="020F0502020204030204"/>
              </a:rPr>
              <a:t>Asses &amp; Diagnose (Tools &amp; BA’s/RF’s)</a:t>
            </a:r>
          </a:p>
        </p:txBody>
      </p:sp>
      <p:sp>
        <p:nvSpPr>
          <p:cNvPr id="13" name="TextBox 12"/>
          <p:cNvSpPr txBox="1"/>
          <p:nvPr/>
        </p:nvSpPr>
        <p:spPr>
          <a:xfrm>
            <a:off x="4482652" y="2152559"/>
            <a:ext cx="2158091" cy="1246495"/>
          </a:xfrm>
          <a:prstGeom prst="rect">
            <a:avLst/>
          </a:prstGeom>
          <a:noFill/>
        </p:spPr>
        <p:txBody>
          <a:bodyPr wrap="square" rtlCol="0">
            <a:spAutoFit/>
          </a:bodyPr>
          <a:lstStyle/>
          <a:p>
            <a:pPr algn="ctr" defTabSz="685800">
              <a:defRPr/>
            </a:pPr>
            <a:r>
              <a:rPr lang="en-ZA" sz="1500" b="1" dirty="0">
                <a:solidFill>
                  <a:prstClr val="black"/>
                </a:solidFill>
                <a:latin typeface="Calibri" panose="020F0502020204030204"/>
              </a:rPr>
              <a:t>Intervene/Support &amp; Refer </a:t>
            </a:r>
          </a:p>
          <a:p>
            <a:pPr algn="ctr" defTabSz="685800">
              <a:defRPr/>
            </a:pPr>
            <a:r>
              <a:rPr lang="en-ZA" sz="1500" dirty="0">
                <a:solidFill>
                  <a:prstClr val="black"/>
                </a:solidFill>
                <a:latin typeface="Calibri" panose="020F0502020204030204"/>
              </a:rPr>
              <a:t>(Service Providers; Consultants; other Seda divisions &amp; Partners)</a:t>
            </a:r>
          </a:p>
        </p:txBody>
      </p:sp>
      <p:sp>
        <p:nvSpPr>
          <p:cNvPr id="14" name="TextBox 13"/>
          <p:cNvSpPr txBox="1"/>
          <p:nvPr/>
        </p:nvSpPr>
        <p:spPr>
          <a:xfrm>
            <a:off x="6882898" y="2510713"/>
            <a:ext cx="2048971" cy="553998"/>
          </a:xfrm>
          <a:prstGeom prst="rect">
            <a:avLst/>
          </a:prstGeom>
          <a:noFill/>
        </p:spPr>
        <p:txBody>
          <a:bodyPr wrap="square" rtlCol="0">
            <a:spAutoFit/>
          </a:bodyPr>
          <a:lstStyle/>
          <a:p>
            <a:pPr algn="ctr" defTabSz="685800">
              <a:defRPr/>
            </a:pPr>
            <a:r>
              <a:rPr lang="en-ZA" sz="1500" b="1" dirty="0">
                <a:solidFill>
                  <a:prstClr val="black"/>
                </a:solidFill>
                <a:latin typeface="Calibri Light" panose="020F0302020204030204"/>
              </a:rPr>
              <a:t>Assess </a:t>
            </a:r>
            <a:r>
              <a:rPr lang="en-ZA" sz="1500" b="1" dirty="0">
                <a:solidFill>
                  <a:prstClr val="black"/>
                </a:solidFill>
                <a:latin typeface="Calibri" panose="020F0502020204030204"/>
              </a:rPr>
              <a:t>Improvement/Impact</a:t>
            </a:r>
          </a:p>
        </p:txBody>
      </p:sp>
      <p:sp>
        <p:nvSpPr>
          <p:cNvPr id="16" name="Right Arrow 15"/>
          <p:cNvSpPr/>
          <p:nvPr/>
        </p:nvSpPr>
        <p:spPr>
          <a:xfrm>
            <a:off x="973014" y="2727518"/>
            <a:ext cx="328733" cy="1652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350" dirty="0">
              <a:solidFill>
                <a:prstClr val="white"/>
              </a:solidFill>
              <a:latin typeface="Calibri" panose="020F0502020204030204"/>
            </a:endParaRPr>
          </a:p>
        </p:txBody>
      </p:sp>
      <p:sp>
        <p:nvSpPr>
          <p:cNvPr id="17" name="Right Arrow 16"/>
          <p:cNvSpPr/>
          <p:nvPr/>
        </p:nvSpPr>
        <p:spPr>
          <a:xfrm>
            <a:off x="2222078" y="2736858"/>
            <a:ext cx="328733" cy="1652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350" dirty="0">
              <a:solidFill>
                <a:prstClr val="white"/>
              </a:solidFill>
              <a:latin typeface="Calibri" panose="020F0502020204030204"/>
            </a:endParaRPr>
          </a:p>
        </p:txBody>
      </p:sp>
      <p:sp>
        <p:nvSpPr>
          <p:cNvPr id="18" name="Right Arrow 17"/>
          <p:cNvSpPr/>
          <p:nvPr/>
        </p:nvSpPr>
        <p:spPr>
          <a:xfrm>
            <a:off x="4191349" y="2720187"/>
            <a:ext cx="295275" cy="1652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350" dirty="0">
              <a:solidFill>
                <a:prstClr val="white"/>
              </a:solidFill>
              <a:latin typeface="Calibri" panose="020F0502020204030204"/>
            </a:endParaRPr>
          </a:p>
        </p:txBody>
      </p:sp>
      <p:sp>
        <p:nvSpPr>
          <p:cNvPr id="19" name="Right Arrow 18"/>
          <p:cNvSpPr/>
          <p:nvPr/>
        </p:nvSpPr>
        <p:spPr>
          <a:xfrm>
            <a:off x="6668783" y="2682116"/>
            <a:ext cx="295275" cy="1652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350" dirty="0">
              <a:solidFill>
                <a:prstClr val="white"/>
              </a:solidFill>
              <a:latin typeface="Calibri" panose="020F0502020204030204"/>
            </a:endParaRPr>
          </a:p>
        </p:txBody>
      </p:sp>
      <p:sp>
        <p:nvSpPr>
          <p:cNvPr id="20" name="U-Turn Arrow 19"/>
          <p:cNvSpPr/>
          <p:nvPr/>
        </p:nvSpPr>
        <p:spPr>
          <a:xfrm rot="10800000">
            <a:off x="3302987" y="3176107"/>
            <a:ext cx="4784906" cy="341934"/>
          </a:xfrm>
          <a:prstGeom prst="uturnArrow">
            <a:avLst>
              <a:gd name="adj1" fmla="val 25000"/>
              <a:gd name="adj2" fmla="val 25000"/>
              <a:gd name="adj3" fmla="val 25000"/>
              <a:gd name="adj4" fmla="val 43750"/>
              <a:gd name="adj5" fmla="val 1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350" dirty="0">
              <a:solidFill>
                <a:prstClr val="white"/>
              </a:solidFill>
              <a:latin typeface="Calibri" panose="020F0502020204030204"/>
            </a:endParaRPr>
          </a:p>
        </p:txBody>
      </p:sp>
      <p:sp>
        <p:nvSpPr>
          <p:cNvPr id="24" name="TextBox 23"/>
          <p:cNvSpPr txBox="1"/>
          <p:nvPr/>
        </p:nvSpPr>
        <p:spPr>
          <a:xfrm>
            <a:off x="139530" y="4053523"/>
            <a:ext cx="8859574" cy="784830"/>
          </a:xfrm>
          <a:prstGeom prst="rect">
            <a:avLst/>
          </a:prstGeom>
          <a:noFill/>
          <a:ln>
            <a:solidFill>
              <a:srgbClr val="CC3300"/>
            </a:solidFill>
          </a:ln>
        </p:spPr>
        <p:txBody>
          <a:bodyPr wrap="square" rtlCol="0">
            <a:spAutoFit/>
          </a:bodyPr>
          <a:lstStyle/>
          <a:p>
            <a:pPr algn="just" defTabSz="685800">
              <a:defRPr/>
            </a:pPr>
            <a:r>
              <a:rPr lang="en-ZA" sz="1350" b="1" dirty="0">
                <a:solidFill>
                  <a:prstClr val="black"/>
                </a:solidFill>
                <a:latin typeface="Calibri" panose="020F0502020204030204"/>
              </a:rPr>
              <a:t>Note:  </a:t>
            </a:r>
            <a:r>
              <a:rPr lang="en-ZA" sz="1500" b="1" dirty="0">
                <a:solidFill>
                  <a:prstClr val="black"/>
                </a:solidFill>
                <a:latin typeface="Calibri Light" panose="020F0302020204030204"/>
              </a:rPr>
              <a:t>Seda Supports all Sectors and Industries while prioritising Key growth sectors in the Province. We support different types of Profit Orientated Legal Entities from Sole Proprietors and Private Companies to co-operatives and other Collectively Owned entities.</a:t>
            </a:r>
          </a:p>
        </p:txBody>
      </p:sp>
      <p:pic>
        <p:nvPicPr>
          <p:cNvPr id="21" name="Picture 20">
            <a:extLst>
              <a:ext uri="{FF2B5EF4-FFF2-40B4-BE49-F238E27FC236}">
                <a16:creationId xmlns:a16="http://schemas.microsoft.com/office/drawing/2014/main" id="{B7A403B4-E46D-27CC-EF9C-AEF07151C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898" y="5729779"/>
            <a:ext cx="2210139" cy="761958"/>
          </a:xfrm>
          <a:prstGeom prst="rect">
            <a:avLst/>
          </a:prstGeom>
        </p:spPr>
      </p:pic>
    </p:spTree>
    <p:extLst>
      <p:ext uri="{BB962C8B-B14F-4D97-AF65-F5344CB8AC3E}">
        <p14:creationId xmlns:p14="http://schemas.microsoft.com/office/powerpoint/2010/main" val="4160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11" grpId="0"/>
      <p:bldP spid="12" grpId="0"/>
      <p:bldP spid="13" grpId="0"/>
      <p:bldP spid="14" grpId="0"/>
      <p:bldP spid="16" grpId="0" animBg="1"/>
      <p:bldP spid="17" grpId="0" animBg="1"/>
      <p:bldP spid="18" grpId="0" animBg="1"/>
      <p:bldP spid="19" grpId="0" animBg="1"/>
      <p:bldP spid="20"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65" y="1360214"/>
            <a:ext cx="9149365" cy="100593"/>
          </a:xfrm>
          <a:prstGeom prst="rect">
            <a:avLst/>
          </a:prstGeom>
        </p:spPr>
      </p:pic>
      <p:pic>
        <p:nvPicPr>
          <p:cNvPr id="5" name="Picture 4"/>
          <p:cNvPicPr>
            <a:picLocks noChangeAspect="1"/>
          </p:cNvPicPr>
          <p:nvPr/>
        </p:nvPicPr>
        <p:blipFill>
          <a:blip r:embed="rId4"/>
          <a:stretch>
            <a:fillRect/>
          </a:stretch>
        </p:blipFill>
        <p:spPr>
          <a:xfrm>
            <a:off x="72295" y="857250"/>
            <a:ext cx="489247" cy="502964"/>
          </a:xfrm>
          <a:prstGeom prst="rect">
            <a:avLst/>
          </a:prstGeom>
        </p:spPr>
      </p:pic>
      <p:pic>
        <p:nvPicPr>
          <p:cNvPr id="6" name="Picture 5"/>
          <p:cNvPicPr>
            <a:picLocks noChangeAspect="1"/>
          </p:cNvPicPr>
          <p:nvPr/>
        </p:nvPicPr>
        <p:blipFill>
          <a:blip r:embed="rId3"/>
          <a:stretch>
            <a:fillRect/>
          </a:stretch>
        </p:blipFill>
        <p:spPr>
          <a:xfrm>
            <a:off x="-1" y="5605013"/>
            <a:ext cx="9149365" cy="100593"/>
          </a:xfrm>
          <a:prstGeom prst="rect">
            <a:avLst/>
          </a:prstGeom>
        </p:spPr>
      </p:pic>
      <p:sp>
        <p:nvSpPr>
          <p:cNvPr id="2" name="TextBox 1"/>
          <p:cNvSpPr txBox="1"/>
          <p:nvPr/>
        </p:nvSpPr>
        <p:spPr>
          <a:xfrm>
            <a:off x="561541" y="993053"/>
            <a:ext cx="6288839" cy="1569660"/>
          </a:xfrm>
          <a:prstGeom prst="rect">
            <a:avLst/>
          </a:prstGeom>
          <a:noFill/>
        </p:spPr>
        <p:txBody>
          <a:bodyPr wrap="square" rtlCol="0">
            <a:spAutoFit/>
          </a:bodyPr>
          <a:lstStyle/>
          <a:p>
            <a:pPr defTabSz="685800">
              <a:defRPr/>
            </a:pPr>
            <a:r>
              <a:rPr lang="en-US" sz="3000" b="1" dirty="0">
                <a:solidFill>
                  <a:prstClr val="black"/>
                </a:solidFill>
                <a:latin typeface="Calibri" panose="020F0502020204030204"/>
              </a:rPr>
              <a:t>Client Journey on the Programme</a:t>
            </a:r>
          </a:p>
          <a:p>
            <a:pPr algn="ctr" defTabSz="685800">
              <a:defRPr/>
            </a:pPr>
            <a:endParaRPr lang="en-US" sz="2100" b="1" dirty="0">
              <a:solidFill>
                <a:prstClr val="black"/>
              </a:solidFill>
              <a:latin typeface="Trebuchet MS" panose="020B0603020202020204" pitchFamily="34" charset="0"/>
            </a:endParaRPr>
          </a:p>
          <a:p>
            <a:pPr marL="342900" indent="-342900" defTabSz="685800">
              <a:lnSpc>
                <a:spcPct val="150000"/>
              </a:lnSpc>
              <a:buFont typeface="Arial" panose="020B0604020202020204" pitchFamily="34" charset="0"/>
              <a:buChar char="•"/>
              <a:defRPr/>
            </a:pPr>
            <a:endParaRPr lang="en-US" b="1" dirty="0">
              <a:solidFill>
                <a:prstClr val="black"/>
              </a:solidFill>
              <a:latin typeface="Trebuchet MS" panose="020B0603020202020204" pitchFamily="34" charset="0"/>
            </a:endParaRPr>
          </a:p>
          <a:p>
            <a:pPr defTabSz="685800">
              <a:defRPr/>
            </a:pPr>
            <a:endParaRPr lang="en-US" b="1" dirty="0">
              <a:solidFill>
                <a:prstClr val="black"/>
              </a:solidFill>
              <a:latin typeface="Trebuchet MS" panose="020B0603020202020204" pitchFamily="34" charset="0"/>
            </a:endParaRPr>
          </a:p>
        </p:txBody>
      </p:sp>
      <p:graphicFrame>
        <p:nvGraphicFramePr>
          <p:cNvPr id="3" name="Diagram 2"/>
          <p:cNvGraphicFramePr/>
          <p:nvPr>
            <p:extLst>
              <p:ext uri="{D42A27DB-BD31-4B8C-83A1-F6EECF244321}">
                <p14:modId xmlns:p14="http://schemas.microsoft.com/office/powerpoint/2010/main" val="320736304"/>
              </p:ext>
            </p:extLst>
          </p:nvPr>
        </p:nvGraphicFramePr>
        <p:xfrm>
          <a:off x="72295" y="1640346"/>
          <a:ext cx="8926925" cy="5141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08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id="{7CD40162-07FA-4B02-8606-12FC2DCB3116}"/>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9BBB6C6B-5E3C-4112-93E0-462683B40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6120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cs typeface="Arial" pitchFamily="34" charset="0"/>
              </a:rPr>
              <a:t>Who we are  </a:t>
            </a:r>
            <a:endParaRPr kumimoji="0" lang="en-ZA" sz="2400" b="1" i="0" u="none" strike="noStrike" kern="1200" cap="none" spc="0" normalizeH="0" baseline="0" noProof="0" dirty="0">
              <a:ln>
                <a:noFill/>
              </a:ln>
              <a:effectLst/>
              <a:uLnTx/>
              <a:uFillTx/>
              <a:latin typeface="Arial" panose="020B0604020202020204" pitchFamily="34" charset="0"/>
              <a:cs typeface="Arial" pitchFamily="34" charset="0"/>
            </a:endParaRPr>
          </a:p>
        </p:txBody>
      </p:sp>
      <p:sp>
        <p:nvSpPr>
          <p:cNvPr id="10" name="TextBox 9">
            <a:extLst>
              <a:ext uri="{FF2B5EF4-FFF2-40B4-BE49-F238E27FC236}">
                <a16:creationId xmlns:a16="http://schemas.microsoft.com/office/drawing/2014/main" id="{BBDE5E30-8E8E-483C-A23C-0607BAC3AA45}"/>
              </a:ext>
            </a:extLst>
          </p:cNvPr>
          <p:cNvSpPr txBox="1"/>
          <p:nvPr/>
        </p:nvSpPr>
        <p:spPr>
          <a:xfrm>
            <a:off x="179512" y="823890"/>
            <a:ext cx="8964488" cy="3001334"/>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Ministry of Small Business Development was established in 2014 marking a turning point in history of SMMEs and Co-operatives development in South Africa, demonstrating Government’s commitment to place SMMEs and Co-operatives at the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centre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economic growth and job creation.</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Department of Small Business Development (DSBD) was thereafter established as a standalone National </a:t>
            </a:r>
            <a:r>
              <a:rPr lang="en-US" sz="1600" dirty="0">
                <a:solidFill>
                  <a:prstClr val="black"/>
                </a:solidFill>
                <a:latin typeface="Arial" panose="020B0604020202020204" pitchFamily="34" charset="0"/>
                <a:cs typeface="Arial" panose="020B0604020202020204" pitchFamily="34" charset="0"/>
              </a:rPr>
              <a:t>D</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epartment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accordance with the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reorganisation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some national departments announced by the President in May 2014.</a:t>
            </a:r>
          </a:p>
        </p:txBody>
      </p:sp>
    </p:spTree>
    <p:extLst>
      <p:ext uri="{BB962C8B-B14F-4D97-AF65-F5344CB8AC3E}">
        <p14:creationId xmlns:p14="http://schemas.microsoft.com/office/powerpoint/2010/main" val="29832236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D1C5C-C701-4ED9-90FF-26E59E8AEA77}"/>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id="{7CD40162-07FA-4B02-8606-12FC2DCB3116}"/>
                </a:ext>
              </a:extLst>
            </p:cNvPr>
            <p:cNvPicPr>
              <a:picLocks noChangeAspect="1"/>
            </p:cNvPicPr>
            <p:nvPr/>
          </p:nvPicPr>
          <p:blipFill>
            <a:blip r:embed="rId2"/>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9BBB6C6B-5E3C-4112-93E0-462683B40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6120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cs typeface="Arial" pitchFamily="34" charset="0"/>
              </a:rPr>
              <a:t>DSBD Agencies  </a:t>
            </a:r>
            <a:endParaRPr kumimoji="0" lang="en-ZA" sz="2400" b="1" i="0" u="none" strike="noStrike" kern="1200" cap="none" spc="0" normalizeH="0" baseline="0" noProof="0" dirty="0">
              <a:ln>
                <a:noFill/>
              </a:ln>
              <a:effectLst/>
              <a:uLnTx/>
              <a:uFillTx/>
              <a:latin typeface="Arial" panose="020B0604020202020204" pitchFamily="34" charset="0"/>
              <a:cs typeface="Arial" pitchFamily="34" charset="0"/>
            </a:endParaRPr>
          </a:p>
        </p:txBody>
      </p:sp>
      <p:grpSp>
        <p:nvGrpSpPr>
          <p:cNvPr id="9" name="Group 8">
            <a:extLst>
              <a:ext uri="{FF2B5EF4-FFF2-40B4-BE49-F238E27FC236}">
                <a16:creationId xmlns:a16="http://schemas.microsoft.com/office/drawing/2014/main" id="{DBD6B4D4-8255-43B4-93F1-DA34285E6642}"/>
              </a:ext>
            </a:extLst>
          </p:cNvPr>
          <p:cNvGrpSpPr/>
          <p:nvPr/>
        </p:nvGrpSpPr>
        <p:grpSpPr>
          <a:xfrm>
            <a:off x="568508" y="2627575"/>
            <a:ext cx="7704332" cy="2977632"/>
            <a:chOff x="457200" y="1582700"/>
            <a:chExt cx="7704332" cy="2977632"/>
          </a:xfrm>
        </p:grpSpPr>
        <p:pic>
          <p:nvPicPr>
            <p:cNvPr id="10" name="Picture 9" descr="Logo&#10;&#10;Description automatically generated">
              <a:extLst>
                <a:ext uri="{FF2B5EF4-FFF2-40B4-BE49-F238E27FC236}">
                  <a16:creationId xmlns:a16="http://schemas.microsoft.com/office/drawing/2014/main" id="{D6A738E5-05BF-4086-A6FA-E8C6180C5B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828800"/>
              <a:ext cx="3280246" cy="1354502"/>
            </a:xfrm>
            <a:prstGeom prst="rect">
              <a:avLst/>
            </a:prstGeom>
          </p:spPr>
        </p:pic>
        <p:pic>
          <p:nvPicPr>
            <p:cNvPr id="14" name="Picture 13" descr="Logo&#10;&#10;Description automatically generated">
              <a:extLst>
                <a:ext uri="{FF2B5EF4-FFF2-40B4-BE49-F238E27FC236}">
                  <a16:creationId xmlns:a16="http://schemas.microsoft.com/office/drawing/2014/main" id="{CBD3B2CA-63D2-42ED-939E-5F5E08F1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9911" y="1582700"/>
              <a:ext cx="2804160" cy="1489617"/>
            </a:xfrm>
            <a:prstGeom prst="rect">
              <a:avLst/>
            </a:prstGeom>
          </p:spPr>
        </p:pic>
        <p:sp>
          <p:nvSpPr>
            <p:cNvPr id="16" name="Left Brace 15">
              <a:extLst>
                <a:ext uri="{FF2B5EF4-FFF2-40B4-BE49-F238E27FC236}">
                  <a16:creationId xmlns:a16="http://schemas.microsoft.com/office/drawing/2014/main" id="{07D51737-2AB9-4D84-A8EC-8CEA9690586E}"/>
                </a:ext>
              </a:extLst>
            </p:cNvPr>
            <p:cNvSpPr/>
            <p:nvPr/>
          </p:nvSpPr>
          <p:spPr>
            <a:xfrm rot="16200000">
              <a:off x="1626069" y="2114937"/>
              <a:ext cx="890948" cy="2844039"/>
            </a:xfrm>
            <a:prstGeom prst="lef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8" name="Left Brace 17">
              <a:extLst>
                <a:ext uri="{FF2B5EF4-FFF2-40B4-BE49-F238E27FC236}">
                  <a16:creationId xmlns:a16="http://schemas.microsoft.com/office/drawing/2014/main" id="{30BAF2CF-494F-4CB8-A103-848F2FED8472}"/>
                </a:ext>
              </a:extLst>
            </p:cNvPr>
            <p:cNvSpPr/>
            <p:nvPr/>
          </p:nvSpPr>
          <p:spPr>
            <a:xfrm rot="16200000">
              <a:off x="6246578" y="2138508"/>
              <a:ext cx="890948" cy="2844039"/>
            </a:xfrm>
            <a:prstGeom prst="lef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cs typeface="Arial" pitchFamily="34" charset="0"/>
              </a:endParaRPr>
            </a:p>
          </p:txBody>
        </p:sp>
        <p:sp>
          <p:nvSpPr>
            <p:cNvPr id="19" name="TextBox 18">
              <a:extLst>
                <a:ext uri="{FF2B5EF4-FFF2-40B4-BE49-F238E27FC236}">
                  <a16:creationId xmlns:a16="http://schemas.microsoft.com/office/drawing/2014/main" id="{C6CBCE62-5A9E-46EB-832C-F394F955C963}"/>
                </a:ext>
              </a:extLst>
            </p:cNvPr>
            <p:cNvSpPr txBox="1"/>
            <p:nvPr/>
          </p:nvSpPr>
          <p:spPr>
            <a:xfrm>
              <a:off x="914400" y="4191000"/>
              <a:ext cx="28230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Non-Financial Support </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3573C74-1538-4848-B5E4-714A00D84972}"/>
                </a:ext>
              </a:extLst>
            </p:cNvPr>
            <p:cNvSpPr txBox="1"/>
            <p:nvPr/>
          </p:nvSpPr>
          <p:spPr>
            <a:xfrm>
              <a:off x="5338486" y="4160336"/>
              <a:ext cx="28230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Financial Support </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37B93B97-8AF6-47C9-9A3F-F460BAB0403F}"/>
              </a:ext>
            </a:extLst>
          </p:cNvPr>
          <p:cNvSpPr txBox="1"/>
          <p:nvPr/>
        </p:nvSpPr>
        <p:spPr>
          <a:xfrm>
            <a:off x="0" y="900397"/>
            <a:ext cx="9067800" cy="1529842"/>
          </a:xfrm>
          <a:prstGeom prst="rect">
            <a:avLst/>
          </a:prstGeom>
          <a:noFill/>
        </p:spPr>
        <p:txBody>
          <a:bodyPr wrap="square">
            <a:spAutoFit/>
          </a:bodyPr>
          <a:lstStyle/>
          <a:p>
            <a:pPr marL="0" marR="119380" lvl="0" indent="0" algn="just" defTabSz="914400" rtl="0" eaLnBrk="1" fontAlgn="auto" latinLnBrk="0" hangingPunct="1">
              <a:lnSpc>
                <a:spcPct val="150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two entities reporting to the Minister for Small Business Development are the Small Enterprise Finance Agency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sefa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and Small Enterprise Development Agency (Seda). The agencies report through governance arrangements that give them autonomy but also enable them to align their strategies with Government policy and priorities.</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2758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grpSp>
        <p:nvGrpSpPr>
          <p:cNvPr id="3" name="Group 2">
            <a:extLst>
              <a:ext uri="{FF2B5EF4-FFF2-40B4-BE49-F238E27FC236}">
                <a16:creationId xmlns:a16="http://schemas.microsoft.com/office/drawing/2014/main" id="{13697621-6FBE-BED3-8500-B1B55D9B0783}"/>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id="{2B5117CF-111D-6AF5-E137-3716C6D85751}"/>
                </a:ext>
              </a:extLst>
            </p:cNvPr>
            <p:cNvPicPr>
              <a:picLocks noChangeAspect="1"/>
            </p:cNvPicPr>
            <p:nvPr/>
          </p:nvPicPr>
          <p:blipFill>
            <a:blip r:embed="rId3"/>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id="{F371955F-DFF2-E6B7-AD1B-86276EE1BE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01422B36-BD49-604F-01A0-A34CDE0E31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grpSp>
        <p:nvGrpSpPr>
          <p:cNvPr id="3" name="Group 2">
            <a:extLst>
              <a:ext uri="{FF2B5EF4-FFF2-40B4-BE49-F238E27FC236}">
                <a16:creationId xmlns:a16="http://schemas.microsoft.com/office/drawing/2014/main" id="{1A56E686-E0D5-8466-28AE-D9FAF6151099}"/>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id="{E3BB7DB8-0603-F035-AE6A-07B96C10A365}"/>
                </a:ext>
              </a:extLst>
            </p:cNvPr>
            <p:cNvPicPr>
              <a:picLocks noChangeAspect="1"/>
            </p:cNvPicPr>
            <p:nvPr/>
          </p:nvPicPr>
          <p:blipFill>
            <a:blip r:embed="rId3"/>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id="{DCD3B039-203B-16EE-B372-CE0CE37335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153B691B-54AC-FB60-39A7-6FD134F266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grpSp>
        <p:nvGrpSpPr>
          <p:cNvPr id="3" name="Group 2">
            <a:extLst>
              <a:ext uri="{FF2B5EF4-FFF2-40B4-BE49-F238E27FC236}">
                <a16:creationId xmlns:a16="http://schemas.microsoft.com/office/drawing/2014/main" id="{AE57A5E1-8D90-D356-AB71-0D85807622EE}"/>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id="{0002AA24-6129-5353-1A6A-80531FCDBE36}"/>
                </a:ext>
              </a:extLst>
            </p:cNvPr>
            <p:cNvPicPr>
              <a:picLocks noChangeAspect="1"/>
            </p:cNvPicPr>
            <p:nvPr/>
          </p:nvPicPr>
          <p:blipFill>
            <a:blip r:embed="rId3"/>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id="{DFF4EF4C-0E33-1595-4FAE-21845518C2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94FE3029-AB8F-9536-12B7-EAB21AD55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grpSp>
        <p:nvGrpSpPr>
          <p:cNvPr id="3" name="Group 2">
            <a:extLst>
              <a:ext uri="{FF2B5EF4-FFF2-40B4-BE49-F238E27FC236}">
                <a16:creationId xmlns:a16="http://schemas.microsoft.com/office/drawing/2014/main" id="{0F9A9263-F6C9-6E5C-51D3-9175AD6CFE2B}"/>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id="{3BE80E20-8157-A6E9-037E-87544B764FE3}"/>
                </a:ext>
              </a:extLst>
            </p:cNvPr>
            <p:cNvPicPr>
              <a:picLocks noChangeAspect="1"/>
            </p:cNvPicPr>
            <p:nvPr/>
          </p:nvPicPr>
          <p:blipFill>
            <a:blip r:embed="rId3"/>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id="{656A7751-2C38-D58D-1EF4-EF264AFB84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7825F183-F818-9B68-B414-30E84DC60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grpSp>
        <p:nvGrpSpPr>
          <p:cNvPr id="3" name="Group 2">
            <a:extLst>
              <a:ext uri="{FF2B5EF4-FFF2-40B4-BE49-F238E27FC236}">
                <a16:creationId xmlns:a16="http://schemas.microsoft.com/office/drawing/2014/main" id="{845DAB2C-2CFF-BEB0-E601-B8744C8D3E7E}"/>
              </a:ext>
            </a:extLst>
          </p:cNvPr>
          <p:cNvGrpSpPr/>
          <p:nvPr/>
        </p:nvGrpSpPr>
        <p:grpSpPr>
          <a:xfrm>
            <a:off x="457200" y="5410200"/>
            <a:ext cx="7314010" cy="1839451"/>
            <a:chOff x="129695" y="5229200"/>
            <a:chExt cx="8723710" cy="2135867"/>
          </a:xfrm>
        </p:grpSpPr>
        <p:pic>
          <p:nvPicPr>
            <p:cNvPr id="4" name="Picture 12">
              <a:extLst>
                <a:ext uri="{FF2B5EF4-FFF2-40B4-BE49-F238E27FC236}">
                  <a16:creationId xmlns:a16="http://schemas.microsoft.com/office/drawing/2014/main" id="{46D1656E-BBAD-5376-BA36-8C49AC0CFD01}"/>
                </a:ext>
              </a:extLst>
            </p:cNvPr>
            <p:cNvPicPr>
              <a:picLocks noChangeAspect="1"/>
            </p:cNvPicPr>
            <p:nvPr/>
          </p:nvPicPr>
          <p:blipFill>
            <a:blip r:embed="rId3"/>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id="{7D2B7748-AC97-D636-4898-35BE5C5C76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5D65C5AB-7DDC-B3B9-60D0-B52B29C8E3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282" y="5684767"/>
              <a:ext cx="2555384" cy="1034518"/>
            </a:xfrm>
            <a:prstGeom prst="rect">
              <a:avLst/>
            </a:prstGeom>
          </p:spPr>
        </p:pic>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9678</TotalTime>
  <Words>1440</Words>
  <Application>Microsoft Office PowerPoint</Application>
  <PresentationFormat>On-screen Show (4:3)</PresentationFormat>
  <Paragraphs>192</Paragraphs>
  <Slides>32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Arial</vt:lpstr>
      <vt:lpstr>Arialle</vt:lpstr>
      <vt:lpstr>Calibri</vt:lpstr>
      <vt:lpstr>Calibri Light</vt:lpstr>
      <vt:lpstr>din</vt:lpstr>
      <vt:lpstr>HK Grotesk Bold Bold</vt:lpstr>
      <vt:lpstr>Trebuchet MS</vt:lpstr>
      <vt:lpstr>Wingdings</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DSBD ODG</dc:creator>
  <cp:lastModifiedBy>Kwathi Koka - NO</cp:lastModifiedBy>
  <cp:revision>69</cp:revision>
  <cp:lastPrinted>2021-04-07T21:18:07Z</cp:lastPrinted>
  <dcterms:created xsi:type="dcterms:W3CDTF">2021-04-07T19:18:07Z</dcterms:created>
  <dcterms:modified xsi:type="dcterms:W3CDTF">2022-06-22T08:14:43Z</dcterms:modified>
</cp:coreProperties>
</file>