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1478" r:id="rId2"/>
    <p:sldId id="1477" r:id="rId3"/>
    <p:sldId id="1449" r:id="rId4"/>
    <p:sldId id="1476" r:id="rId5"/>
    <p:sldId id="1473" r:id="rId6"/>
    <p:sldId id="1474" r:id="rId7"/>
    <p:sldId id="1475" r:id="rId8"/>
    <p:sldId id="1441" r:id="rId9"/>
    <p:sldId id="1453" r:id="rId10"/>
    <p:sldId id="1469" r:id="rId11"/>
    <p:sldId id="1470" r:id="rId12"/>
    <p:sldId id="1457" r:id="rId13"/>
    <p:sldId id="1458" r:id="rId14"/>
    <p:sldId id="1456" r:id="rId15"/>
    <p:sldId id="1471" r:id="rId16"/>
    <p:sldId id="1382" r:id="rId17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dy Mamuremi" initials="FM" lastIdx="5" clrIdx="0">
    <p:extLst>
      <p:ext uri="{19B8F6BF-5375-455C-9EA6-DF929625EA0E}">
        <p15:presenceInfo xmlns:p15="http://schemas.microsoft.com/office/powerpoint/2012/main" userId="S-1-5-21-4137088898-2063760666-1164228468-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558ED5"/>
    <a:srgbClr val="002060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6" autoAdjust="0"/>
    <p:restoredTop sz="70515" autoAdjust="0"/>
  </p:normalViewPr>
  <p:slideViewPr>
    <p:cSldViewPr showGuides="1">
      <p:cViewPr varScale="1">
        <p:scale>
          <a:sx n="52" d="100"/>
          <a:sy n="52" d="100"/>
        </p:scale>
        <p:origin x="1392" y="48"/>
      </p:cViewPr>
      <p:guideLst>
        <p:guide orient="horz" pos="2160"/>
        <p:guide pos="2880"/>
        <p:guide orient="horz" pos="220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3762" y="54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1E903-D8BD-4932-8784-997AB2C24A29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DC3BCA21-3DD3-434A-8FE2-B465F35D3F43}">
      <dgm:prSet phldrT="[Text]" custT="1"/>
      <dgm:spPr/>
      <dgm:t>
        <a:bodyPr/>
        <a:lstStyle/>
        <a:p>
          <a:r>
            <a:rPr lang="en-ZA" altLang="en-US" sz="1400" b="1" dirty="0" smtClean="0">
              <a:latin typeface="Arial Black" panose="020B0A04020102020204" pitchFamily="34" charset="0"/>
              <a:ea typeface="ヒラギノ角ゴ Pro W3" pitchFamily="1" charset="-128"/>
              <a:cs typeface="Arial" panose="020B0604020202020204" pitchFamily="34" charset="0"/>
            </a:rPr>
            <a:t>DSD FOOD &amp; NUTRITION SECURITY INTERVENTIONS </a:t>
          </a:r>
          <a:endParaRPr lang="en-ZA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54D39-6F3B-4BC6-ADDB-4E41C00FCE8D}" type="parTrans" cxnId="{B1C2116B-5E8B-4895-911C-8BF8E361DB43}">
      <dgm:prSet/>
      <dgm:spPr/>
      <dgm:t>
        <a:bodyPr/>
        <a:lstStyle/>
        <a:p>
          <a:endParaRPr lang="en-ZA"/>
        </a:p>
      </dgm:t>
    </dgm:pt>
    <dgm:pt modelId="{D23D97C3-7E7F-4C72-A363-18A2D796286C}" type="sibTrans" cxnId="{B1C2116B-5E8B-4895-911C-8BF8E361DB43}">
      <dgm:prSet/>
      <dgm:spPr/>
      <dgm:t>
        <a:bodyPr/>
        <a:lstStyle/>
        <a:p>
          <a:endParaRPr lang="en-ZA"/>
        </a:p>
      </dgm:t>
    </dgm:pt>
    <dgm:pt modelId="{B69DF6A3-9EDB-4C0D-92B7-15608897E154}">
      <dgm:prSet phldrT="[Text]" custT="1"/>
      <dgm:spPr/>
      <dgm:t>
        <a:bodyPr/>
        <a:lstStyle/>
        <a:p>
          <a:r>
            <a:rPr lang="en-ZA" sz="1600" b="0" dirty="0" smtClean="0">
              <a:latin typeface="Arial" panose="020B0604020202020204" pitchFamily="34" charset="0"/>
              <a:cs typeface="Arial" panose="020B0604020202020204" pitchFamily="34" charset="0"/>
            </a:rPr>
            <a:t>Cash Transfers/ social grants </a:t>
          </a:r>
          <a:endParaRPr lang="en-ZA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B44C90-5050-4892-9429-5D10F54FEDE0}" type="parTrans" cxnId="{E4BFE30D-5D45-43F9-A77E-CB9288C132C9}">
      <dgm:prSet/>
      <dgm:spPr/>
      <dgm:t>
        <a:bodyPr/>
        <a:lstStyle/>
        <a:p>
          <a:endParaRPr lang="en-ZA"/>
        </a:p>
      </dgm:t>
    </dgm:pt>
    <dgm:pt modelId="{FAF1F9DD-9AA7-4BB3-A7DA-6AF77EBB9C86}" type="sibTrans" cxnId="{E4BFE30D-5D45-43F9-A77E-CB9288C132C9}">
      <dgm:prSet/>
      <dgm:spPr/>
      <dgm:t>
        <a:bodyPr/>
        <a:lstStyle/>
        <a:p>
          <a:endParaRPr lang="en-ZA"/>
        </a:p>
      </dgm:t>
    </dgm:pt>
    <dgm:pt modelId="{22DDBBAF-42EC-45D4-8061-A6CB101A263C}">
      <dgm:prSet custT="1"/>
      <dgm:spPr/>
      <dgm:t>
        <a:bodyPr/>
        <a:lstStyle/>
        <a:p>
          <a:r>
            <a:rPr lang="en-ZA" sz="1600" dirty="0" smtClean="0">
              <a:latin typeface="Arial" panose="020B0604020202020204" pitchFamily="34" charset="0"/>
              <a:cs typeface="Arial" panose="020B0604020202020204" pitchFamily="34" charset="0"/>
            </a:rPr>
            <a:t>SRD/ R350 </a:t>
          </a:r>
          <a:r>
            <a:rPr lang="en-ZA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Covid</a:t>
          </a:r>
          <a:r>
            <a:rPr lang="en-ZA" sz="1600" dirty="0" smtClean="0">
              <a:latin typeface="Arial" panose="020B0604020202020204" pitchFamily="34" charset="0"/>
              <a:cs typeface="Arial" panose="020B0604020202020204" pitchFamily="34" charset="0"/>
            </a:rPr>
            <a:t> Grant &amp; Food Vouchers </a:t>
          </a:r>
          <a:endParaRPr lang="en-Z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F9E65-7677-4552-A82D-0C86005F30F5}" type="parTrans" cxnId="{0D440647-EDE4-43C5-8FE7-38C7E245D431}">
      <dgm:prSet/>
      <dgm:spPr/>
      <dgm:t>
        <a:bodyPr/>
        <a:lstStyle/>
        <a:p>
          <a:endParaRPr lang="en-ZA"/>
        </a:p>
      </dgm:t>
    </dgm:pt>
    <dgm:pt modelId="{B5715FD2-008D-45EA-95DC-F434896A7AD1}" type="sibTrans" cxnId="{0D440647-EDE4-43C5-8FE7-38C7E245D431}">
      <dgm:prSet/>
      <dgm:spPr/>
      <dgm:t>
        <a:bodyPr/>
        <a:lstStyle/>
        <a:p>
          <a:endParaRPr lang="en-ZA"/>
        </a:p>
      </dgm:t>
    </dgm:pt>
    <dgm:pt modelId="{234E89CD-7DB6-42DA-8503-A76E32A2D184}">
      <dgm:prSet custT="1"/>
      <dgm:spPr/>
      <dgm:t>
        <a:bodyPr/>
        <a:lstStyle/>
        <a:p>
          <a:r>
            <a:rPr lang="en-ZA" sz="1600" dirty="0" smtClean="0">
              <a:latin typeface="Arial" panose="020B0604020202020204" pitchFamily="34" charset="0"/>
              <a:cs typeface="Arial" panose="020B0604020202020204" pitchFamily="34" charset="0"/>
            </a:rPr>
            <a:t>Older persons’ Luncheon Clubs</a:t>
          </a:r>
          <a:endParaRPr lang="en-Z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118A7C-FBC2-4AD9-A677-F7B9FD4B1496}" type="parTrans" cxnId="{6AF07F36-B94B-4B89-926E-D5CB8F7806AD}">
      <dgm:prSet/>
      <dgm:spPr/>
      <dgm:t>
        <a:bodyPr/>
        <a:lstStyle/>
        <a:p>
          <a:endParaRPr lang="en-ZA"/>
        </a:p>
      </dgm:t>
    </dgm:pt>
    <dgm:pt modelId="{80A694A4-6712-4F90-8CE8-5DD7917056D9}" type="sibTrans" cxnId="{6AF07F36-B94B-4B89-926E-D5CB8F7806AD}">
      <dgm:prSet/>
      <dgm:spPr/>
      <dgm:t>
        <a:bodyPr/>
        <a:lstStyle/>
        <a:p>
          <a:endParaRPr lang="en-ZA"/>
        </a:p>
      </dgm:t>
    </dgm:pt>
    <dgm:pt modelId="{232EB310-C565-46FC-98C7-91F9A42B086F}">
      <dgm:prSet custT="1"/>
      <dgm:spPr/>
      <dgm:t>
        <a:bodyPr/>
        <a:lstStyle/>
        <a:p>
          <a:r>
            <a:rPr lang="en-ZA" sz="1600" dirty="0" smtClean="0">
              <a:latin typeface="Arial" panose="020B0604020202020204" pitchFamily="34" charset="0"/>
              <a:cs typeface="Arial" panose="020B0604020202020204" pitchFamily="34" charset="0"/>
            </a:rPr>
            <a:t>Community Nutrition Development Centres (CNDC)</a:t>
          </a:r>
          <a:endParaRPr lang="en-Z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88F4B3-1D57-468E-90F9-A3BBAEFAC2C7}" type="parTrans" cxnId="{96AE6FFD-D2A1-4F26-9EC1-17EE600B9B3B}">
      <dgm:prSet/>
      <dgm:spPr/>
      <dgm:t>
        <a:bodyPr/>
        <a:lstStyle/>
        <a:p>
          <a:endParaRPr lang="en-ZA"/>
        </a:p>
      </dgm:t>
    </dgm:pt>
    <dgm:pt modelId="{44C0D2AE-AD91-4353-93AF-F69D9051E0E3}" type="sibTrans" cxnId="{96AE6FFD-D2A1-4F26-9EC1-17EE600B9B3B}">
      <dgm:prSet/>
      <dgm:spPr/>
      <dgm:t>
        <a:bodyPr/>
        <a:lstStyle/>
        <a:p>
          <a:endParaRPr lang="en-ZA"/>
        </a:p>
      </dgm:t>
    </dgm:pt>
    <dgm:pt modelId="{2BE45383-7E96-464C-A088-7B7830D230F2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ECDs ( children 0-4yrs)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5E228-F626-4AD0-89EA-C43373D24072}" type="sibTrans" cxnId="{434245AC-8BEE-435B-B8F7-63CAE54EB850}">
      <dgm:prSet/>
      <dgm:spPr/>
      <dgm:t>
        <a:bodyPr/>
        <a:lstStyle/>
        <a:p>
          <a:endParaRPr lang="en-ZA"/>
        </a:p>
      </dgm:t>
    </dgm:pt>
    <dgm:pt modelId="{D62F76FB-47B9-4202-BA7B-76D6C4E1194A}" type="parTrans" cxnId="{434245AC-8BEE-435B-B8F7-63CAE54EB850}">
      <dgm:prSet/>
      <dgm:spPr/>
      <dgm:t>
        <a:bodyPr/>
        <a:lstStyle/>
        <a:p>
          <a:endParaRPr lang="en-ZA"/>
        </a:p>
      </dgm:t>
    </dgm:pt>
    <dgm:pt modelId="{4B7F35D6-3BB9-449D-9D0B-517077D8F06B}">
      <dgm:prSet phldrT="[Text]" custT="1"/>
      <dgm:spPr/>
      <dgm:t>
        <a:bodyPr/>
        <a:lstStyle/>
        <a:p>
          <a:r>
            <a:rPr lang="en-ZA" sz="1600" dirty="0" smtClean="0">
              <a:latin typeface="Arial" panose="020B0604020202020204" pitchFamily="34" charset="0"/>
              <a:cs typeface="Arial" panose="020B0604020202020204" pitchFamily="34" charset="0"/>
            </a:rPr>
            <a:t>Drop in Centres /Home Community Based Care </a:t>
          </a:r>
        </a:p>
        <a:p>
          <a:r>
            <a:rPr lang="en-ZA" sz="1600" dirty="0" smtClean="0">
              <a:latin typeface="Arial" panose="020B0604020202020204" pitchFamily="34" charset="0"/>
              <a:cs typeface="Arial" panose="020B0604020202020204" pitchFamily="34" charset="0"/>
            </a:rPr>
            <a:t>(HCBC)</a:t>
          </a:r>
          <a:endParaRPr lang="en-Z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DA1E4-F579-4B66-92C1-3D4CA35CA79E}" type="sibTrans" cxnId="{747EE385-26DF-4818-BC40-F505B11FB424}">
      <dgm:prSet/>
      <dgm:spPr/>
      <dgm:t>
        <a:bodyPr/>
        <a:lstStyle/>
        <a:p>
          <a:endParaRPr lang="en-ZA"/>
        </a:p>
      </dgm:t>
    </dgm:pt>
    <dgm:pt modelId="{DFDABCA0-1CDA-4E4C-BF9C-C62308235C8A}" type="parTrans" cxnId="{747EE385-26DF-4818-BC40-F505B11FB424}">
      <dgm:prSet/>
      <dgm:spPr/>
      <dgm:t>
        <a:bodyPr/>
        <a:lstStyle/>
        <a:p>
          <a:endParaRPr lang="en-ZA"/>
        </a:p>
      </dgm:t>
    </dgm:pt>
    <dgm:pt modelId="{ADB2BE0A-935B-4DD5-BD4F-06DF92BEDD2F}">
      <dgm:prSet custRadScaleRad="102316" custRadScaleInc="-1598"/>
      <dgm:spPr/>
      <dgm:t>
        <a:bodyPr/>
        <a:lstStyle/>
        <a:p>
          <a:endParaRPr lang="en-ZA"/>
        </a:p>
      </dgm:t>
    </dgm:pt>
    <dgm:pt modelId="{DFF20898-634E-43FB-8484-DEB9266FCC22}" type="parTrans" cxnId="{8749E664-74FE-4E55-92B6-B9FC46E6DF8B}">
      <dgm:prSet custScaleX="52879" custLinFactNeighborX="-10028" custLinFactNeighborY="17642"/>
      <dgm:spPr/>
      <dgm:t>
        <a:bodyPr/>
        <a:lstStyle/>
        <a:p>
          <a:endParaRPr lang="en-US"/>
        </a:p>
      </dgm:t>
    </dgm:pt>
    <dgm:pt modelId="{4F6E45D0-305B-4BEB-B513-C0953CCABEBB}" type="sibTrans" cxnId="{8749E664-74FE-4E55-92B6-B9FC46E6DF8B}">
      <dgm:prSet/>
      <dgm:spPr/>
      <dgm:t>
        <a:bodyPr/>
        <a:lstStyle/>
        <a:p>
          <a:endParaRPr lang="en-US"/>
        </a:p>
      </dgm:t>
    </dgm:pt>
    <dgm:pt modelId="{57D351B6-F8D2-4A33-874F-8B73631D023E}">
      <dgm:prSet custScaleX="126078" custRadScaleRad="119335" custRadScaleInc="-44831"/>
      <dgm:spPr/>
      <dgm:t>
        <a:bodyPr/>
        <a:lstStyle/>
        <a:p>
          <a:endParaRPr lang="en-US"/>
        </a:p>
      </dgm:t>
    </dgm:pt>
    <dgm:pt modelId="{89230FF2-9284-4DA5-9A62-80ACD04ECFFB}" type="parTrans" cxnId="{CF3076F3-FBC1-4A37-A668-0167758F4075}">
      <dgm:prSet custScaleX="79294" custLinFactNeighborX="12156" custLinFactNeighborY="-5309"/>
      <dgm:spPr/>
      <dgm:t>
        <a:bodyPr/>
        <a:lstStyle/>
        <a:p>
          <a:endParaRPr lang="en-ZA"/>
        </a:p>
      </dgm:t>
    </dgm:pt>
    <dgm:pt modelId="{0EE1FB2B-F953-44A9-AB74-A12B95DC7661}" type="sibTrans" cxnId="{CF3076F3-FBC1-4A37-A668-0167758F4075}">
      <dgm:prSet/>
      <dgm:spPr/>
      <dgm:t>
        <a:bodyPr/>
        <a:lstStyle/>
        <a:p>
          <a:endParaRPr lang="en-US"/>
        </a:p>
      </dgm:t>
    </dgm:pt>
    <dgm:pt modelId="{38BB6893-9413-4561-BFD7-C6735BABA664}">
      <dgm:prSet custScaleX="126078" custRadScaleRad="119335" custRadScaleInc="-44831"/>
      <dgm:spPr/>
      <dgm:t>
        <a:bodyPr/>
        <a:lstStyle/>
        <a:p>
          <a:endParaRPr lang="en-US"/>
        </a:p>
      </dgm:t>
    </dgm:pt>
    <dgm:pt modelId="{4F3AA596-FE10-4D95-9258-86AFEE913D51}" type="parTrans" cxnId="{1C70CE3A-6181-4F9E-90E8-FCF9D1E7478E}">
      <dgm:prSet custScaleX="79294" custLinFactNeighborX="12156" custLinFactNeighborY="-5309"/>
      <dgm:spPr/>
      <dgm:t>
        <a:bodyPr/>
        <a:lstStyle/>
        <a:p>
          <a:endParaRPr lang="en-ZA"/>
        </a:p>
      </dgm:t>
    </dgm:pt>
    <dgm:pt modelId="{593BD9F5-15A7-4123-853B-EC4C74253367}" type="sibTrans" cxnId="{1C70CE3A-6181-4F9E-90E8-FCF9D1E7478E}">
      <dgm:prSet/>
      <dgm:spPr/>
      <dgm:t>
        <a:bodyPr/>
        <a:lstStyle/>
        <a:p>
          <a:endParaRPr lang="en-US"/>
        </a:p>
      </dgm:t>
    </dgm:pt>
    <dgm:pt modelId="{F86EBB3A-3DD2-4810-9656-4005AF29395F}">
      <dgm:prSet custScaleX="126078" custRadScaleRad="119335" custRadScaleInc="-44831"/>
      <dgm:spPr/>
      <dgm:t>
        <a:bodyPr/>
        <a:lstStyle/>
        <a:p>
          <a:endParaRPr lang="en-US"/>
        </a:p>
      </dgm:t>
    </dgm:pt>
    <dgm:pt modelId="{CF5B4A03-8856-4F6C-9828-2425FC60E744}" type="parTrans" cxnId="{247BF62D-223A-462D-898C-3405BE66A6B4}">
      <dgm:prSet custScaleX="79294" custLinFactNeighborX="12156" custLinFactNeighborY="-5309"/>
      <dgm:spPr/>
      <dgm:t>
        <a:bodyPr/>
        <a:lstStyle/>
        <a:p>
          <a:endParaRPr lang="en-ZA"/>
        </a:p>
      </dgm:t>
    </dgm:pt>
    <dgm:pt modelId="{18357053-3E34-47C8-9419-5A8EBB51F57B}" type="sibTrans" cxnId="{247BF62D-223A-462D-898C-3405BE66A6B4}">
      <dgm:prSet/>
      <dgm:spPr/>
      <dgm:t>
        <a:bodyPr/>
        <a:lstStyle/>
        <a:p>
          <a:endParaRPr lang="en-US"/>
        </a:p>
      </dgm:t>
    </dgm:pt>
    <dgm:pt modelId="{8590C526-8BEE-4107-9344-033C8B277A18}">
      <dgm:prSet phldrT="[Text]" custScaleY="85545" custRadScaleRad="116505" custRadScaleInc="43466"/>
      <dgm:spPr/>
      <dgm:t>
        <a:bodyPr/>
        <a:lstStyle/>
        <a:p>
          <a:endParaRPr lang="en-US"/>
        </a:p>
      </dgm:t>
    </dgm:pt>
    <dgm:pt modelId="{3B428C75-E42D-4D9A-BE9C-DCC853CFDFD0}" type="parTrans" cxnId="{428AE493-5544-4880-8A78-DCDDDAEF24D6}">
      <dgm:prSet custLinFactNeighborX="8475" custLinFactNeighborY="-28554"/>
      <dgm:spPr/>
      <dgm:t>
        <a:bodyPr/>
        <a:lstStyle/>
        <a:p>
          <a:endParaRPr lang="en-ZA"/>
        </a:p>
      </dgm:t>
    </dgm:pt>
    <dgm:pt modelId="{21AB83AB-1749-4FA4-A57C-C985C7C681AA}" type="sibTrans" cxnId="{428AE493-5544-4880-8A78-DCDDDAEF24D6}">
      <dgm:prSet/>
      <dgm:spPr/>
      <dgm:t>
        <a:bodyPr/>
        <a:lstStyle/>
        <a:p>
          <a:endParaRPr lang="en-ZA"/>
        </a:p>
      </dgm:t>
    </dgm:pt>
    <dgm:pt modelId="{7574B3C6-C720-4E92-AB5D-87DE64785E09}" type="pres">
      <dgm:prSet presAssocID="{C0D1E903-D8BD-4932-8784-997AB2C24A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B62E2243-2DF6-4555-BD9A-C124CEAE2C1B}" type="pres">
      <dgm:prSet presAssocID="{DC3BCA21-3DD3-434A-8FE2-B465F35D3F43}" presName="centerShape" presStyleLbl="node0" presStyleIdx="0" presStyleCnt="1" custScaleX="135651"/>
      <dgm:spPr/>
      <dgm:t>
        <a:bodyPr/>
        <a:lstStyle/>
        <a:p>
          <a:endParaRPr lang="en-ZA"/>
        </a:p>
      </dgm:t>
    </dgm:pt>
    <dgm:pt modelId="{685CEA76-226C-4681-8AB1-AFBED3BA304A}" type="pres">
      <dgm:prSet presAssocID="{EBB44C90-5050-4892-9429-5D10F54FEDE0}" presName="parTrans" presStyleLbl="bgSibTrans2D1" presStyleIdx="0" presStyleCnt="6" custLinFactNeighborX="4939" custLinFactNeighborY="-34786"/>
      <dgm:spPr/>
      <dgm:t>
        <a:bodyPr/>
        <a:lstStyle/>
        <a:p>
          <a:endParaRPr lang="en-ZA"/>
        </a:p>
      </dgm:t>
    </dgm:pt>
    <dgm:pt modelId="{EF0D83C7-009A-4408-8DED-EC6A91D71DE8}" type="pres">
      <dgm:prSet presAssocID="{B69DF6A3-9EDB-4C0D-92B7-15608897E154}" presName="node" presStyleLbl="node1" presStyleIdx="0" presStyleCnt="6" custScaleX="158347" custScaleY="59319" custRadScaleRad="111860" custRadScaleInc="3297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BD2116E-705A-4241-B5FD-4ED9FA068480}" type="pres">
      <dgm:prSet presAssocID="{DFDABCA0-1CDA-4E4C-BF9C-C62308235C8A}" presName="parTrans" presStyleLbl="bgSibTrans2D1" presStyleIdx="1" presStyleCnt="6" custScaleX="56814" custLinFactNeighborX="32645" custLinFactNeighborY="-13762"/>
      <dgm:spPr/>
      <dgm:t>
        <a:bodyPr/>
        <a:lstStyle/>
        <a:p>
          <a:endParaRPr lang="en-ZA"/>
        </a:p>
      </dgm:t>
    </dgm:pt>
    <dgm:pt modelId="{4CE39D58-9961-4718-A8CD-98206231AB3B}" type="pres">
      <dgm:prSet presAssocID="{4B7F35D6-3BB9-449D-9D0B-517077D8F06B}" presName="node" presStyleLbl="node1" presStyleIdx="1" presStyleCnt="6" custScaleX="182730" custScaleY="98126" custRadScaleRad="118075" custRadScaleInc="-2517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8362D48-353A-4368-9474-440F439C487F}" type="pres">
      <dgm:prSet presAssocID="{D62F76FB-47B9-4202-BA7B-76D6C4E1194A}" presName="parTrans" presStyleLbl="bgSibTrans2D1" presStyleIdx="2" presStyleCnt="6" custScaleX="77432" custLinFactNeighborX="30978" custLinFactNeighborY="-9221"/>
      <dgm:spPr/>
      <dgm:t>
        <a:bodyPr/>
        <a:lstStyle/>
        <a:p>
          <a:endParaRPr lang="en-ZA"/>
        </a:p>
      </dgm:t>
    </dgm:pt>
    <dgm:pt modelId="{657303F7-4863-4BD9-865A-9D2745279D57}" type="pres">
      <dgm:prSet presAssocID="{2BE45383-7E96-464C-A088-7B7830D230F2}" presName="node" presStyleLbl="node1" presStyleIdx="2" presStyleCnt="6" custScaleX="252831" custScaleY="53679" custRadScaleRad="101372" custRadScaleInc="-2883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AFCCC51-1011-4167-BEC6-E76412EBA1B9}" type="pres">
      <dgm:prSet presAssocID="{DE3F9E65-7677-4552-A82D-0C86005F30F5}" presName="parTrans" presStyleLbl="bgSibTrans2D1" presStyleIdx="3" presStyleCnt="6" custScaleX="64923" custLinFactNeighborX="-34362" custLinFactNeighborY="-1635"/>
      <dgm:spPr/>
      <dgm:t>
        <a:bodyPr/>
        <a:lstStyle/>
        <a:p>
          <a:endParaRPr lang="en-ZA"/>
        </a:p>
      </dgm:t>
    </dgm:pt>
    <dgm:pt modelId="{43858F26-9997-4DDD-9E7F-9858D2B7B7CC}" type="pres">
      <dgm:prSet presAssocID="{22DDBBAF-42EC-45D4-8061-A6CB101A263C}" presName="node" presStyleLbl="node1" presStyleIdx="3" presStyleCnt="6" custScaleX="257551" custScaleY="75845" custRadScaleRad="112543" custRadScaleInc="9158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49A4976-DC41-463C-9EC3-4C58C2DC56D4}" type="pres">
      <dgm:prSet presAssocID="{BE118A7C-FBC2-4AD9-A677-F7B9FD4B1496}" presName="parTrans" presStyleLbl="bgSibTrans2D1" presStyleIdx="4" presStyleCnt="6" custScaleX="52879" custLinFactNeighborX="-34178" custLinFactNeighborY="-11035"/>
      <dgm:spPr/>
      <dgm:t>
        <a:bodyPr/>
        <a:lstStyle/>
        <a:p>
          <a:endParaRPr lang="en-ZA"/>
        </a:p>
      </dgm:t>
    </dgm:pt>
    <dgm:pt modelId="{406BA00B-DBC7-4055-A187-6CC9FDCDA9BC}" type="pres">
      <dgm:prSet presAssocID="{234E89CD-7DB6-42DA-8503-A76E32A2D184}" presName="node" presStyleLbl="node1" presStyleIdx="4" presStyleCnt="6" custScaleX="187971" custScaleY="66746" custRadScaleRad="112604" custRadScaleInc="5123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ADD7B9D-54D0-45E8-8ECF-E992C970DE19}" type="pres">
      <dgm:prSet presAssocID="{5B88F4B3-1D57-468E-90F9-A3BBAEFAC2C7}" presName="parTrans" presStyleLbl="bgSibTrans2D1" presStyleIdx="5" presStyleCnt="6" custScaleX="61474" custLinFactNeighborX="-24762" custLinFactNeighborY="7693"/>
      <dgm:spPr/>
      <dgm:t>
        <a:bodyPr/>
        <a:lstStyle/>
        <a:p>
          <a:endParaRPr lang="en-ZA"/>
        </a:p>
      </dgm:t>
    </dgm:pt>
    <dgm:pt modelId="{1A1834B0-F830-49A0-99C1-1AF9AFC4EAAF}" type="pres">
      <dgm:prSet presAssocID="{232EB310-C565-46FC-98C7-91F9A42B086F}" presName="node" presStyleLbl="node1" presStyleIdx="5" presStyleCnt="6" custScaleX="169416" custScaleY="71214" custRadScaleRad="117566" custRadScaleInc="388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6AE6FFD-D2A1-4F26-9EC1-17EE600B9B3B}" srcId="{DC3BCA21-3DD3-434A-8FE2-B465F35D3F43}" destId="{232EB310-C565-46FC-98C7-91F9A42B086F}" srcOrd="5" destOrd="0" parTransId="{5B88F4B3-1D57-468E-90F9-A3BBAEFAC2C7}" sibTransId="{44C0D2AE-AD91-4353-93AF-F69D9051E0E3}"/>
    <dgm:cxn modelId="{7CAFE037-C8F6-4715-9D53-576651A7B580}" type="presOf" srcId="{C0D1E903-D8BD-4932-8784-997AB2C24A29}" destId="{7574B3C6-C720-4E92-AB5D-87DE64785E09}" srcOrd="0" destOrd="0" presId="urn:microsoft.com/office/officeart/2005/8/layout/radial4"/>
    <dgm:cxn modelId="{E4BFE30D-5D45-43F9-A77E-CB9288C132C9}" srcId="{DC3BCA21-3DD3-434A-8FE2-B465F35D3F43}" destId="{B69DF6A3-9EDB-4C0D-92B7-15608897E154}" srcOrd="0" destOrd="0" parTransId="{EBB44C90-5050-4892-9429-5D10F54FEDE0}" sibTransId="{FAF1F9DD-9AA7-4BB3-A7DA-6AF77EBB9C86}"/>
    <dgm:cxn modelId="{CF3076F3-FBC1-4A37-A668-0167758F4075}" srcId="{C0D1E903-D8BD-4932-8784-997AB2C24A29}" destId="{57D351B6-F8D2-4A33-874F-8B73631D023E}" srcOrd="2" destOrd="0" parTransId="{89230FF2-9284-4DA5-9A62-80ACD04ECFFB}" sibTransId="{0EE1FB2B-F953-44A9-AB74-A12B95DC7661}"/>
    <dgm:cxn modelId="{AF3750B8-6D68-4989-82BE-4AF60EAB9CD7}" type="presOf" srcId="{DFDABCA0-1CDA-4E4C-BF9C-C62308235C8A}" destId="{6BD2116E-705A-4241-B5FD-4ED9FA068480}" srcOrd="0" destOrd="0" presId="urn:microsoft.com/office/officeart/2005/8/layout/radial4"/>
    <dgm:cxn modelId="{55CB415A-C4BC-49F6-AB97-A6A2784994F9}" type="presOf" srcId="{DE3F9E65-7677-4552-A82D-0C86005F30F5}" destId="{6AFCCC51-1011-4167-BEC6-E76412EBA1B9}" srcOrd="0" destOrd="0" presId="urn:microsoft.com/office/officeart/2005/8/layout/radial4"/>
    <dgm:cxn modelId="{2B266D1D-3860-43BB-A5A1-00CACA64C9C1}" type="presOf" srcId="{2BE45383-7E96-464C-A088-7B7830D230F2}" destId="{657303F7-4863-4BD9-865A-9D2745279D57}" srcOrd="0" destOrd="0" presId="urn:microsoft.com/office/officeart/2005/8/layout/radial4"/>
    <dgm:cxn modelId="{9E4CD7EB-5D0F-4F40-94A1-443C9A414D5E}" type="presOf" srcId="{234E89CD-7DB6-42DA-8503-A76E32A2D184}" destId="{406BA00B-DBC7-4055-A187-6CC9FDCDA9BC}" srcOrd="0" destOrd="0" presId="urn:microsoft.com/office/officeart/2005/8/layout/radial4"/>
    <dgm:cxn modelId="{938DC0E6-A9CD-4921-9708-D6EB59E4FEC0}" type="presOf" srcId="{5B88F4B3-1D57-468E-90F9-A3BBAEFAC2C7}" destId="{5ADD7B9D-54D0-45E8-8ECF-E992C970DE19}" srcOrd="0" destOrd="0" presId="urn:microsoft.com/office/officeart/2005/8/layout/radial4"/>
    <dgm:cxn modelId="{6A62C6DA-1BF5-4EC2-87D4-FF4E79A99A3A}" type="presOf" srcId="{EBB44C90-5050-4892-9429-5D10F54FEDE0}" destId="{685CEA76-226C-4681-8AB1-AFBED3BA304A}" srcOrd="0" destOrd="0" presId="urn:microsoft.com/office/officeart/2005/8/layout/radial4"/>
    <dgm:cxn modelId="{0D440647-EDE4-43C5-8FE7-38C7E245D431}" srcId="{DC3BCA21-3DD3-434A-8FE2-B465F35D3F43}" destId="{22DDBBAF-42EC-45D4-8061-A6CB101A263C}" srcOrd="3" destOrd="0" parTransId="{DE3F9E65-7677-4552-A82D-0C86005F30F5}" sibTransId="{B5715FD2-008D-45EA-95DC-F434896A7AD1}"/>
    <dgm:cxn modelId="{251E290D-20AB-4F2B-A820-012EC7872D9C}" type="presOf" srcId="{22DDBBAF-42EC-45D4-8061-A6CB101A263C}" destId="{43858F26-9997-4DDD-9E7F-9858D2B7B7CC}" srcOrd="0" destOrd="0" presId="urn:microsoft.com/office/officeart/2005/8/layout/radial4"/>
    <dgm:cxn modelId="{8749E664-74FE-4E55-92B6-B9FC46E6DF8B}" srcId="{C0D1E903-D8BD-4932-8784-997AB2C24A29}" destId="{ADB2BE0A-935B-4DD5-BD4F-06DF92BEDD2F}" srcOrd="1" destOrd="0" parTransId="{DFF20898-634E-43FB-8484-DEB9266FCC22}" sibTransId="{4F6E45D0-305B-4BEB-B513-C0953CCABEBB}"/>
    <dgm:cxn modelId="{247BF62D-223A-462D-898C-3405BE66A6B4}" srcId="{C0D1E903-D8BD-4932-8784-997AB2C24A29}" destId="{F86EBB3A-3DD2-4810-9656-4005AF29395F}" srcOrd="4" destOrd="0" parTransId="{CF5B4A03-8856-4F6C-9828-2425FC60E744}" sibTransId="{18357053-3E34-47C8-9419-5A8EBB51F57B}"/>
    <dgm:cxn modelId="{428AE493-5544-4880-8A78-DCDDDAEF24D6}" srcId="{C0D1E903-D8BD-4932-8784-997AB2C24A29}" destId="{8590C526-8BEE-4107-9344-033C8B277A18}" srcOrd="5" destOrd="0" parTransId="{3B428C75-E42D-4D9A-BE9C-DCC853CFDFD0}" sibTransId="{21AB83AB-1749-4FA4-A57C-C985C7C681AA}"/>
    <dgm:cxn modelId="{434245AC-8BEE-435B-B8F7-63CAE54EB850}" srcId="{DC3BCA21-3DD3-434A-8FE2-B465F35D3F43}" destId="{2BE45383-7E96-464C-A088-7B7830D230F2}" srcOrd="2" destOrd="0" parTransId="{D62F76FB-47B9-4202-BA7B-76D6C4E1194A}" sibTransId="{73C5E228-F626-4AD0-89EA-C43373D24072}"/>
    <dgm:cxn modelId="{05F415A4-5D51-404F-B146-25E7903A87B3}" type="presOf" srcId="{D62F76FB-47B9-4202-BA7B-76D6C4E1194A}" destId="{A8362D48-353A-4368-9474-440F439C487F}" srcOrd="0" destOrd="0" presId="urn:microsoft.com/office/officeart/2005/8/layout/radial4"/>
    <dgm:cxn modelId="{747EE385-26DF-4818-BC40-F505B11FB424}" srcId="{DC3BCA21-3DD3-434A-8FE2-B465F35D3F43}" destId="{4B7F35D6-3BB9-449D-9D0B-517077D8F06B}" srcOrd="1" destOrd="0" parTransId="{DFDABCA0-1CDA-4E4C-BF9C-C62308235C8A}" sibTransId="{B84DA1E4-F579-4B66-92C1-3D4CA35CA79E}"/>
    <dgm:cxn modelId="{00270EA2-F9AA-4BB9-9E1B-07455882EF0A}" type="presOf" srcId="{BE118A7C-FBC2-4AD9-A677-F7B9FD4B1496}" destId="{049A4976-DC41-463C-9EC3-4C58C2DC56D4}" srcOrd="0" destOrd="0" presId="urn:microsoft.com/office/officeart/2005/8/layout/radial4"/>
    <dgm:cxn modelId="{75768A80-75C1-45CA-8F02-F9364967EBED}" type="presOf" srcId="{B69DF6A3-9EDB-4C0D-92B7-15608897E154}" destId="{EF0D83C7-009A-4408-8DED-EC6A91D71DE8}" srcOrd="0" destOrd="0" presId="urn:microsoft.com/office/officeart/2005/8/layout/radial4"/>
    <dgm:cxn modelId="{59BFC1EF-46BF-42BD-A21E-5080786D9B90}" type="presOf" srcId="{232EB310-C565-46FC-98C7-91F9A42B086F}" destId="{1A1834B0-F830-49A0-99C1-1AF9AFC4EAAF}" srcOrd="0" destOrd="0" presId="urn:microsoft.com/office/officeart/2005/8/layout/radial4"/>
    <dgm:cxn modelId="{B1C2116B-5E8B-4895-911C-8BF8E361DB43}" srcId="{C0D1E903-D8BD-4932-8784-997AB2C24A29}" destId="{DC3BCA21-3DD3-434A-8FE2-B465F35D3F43}" srcOrd="0" destOrd="0" parTransId="{4D054D39-6F3B-4BC6-ADDB-4E41C00FCE8D}" sibTransId="{D23D97C3-7E7F-4C72-A363-18A2D796286C}"/>
    <dgm:cxn modelId="{A913DF55-68E0-4EC5-A4B6-73B8F464820B}" type="presOf" srcId="{DC3BCA21-3DD3-434A-8FE2-B465F35D3F43}" destId="{B62E2243-2DF6-4555-BD9A-C124CEAE2C1B}" srcOrd="0" destOrd="0" presId="urn:microsoft.com/office/officeart/2005/8/layout/radial4"/>
    <dgm:cxn modelId="{6AF07F36-B94B-4B89-926E-D5CB8F7806AD}" srcId="{DC3BCA21-3DD3-434A-8FE2-B465F35D3F43}" destId="{234E89CD-7DB6-42DA-8503-A76E32A2D184}" srcOrd="4" destOrd="0" parTransId="{BE118A7C-FBC2-4AD9-A677-F7B9FD4B1496}" sibTransId="{80A694A4-6712-4F90-8CE8-5DD7917056D9}"/>
    <dgm:cxn modelId="{1C70CE3A-6181-4F9E-90E8-FCF9D1E7478E}" srcId="{C0D1E903-D8BD-4932-8784-997AB2C24A29}" destId="{38BB6893-9413-4561-BFD7-C6735BABA664}" srcOrd="3" destOrd="0" parTransId="{4F3AA596-FE10-4D95-9258-86AFEE913D51}" sibTransId="{593BD9F5-15A7-4123-853B-EC4C74253367}"/>
    <dgm:cxn modelId="{470140DA-6A56-461C-92EE-186806BD195C}" type="presOf" srcId="{4B7F35D6-3BB9-449D-9D0B-517077D8F06B}" destId="{4CE39D58-9961-4718-A8CD-98206231AB3B}" srcOrd="0" destOrd="0" presId="urn:microsoft.com/office/officeart/2005/8/layout/radial4"/>
    <dgm:cxn modelId="{6E7616E2-BB42-453B-A672-E07BEC954877}" type="presParOf" srcId="{7574B3C6-C720-4E92-AB5D-87DE64785E09}" destId="{B62E2243-2DF6-4555-BD9A-C124CEAE2C1B}" srcOrd="0" destOrd="0" presId="urn:microsoft.com/office/officeart/2005/8/layout/radial4"/>
    <dgm:cxn modelId="{27C7CC17-AEC0-4DD7-AD93-D23EF381DE0C}" type="presParOf" srcId="{7574B3C6-C720-4E92-AB5D-87DE64785E09}" destId="{685CEA76-226C-4681-8AB1-AFBED3BA304A}" srcOrd="1" destOrd="0" presId="urn:microsoft.com/office/officeart/2005/8/layout/radial4"/>
    <dgm:cxn modelId="{9E23B3DF-A447-4C49-8497-1FF916DE4370}" type="presParOf" srcId="{7574B3C6-C720-4E92-AB5D-87DE64785E09}" destId="{EF0D83C7-009A-4408-8DED-EC6A91D71DE8}" srcOrd="2" destOrd="0" presId="urn:microsoft.com/office/officeart/2005/8/layout/radial4"/>
    <dgm:cxn modelId="{15F2F757-1651-44F5-A2E3-C5B27DD8013F}" type="presParOf" srcId="{7574B3C6-C720-4E92-AB5D-87DE64785E09}" destId="{6BD2116E-705A-4241-B5FD-4ED9FA068480}" srcOrd="3" destOrd="0" presId="urn:microsoft.com/office/officeart/2005/8/layout/radial4"/>
    <dgm:cxn modelId="{4A9502E6-BE8A-4F71-AC6D-E0EECD6F708C}" type="presParOf" srcId="{7574B3C6-C720-4E92-AB5D-87DE64785E09}" destId="{4CE39D58-9961-4718-A8CD-98206231AB3B}" srcOrd="4" destOrd="0" presId="urn:microsoft.com/office/officeart/2005/8/layout/radial4"/>
    <dgm:cxn modelId="{47404F7F-0B24-4F57-93F9-0093BA77E3C1}" type="presParOf" srcId="{7574B3C6-C720-4E92-AB5D-87DE64785E09}" destId="{A8362D48-353A-4368-9474-440F439C487F}" srcOrd="5" destOrd="0" presId="urn:microsoft.com/office/officeart/2005/8/layout/radial4"/>
    <dgm:cxn modelId="{CCD3A31C-06F8-4884-A735-9BA64198CD8A}" type="presParOf" srcId="{7574B3C6-C720-4E92-AB5D-87DE64785E09}" destId="{657303F7-4863-4BD9-865A-9D2745279D57}" srcOrd="6" destOrd="0" presId="urn:microsoft.com/office/officeart/2005/8/layout/radial4"/>
    <dgm:cxn modelId="{541CCF17-EDDE-4A85-B2F0-7E118E55CEEF}" type="presParOf" srcId="{7574B3C6-C720-4E92-AB5D-87DE64785E09}" destId="{6AFCCC51-1011-4167-BEC6-E76412EBA1B9}" srcOrd="7" destOrd="0" presId="urn:microsoft.com/office/officeart/2005/8/layout/radial4"/>
    <dgm:cxn modelId="{90770064-E50D-4375-89A6-06A50761BD05}" type="presParOf" srcId="{7574B3C6-C720-4E92-AB5D-87DE64785E09}" destId="{43858F26-9997-4DDD-9E7F-9858D2B7B7CC}" srcOrd="8" destOrd="0" presId="urn:microsoft.com/office/officeart/2005/8/layout/radial4"/>
    <dgm:cxn modelId="{8015C61C-601C-410B-89B2-8D8CB6C13DB3}" type="presParOf" srcId="{7574B3C6-C720-4E92-AB5D-87DE64785E09}" destId="{049A4976-DC41-463C-9EC3-4C58C2DC56D4}" srcOrd="9" destOrd="0" presId="urn:microsoft.com/office/officeart/2005/8/layout/radial4"/>
    <dgm:cxn modelId="{FB81AA33-D00E-4C1E-B573-76CC40CF7F7B}" type="presParOf" srcId="{7574B3C6-C720-4E92-AB5D-87DE64785E09}" destId="{406BA00B-DBC7-4055-A187-6CC9FDCDA9BC}" srcOrd="10" destOrd="0" presId="urn:microsoft.com/office/officeart/2005/8/layout/radial4"/>
    <dgm:cxn modelId="{9DE4BE65-826D-42BD-A78A-33E4D97862C5}" type="presParOf" srcId="{7574B3C6-C720-4E92-AB5D-87DE64785E09}" destId="{5ADD7B9D-54D0-45E8-8ECF-E992C970DE19}" srcOrd="11" destOrd="0" presId="urn:microsoft.com/office/officeart/2005/8/layout/radial4"/>
    <dgm:cxn modelId="{9EC2AF6A-1CB3-46A9-B1B9-AB2AFF05414A}" type="presParOf" srcId="{7574B3C6-C720-4E92-AB5D-87DE64785E09}" destId="{1A1834B0-F830-49A0-99C1-1AF9AFC4EAAF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7D537E-C443-4475-9B83-BCC83EACEA8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29EB9C78-F54E-42C7-92DF-E8378BA8882C}">
      <dgm:prSet custT="1"/>
      <dgm:spPr/>
      <dgm:t>
        <a:bodyPr/>
        <a:lstStyle/>
        <a:p>
          <a:pPr rtl="0"/>
          <a:r>
            <a:rPr lang="en-ZA" sz="1400" dirty="0" smtClean="0">
              <a:latin typeface="Arial" panose="020B0604020202020204" pitchFamily="34" charset="0"/>
              <a:cs typeface="Arial" panose="020B0604020202020204" pitchFamily="34" charset="0"/>
            </a:rPr>
            <a:t>LED</a:t>
          </a:r>
        </a:p>
        <a:p>
          <a:pPr rtl="0"/>
          <a:r>
            <a:rPr lang="en-ZA" sz="1400" dirty="0" smtClean="0">
              <a:latin typeface="Arial" panose="020B0604020202020204" pitchFamily="34" charset="0"/>
              <a:cs typeface="Arial" panose="020B0604020202020204" pitchFamily="34" charset="0"/>
            </a:rPr>
            <a:t>Local coops</a:t>
          </a:r>
          <a:endParaRPr lang="en-ZA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836647-5169-43B6-8BF8-C659095299DC}" type="parTrans" cxnId="{317864E7-8CEA-463D-947B-D724D57E57BB}">
      <dgm:prSet/>
      <dgm:spPr/>
      <dgm:t>
        <a:bodyPr/>
        <a:lstStyle/>
        <a:p>
          <a:endParaRPr lang="en-ZA"/>
        </a:p>
      </dgm:t>
    </dgm:pt>
    <dgm:pt modelId="{7EC6B8BA-B576-4685-96F4-C65CDB2EF917}" type="sibTrans" cxnId="{317864E7-8CEA-463D-947B-D724D57E57BB}">
      <dgm:prSet/>
      <dgm:spPr/>
      <dgm:t>
        <a:bodyPr/>
        <a:lstStyle/>
        <a:p>
          <a:endParaRPr lang="en-ZA"/>
        </a:p>
      </dgm:t>
    </dgm:pt>
    <dgm:pt modelId="{0F294634-13B7-4F7F-92AD-1057E2F7DD28}">
      <dgm:prSet custT="1"/>
      <dgm:spPr/>
      <dgm:t>
        <a:bodyPr/>
        <a:lstStyle/>
        <a:p>
          <a:r>
            <a:rPr lang="en-ZA" sz="1400" dirty="0" smtClean="0">
              <a:latin typeface="Arial" panose="020B0604020202020204" pitchFamily="34" charset="0"/>
              <a:cs typeface="Arial" panose="020B0604020202020204" pitchFamily="34" charset="0"/>
            </a:rPr>
            <a:t>Nutritious Food provision</a:t>
          </a:r>
          <a:endParaRPr lang="en-ZA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DF1C33-2D79-4473-A9C0-461571410CC7}" type="parTrans" cxnId="{20A81174-015C-4C24-8FC4-BBE47EE19634}">
      <dgm:prSet/>
      <dgm:spPr/>
      <dgm:t>
        <a:bodyPr/>
        <a:lstStyle/>
        <a:p>
          <a:endParaRPr lang="en-ZA"/>
        </a:p>
      </dgm:t>
    </dgm:pt>
    <dgm:pt modelId="{69A36337-FA3C-476C-A3CC-8FDB64E861AF}" type="sibTrans" cxnId="{20A81174-015C-4C24-8FC4-BBE47EE19634}">
      <dgm:prSet/>
      <dgm:spPr/>
      <dgm:t>
        <a:bodyPr/>
        <a:lstStyle/>
        <a:p>
          <a:endParaRPr lang="en-ZA"/>
        </a:p>
      </dgm:t>
    </dgm:pt>
    <dgm:pt modelId="{2C270151-A321-4A26-95B2-1E1EBDBC0666}">
      <dgm:prSet custT="1"/>
      <dgm:spPr/>
      <dgm:t>
        <a:bodyPr/>
        <a:lstStyle/>
        <a:p>
          <a:r>
            <a:rPr lang="en-ZA" sz="1400" dirty="0" smtClean="0">
              <a:latin typeface="Arial" panose="020B0604020202020204" pitchFamily="34" charset="0"/>
              <a:cs typeface="Arial" panose="020B0604020202020204" pitchFamily="34" charset="0"/>
            </a:rPr>
            <a:t>Food production &amp; </a:t>
          </a:r>
          <a:r>
            <a:rPr lang="en-ZA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Dev’t</a:t>
          </a:r>
          <a:r>
            <a:rPr lang="en-ZA" sz="1400" dirty="0" smtClean="0">
              <a:latin typeface="Arial" panose="020B0604020202020204" pitchFamily="34" charset="0"/>
              <a:cs typeface="Arial" panose="020B0604020202020204" pitchFamily="34" charset="0"/>
            </a:rPr>
            <a:t> opportunities</a:t>
          </a:r>
          <a:endParaRPr lang="en-ZA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D62132-8864-42D2-AAD5-437BFF156D06}" type="parTrans" cxnId="{D659C432-9198-482F-8EEA-08EBF8133CC8}">
      <dgm:prSet/>
      <dgm:spPr/>
      <dgm:t>
        <a:bodyPr/>
        <a:lstStyle/>
        <a:p>
          <a:endParaRPr lang="en-ZA"/>
        </a:p>
      </dgm:t>
    </dgm:pt>
    <dgm:pt modelId="{7347E103-6CCC-4C03-ACF9-5817C14C6CD1}" type="sibTrans" cxnId="{D659C432-9198-482F-8EEA-08EBF8133CC8}">
      <dgm:prSet/>
      <dgm:spPr/>
      <dgm:t>
        <a:bodyPr/>
        <a:lstStyle/>
        <a:p>
          <a:endParaRPr lang="en-ZA"/>
        </a:p>
      </dgm:t>
    </dgm:pt>
    <dgm:pt modelId="{E4CF50DF-245C-4799-BDBA-D01DE7BE697D}">
      <dgm:prSet custT="1"/>
      <dgm:spPr/>
      <dgm:t>
        <a:bodyPr/>
        <a:lstStyle/>
        <a:p>
          <a:r>
            <a:rPr lang="en-ZA" sz="1400" dirty="0" smtClean="0">
              <a:latin typeface="Arial" panose="020B0604020202020204" pitchFamily="34" charset="0"/>
              <a:cs typeface="Arial" panose="020B0604020202020204" pitchFamily="34" charset="0"/>
            </a:rPr>
            <a:t>Food procurement</a:t>
          </a:r>
          <a:endParaRPr lang="en-ZA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51A9E0-D444-444F-8E97-7E37DFA03064}" type="parTrans" cxnId="{B1828CA2-DFE2-41EB-9A18-10B4BE8F6ACA}">
      <dgm:prSet/>
      <dgm:spPr/>
      <dgm:t>
        <a:bodyPr/>
        <a:lstStyle/>
        <a:p>
          <a:endParaRPr lang="en-ZA"/>
        </a:p>
      </dgm:t>
    </dgm:pt>
    <dgm:pt modelId="{EA007BFD-5162-44AC-A75C-B2654ABA6C06}" type="sibTrans" cxnId="{B1828CA2-DFE2-41EB-9A18-10B4BE8F6ACA}">
      <dgm:prSet/>
      <dgm:spPr/>
      <dgm:t>
        <a:bodyPr/>
        <a:lstStyle/>
        <a:p>
          <a:endParaRPr lang="en-ZA"/>
        </a:p>
      </dgm:t>
    </dgm:pt>
    <dgm:pt modelId="{5A4F17E7-5843-41B9-8E0B-B58271E91BE9}" type="pres">
      <dgm:prSet presAssocID="{FE7D537E-C443-4475-9B83-BCC83EACEA8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C99E23F-1F02-4568-AFA6-C0EB1818A8B6}" type="pres">
      <dgm:prSet presAssocID="{FE7D537E-C443-4475-9B83-BCC83EACEA82}" presName="children" presStyleCnt="0"/>
      <dgm:spPr/>
    </dgm:pt>
    <dgm:pt modelId="{B7CFF163-2B22-44F6-8F48-3667A6EFC46F}" type="pres">
      <dgm:prSet presAssocID="{FE7D537E-C443-4475-9B83-BCC83EACEA82}" presName="childPlaceholder" presStyleCnt="0"/>
      <dgm:spPr/>
    </dgm:pt>
    <dgm:pt modelId="{A8CEA396-D3C1-4471-8001-B50EC95DBE79}" type="pres">
      <dgm:prSet presAssocID="{FE7D537E-C443-4475-9B83-BCC83EACEA82}" presName="circle" presStyleCnt="0"/>
      <dgm:spPr/>
    </dgm:pt>
    <dgm:pt modelId="{5097FD9D-81F6-42D1-A268-9FA6874ED7BB}" type="pres">
      <dgm:prSet presAssocID="{FE7D537E-C443-4475-9B83-BCC83EACEA82}" presName="quadrant1" presStyleLbl="node1" presStyleIdx="0" presStyleCnt="4" custScaleX="142959" custLinFactNeighborX="2397" custLinFactNeighborY="4691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001B9EF-64F0-411C-86C1-637FC1E8C13E}" type="pres">
      <dgm:prSet presAssocID="{FE7D537E-C443-4475-9B83-BCC83EACEA82}" presName="quadrant2" presStyleLbl="node1" presStyleIdx="1" presStyleCnt="4" custScaleX="180663" custScaleY="108930" custLinFactNeighborX="60918" custLinFactNeighborY="915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EABA300-B576-4039-A717-8FF6036031F3}" type="pres">
      <dgm:prSet presAssocID="{FE7D537E-C443-4475-9B83-BCC83EACEA82}" presName="quadrant3" presStyleLbl="node1" presStyleIdx="2" presStyleCnt="4" custScaleX="182245" custScaleY="95334" custLinFactNeighborX="61709" custLinFactNeighborY="4869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5D5C6CF-0DC0-4A12-AD69-04875375E686}" type="pres">
      <dgm:prSet presAssocID="{FE7D537E-C443-4475-9B83-BCC83EACEA82}" presName="quadrant4" presStyleLbl="node1" presStyleIdx="3" presStyleCnt="4" custScaleX="145351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4165350-2BE5-47D5-A141-008EB3AB376F}" type="pres">
      <dgm:prSet presAssocID="{FE7D537E-C443-4475-9B83-BCC83EACEA82}" presName="quadrantPlaceholder" presStyleCnt="0"/>
      <dgm:spPr/>
    </dgm:pt>
    <dgm:pt modelId="{E50D5367-1175-49E1-BCD9-22CDB56A22F2}" type="pres">
      <dgm:prSet presAssocID="{FE7D537E-C443-4475-9B83-BCC83EACEA82}" presName="center1" presStyleLbl="fgShp" presStyleIdx="0" presStyleCnt="2" custScaleX="175808" custScaleY="201188" custLinFactY="-56795" custLinFactNeighborX="39600" custLinFactNeighborY="-100000"/>
      <dgm:spPr/>
    </dgm:pt>
    <dgm:pt modelId="{D53BD3E7-F4A8-4DA0-8B24-AA245799A3E3}" type="pres">
      <dgm:prSet presAssocID="{FE7D537E-C443-4475-9B83-BCC83EACEA82}" presName="center2" presStyleLbl="fgShp" presStyleIdx="1" presStyleCnt="2" custScaleX="163071" custScaleY="181127" custLinFactNeighborX="52184" custLinFactNeighborY="1182"/>
      <dgm:spPr/>
    </dgm:pt>
  </dgm:ptLst>
  <dgm:cxnLst>
    <dgm:cxn modelId="{D659C432-9198-482F-8EEA-08EBF8133CC8}" srcId="{FE7D537E-C443-4475-9B83-BCC83EACEA82}" destId="{2C270151-A321-4A26-95B2-1E1EBDBC0666}" srcOrd="2" destOrd="0" parTransId="{EAD62132-8864-42D2-AAD5-437BFF156D06}" sibTransId="{7347E103-6CCC-4C03-ACF9-5817C14C6CD1}"/>
    <dgm:cxn modelId="{49BB2C0D-2BF5-41EA-AB41-1CE044B0CE0E}" type="presOf" srcId="{2C270151-A321-4A26-95B2-1E1EBDBC0666}" destId="{2EABA300-B576-4039-A717-8FF6036031F3}" srcOrd="0" destOrd="0" presId="urn:microsoft.com/office/officeart/2005/8/layout/cycle4"/>
    <dgm:cxn modelId="{9B8C9089-8B10-4B7B-A195-58D52178FEB2}" type="presOf" srcId="{E4CF50DF-245C-4799-BDBA-D01DE7BE697D}" destId="{E5D5C6CF-0DC0-4A12-AD69-04875375E686}" srcOrd="0" destOrd="0" presId="urn:microsoft.com/office/officeart/2005/8/layout/cycle4"/>
    <dgm:cxn modelId="{4C59E3D9-3824-4B70-8419-113520D7D6E9}" type="presOf" srcId="{FE7D537E-C443-4475-9B83-BCC83EACEA82}" destId="{5A4F17E7-5843-41B9-8E0B-B58271E91BE9}" srcOrd="0" destOrd="0" presId="urn:microsoft.com/office/officeart/2005/8/layout/cycle4"/>
    <dgm:cxn modelId="{B1828CA2-DFE2-41EB-9A18-10B4BE8F6ACA}" srcId="{FE7D537E-C443-4475-9B83-BCC83EACEA82}" destId="{E4CF50DF-245C-4799-BDBA-D01DE7BE697D}" srcOrd="3" destOrd="0" parTransId="{A751A9E0-D444-444F-8E97-7E37DFA03064}" sibTransId="{EA007BFD-5162-44AC-A75C-B2654ABA6C06}"/>
    <dgm:cxn modelId="{BF571966-3038-4141-A1D4-BCC95E1B7281}" type="presOf" srcId="{29EB9C78-F54E-42C7-92DF-E8378BA8882C}" destId="{5097FD9D-81F6-42D1-A268-9FA6874ED7BB}" srcOrd="0" destOrd="0" presId="urn:microsoft.com/office/officeart/2005/8/layout/cycle4"/>
    <dgm:cxn modelId="{3AA750FF-6A9A-4003-AFBE-1FA14BF57C91}" type="presOf" srcId="{0F294634-13B7-4F7F-92AD-1057E2F7DD28}" destId="{D001B9EF-64F0-411C-86C1-637FC1E8C13E}" srcOrd="0" destOrd="0" presId="urn:microsoft.com/office/officeart/2005/8/layout/cycle4"/>
    <dgm:cxn modelId="{20A81174-015C-4C24-8FC4-BBE47EE19634}" srcId="{FE7D537E-C443-4475-9B83-BCC83EACEA82}" destId="{0F294634-13B7-4F7F-92AD-1057E2F7DD28}" srcOrd="1" destOrd="0" parTransId="{DEDF1C33-2D79-4473-A9C0-461571410CC7}" sibTransId="{69A36337-FA3C-476C-A3CC-8FDB64E861AF}"/>
    <dgm:cxn modelId="{317864E7-8CEA-463D-947B-D724D57E57BB}" srcId="{FE7D537E-C443-4475-9B83-BCC83EACEA82}" destId="{29EB9C78-F54E-42C7-92DF-E8378BA8882C}" srcOrd="0" destOrd="0" parTransId="{36836647-5169-43B6-8BF8-C659095299DC}" sibTransId="{7EC6B8BA-B576-4685-96F4-C65CDB2EF917}"/>
    <dgm:cxn modelId="{E4D0FB77-98FB-4A4F-9796-A82BC151A8F5}" type="presParOf" srcId="{5A4F17E7-5843-41B9-8E0B-B58271E91BE9}" destId="{9C99E23F-1F02-4568-AFA6-C0EB1818A8B6}" srcOrd="0" destOrd="0" presId="urn:microsoft.com/office/officeart/2005/8/layout/cycle4"/>
    <dgm:cxn modelId="{85FB7D32-0D03-42AC-8489-4806D9D7B455}" type="presParOf" srcId="{9C99E23F-1F02-4568-AFA6-C0EB1818A8B6}" destId="{B7CFF163-2B22-44F6-8F48-3667A6EFC46F}" srcOrd="0" destOrd="0" presId="urn:microsoft.com/office/officeart/2005/8/layout/cycle4"/>
    <dgm:cxn modelId="{57565D85-FC77-4B7A-A801-2E5CAADA3CAE}" type="presParOf" srcId="{5A4F17E7-5843-41B9-8E0B-B58271E91BE9}" destId="{A8CEA396-D3C1-4471-8001-B50EC95DBE79}" srcOrd="1" destOrd="0" presId="urn:microsoft.com/office/officeart/2005/8/layout/cycle4"/>
    <dgm:cxn modelId="{C39E1285-41DE-40F4-A848-20D7880A821A}" type="presParOf" srcId="{A8CEA396-D3C1-4471-8001-B50EC95DBE79}" destId="{5097FD9D-81F6-42D1-A268-9FA6874ED7BB}" srcOrd="0" destOrd="0" presId="urn:microsoft.com/office/officeart/2005/8/layout/cycle4"/>
    <dgm:cxn modelId="{225932C3-9213-4E9D-878E-3EE12DF5A3B5}" type="presParOf" srcId="{A8CEA396-D3C1-4471-8001-B50EC95DBE79}" destId="{D001B9EF-64F0-411C-86C1-637FC1E8C13E}" srcOrd="1" destOrd="0" presId="urn:microsoft.com/office/officeart/2005/8/layout/cycle4"/>
    <dgm:cxn modelId="{E84F54CF-E25C-4E5A-9FA4-A703B8DE9322}" type="presParOf" srcId="{A8CEA396-D3C1-4471-8001-B50EC95DBE79}" destId="{2EABA300-B576-4039-A717-8FF6036031F3}" srcOrd="2" destOrd="0" presId="urn:microsoft.com/office/officeart/2005/8/layout/cycle4"/>
    <dgm:cxn modelId="{9352FB9A-A92D-4456-A7EB-38CEAC4A713C}" type="presParOf" srcId="{A8CEA396-D3C1-4471-8001-B50EC95DBE79}" destId="{E5D5C6CF-0DC0-4A12-AD69-04875375E686}" srcOrd="3" destOrd="0" presId="urn:microsoft.com/office/officeart/2005/8/layout/cycle4"/>
    <dgm:cxn modelId="{B104316F-7B9B-476E-A227-16909B2C9ADD}" type="presParOf" srcId="{A8CEA396-D3C1-4471-8001-B50EC95DBE79}" destId="{94165350-2BE5-47D5-A141-008EB3AB376F}" srcOrd="4" destOrd="0" presId="urn:microsoft.com/office/officeart/2005/8/layout/cycle4"/>
    <dgm:cxn modelId="{8D955851-7CC8-4632-89B0-FACFE128BEED}" type="presParOf" srcId="{5A4F17E7-5843-41B9-8E0B-B58271E91BE9}" destId="{E50D5367-1175-49E1-BCD9-22CDB56A22F2}" srcOrd="2" destOrd="0" presId="urn:microsoft.com/office/officeart/2005/8/layout/cycle4"/>
    <dgm:cxn modelId="{0DC8FBD9-03D4-4FAC-BBA9-BC1AB300C78D}" type="presParOf" srcId="{5A4F17E7-5843-41B9-8E0B-B58271E91BE9}" destId="{D53BD3E7-F4A8-4DA0-8B24-AA245799A3E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E2243-2DF6-4555-BD9A-C124CEAE2C1B}">
      <dsp:nvSpPr>
        <dsp:cNvPr id="0" name=""/>
        <dsp:cNvSpPr/>
      </dsp:nvSpPr>
      <dsp:spPr>
        <a:xfrm>
          <a:off x="3096345" y="2326701"/>
          <a:ext cx="2660322" cy="19611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altLang="en-US" sz="1400" b="1" kern="1200" dirty="0" smtClean="0">
              <a:latin typeface="Arial Black" panose="020B0A04020102020204" pitchFamily="34" charset="0"/>
              <a:ea typeface="ヒラギノ角ゴ Pro W3" pitchFamily="1" charset="-128"/>
              <a:cs typeface="Arial" panose="020B0604020202020204" pitchFamily="34" charset="0"/>
            </a:rPr>
            <a:t>DSD FOOD &amp; NUTRITION SECURITY INTERVENTIONS </a:t>
          </a:r>
          <a:endParaRPr lang="en-ZA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5940" y="2613905"/>
        <a:ext cx="1881132" cy="1386743"/>
      </dsp:txXfrm>
    </dsp:sp>
    <dsp:sp modelId="{685CEA76-226C-4681-8AB1-AFBED3BA304A}">
      <dsp:nvSpPr>
        <dsp:cNvPr id="0" name=""/>
        <dsp:cNvSpPr/>
      </dsp:nvSpPr>
      <dsp:spPr>
        <a:xfrm rot="11393478">
          <a:off x="1234743" y="2425834"/>
          <a:ext cx="1896346" cy="5589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0D83C7-009A-4408-8DED-EC6A91D71DE8}">
      <dsp:nvSpPr>
        <dsp:cNvPr id="0" name=""/>
        <dsp:cNvSpPr/>
      </dsp:nvSpPr>
      <dsp:spPr>
        <a:xfrm>
          <a:off x="68278" y="2411116"/>
          <a:ext cx="2173797" cy="651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Cash Transfers/ social grants </a:t>
          </a:r>
          <a:endParaRPr lang="en-ZA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359" y="2430197"/>
        <a:ext cx="2135635" cy="613306"/>
      </dsp:txXfrm>
    </dsp:sp>
    <dsp:sp modelId="{6BD2116E-705A-4241-B5FD-4ED9FA068480}">
      <dsp:nvSpPr>
        <dsp:cNvPr id="0" name=""/>
        <dsp:cNvSpPr/>
      </dsp:nvSpPr>
      <dsp:spPr>
        <a:xfrm rot="12506814">
          <a:off x="2385878" y="1795767"/>
          <a:ext cx="1227418" cy="5589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E39D58-9961-4718-A8CD-98206231AB3B}">
      <dsp:nvSpPr>
        <dsp:cNvPr id="0" name=""/>
        <dsp:cNvSpPr/>
      </dsp:nvSpPr>
      <dsp:spPr>
        <a:xfrm>
          <a:off x="90273" y="1098768"/>
          <a:ext cx="2508529" cy="1077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Drop in Centres /Home Community Based Care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(HCBC)</a:t>
          </a:r>
          <a:endParaRPr lang="en-Z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837" y="1130332"/>
        <a:ext cx="2445401" cy="1014535"/>
      </dsp:txXfrm>
    </dsp:sp>
    <dsp:sp modelId="{A8362D48-353A-4368-9474-440F439C487F}">
      <dsp:nvSpPr>
        <dsp:cNvPr id="0" name=""/>
        <dsp:cNvSpPr/>
      </dsp:nvSpPr>
      <dsp:spPr>
        <a:xfrm rot="14601006">
          <a:off x="3351598" y="1122950"/>
          <a:ext cx="1449101" cy="5589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7303F7-4863-4BD9-865A-9D2745279D57}">
      <dsp:nvSpPr>
        <dsp:cNvPr id="0" name=""/>
        <dsp:cNvSpPr/>
      </dsp:nvSpPr>
      <dsp:spPr>
        <a:xfrm>
          <a:off x="1341263" y="322872"/>
          <a:ext cx="3470880" cy="589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ECDs ( children 0-4yrs)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8530" y="340139"/>
        <a:ext cx="3436346" cy="554992"/>
      </dsp:txXfrm>
    </dsp:sp>
    <dsp:sp modelId="{6AFCCC51-1011-4167-BEC6-E76412EBA1B9}">
      <dsp:nvSpPr>
        <dsp:cNvPr id="0" name=""/>
        <dsp:cNvSpPr/>
      </dsp:nvSpPr>
      <dsp:spPr>
        <a:xfrm rot="18928458">
          <a:off x="4656741" y="1412108"/>
          <a:ext cx="1363246" cy="5589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858F26-9997-4DDD-9E7F-9858D2B7B7CC}">
      <dsp:nvSpPr>
        <dsp:cNvPr id="0" name=""/>
        <dsp:cNvSpPr/>
      </dsp:nvSpPr>
      <dsp:spPr>
        <a:xfrm>
          <a:off x="5040563" y="548012"/>
          <a:ext cx="3535676" cy="832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SRD/ R350 </a:t>
          </a:r>
          <a:r>
            <a:rPr lang="en-ZA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Covid</a:t>
          </a:r>
          <a:r>
            <a:rPr lang="en-Z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Grant &amp; Food Vouchers </a:t>
          </a:r>
          <a:endParaRPr lang="en-Z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4960" y="572409"/>
        <a:ext cx="3486882" cy="784169"/>
      </dsp:txXfrm>
    </dsp:sp>
    <dsp:sp modelId="{049A4976-DC41-463C-9EC3-4C58C2DC56D4}">
      <dsp:nvSpPr>
        <dsp:cNvPr id="0" name=""/>
        <dsp:cNvSpPr/>
      </dsp:nvSpPr>
      <dsp:spPr>
        <a:xfrm rot="20362248">
          <a:off x="5446730" y="2134168"/>
          <a:ext cx="1037880" cy="5589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6BA00B-DBC7-4055-A187-6CC9FDCDA9BC}">
      <dsp:nvSpPr>
        <dsp:cNvPr id="0" name=""/>
        <dsp:cNvSpPr/>
      </dsp:nvSpPr>
      <dsp:spPr>
        <a:xfrm>
          <a:off x="6264706" y="1763037"/>
          <a:ext cx="2580477" cy="733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Older persons’ Luncheon Clubs</a:t>
          </a:r>
          <a:endParaRPr lang="en-Z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86176" y="1784507"/>
        <a:ext cx="2537537" cy="690094"/>
      </dsp:txXfrm>
    </dsp:sp>
    <dsp:sp modelId="{5ADD7B9D-54D0-45E8-8ECF-E992C970DE19}">
      <dsp:nvSpPr>
        <dsp:cNvPr id="0" name=""/>
        <dsp:cNvSpPr/>
      </dsp:nvSpPr>
      <dsp:spPr>
        <a:xfrm rot="73027">
          <a:off x="5761977" y="3121586"/>
          <a:ext cx="1167930" cy="5589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1834B0-F830-49A0-99C1-1AF9AFC4EAAF}">
      <dsp:nvSpPr>
        <dsp:cNvPr id="0" name=""/>
        <dsp:cNvSpPr/>
      </dsp:nvSpPr>
      <dsp:spPr>
        <a:xfrm>
          <a:off x="6603238" y="2987178"/>
          <a:ext cx="2325753" cy="782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Community Nutrition Development Centres (CNDC)</a:t>
          </a:r>
          <a:endParaRPr lang="en-Z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6145" y="3010085"/>
        <a:ext cx="2279939" cy="736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7FD9D-81F6-42D1-A268-9FA6874ED7BB}">
      <dsp:nvSpPr>
        <dsp:cNvPr id="0" name=""/>
        <dsp:cNvSpPr/>
      </dsp:nvSpPr>
      <dsp:spPr>
        <a:xfrm>
          <a:off x="647009" y="236386"/>
          <a:ext cx="1892673" cy="132392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LED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Local coops</a:t>
          </a:r>
          <a:endParaRPr lang="en-ZA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1360" y="624155"/>
        <a:ext cx="1338322" cy="936158"/>
      </dsp:txXfrm>
    </dsp:sp>
    <dsp:sp modelId="{D001B9EF-64F0-411C-86C1-637FC1E8C13E}">
      <dsp:nvSpPr>
        <dsp:cNvPr id="0" name=""/>
        <dsp:cNvSpPr/>
      </dsp:nvSpPr>
      <dsp:spPr>
        <a:xfrm rot="5400000">
          <a:off x="3032124" y="-238459"/>
          <a:ext cx="1442154" cy="239184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Nutritious Food provision</a:t>
          </a:r>
          <a:endParaRPr lang="en-ZA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557278" y="658785"/>
        <a:ext cx="1691291" cy="1019757"/>
      </dsp:txXfrm>
    </dsp:sp>
    <dsp:sp modelId="{2EABA300-B576-4039-A717-8FF6036031F3}">
      <dsp:nvSpPr>
        <dsp:cNvPr id="0" name=""/>
        <dsp:cNvSpPr/>
      </dsp:nvSpPr>
      <dsp:spPr>
        <a:xfrm rot="10800000">
          <a:off x="2557278" y="1654709"/>
          <a:ext cx="2412792" cy="126215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Food production &amp; </a:t>
          </a:r>
          <a:r>
            <a:rPr lang="en-ZA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Dev’t</a:t>
          </a: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opportunities</a:t>
          </a:r>
          <a:endParaRPr lang="en-ZA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57278" y="1654709"/>
        <a:ext cx="1706102" cy="892477"/>
      </dsp:txXfrm>
    </dsp:sp>
    <dsp:sp modelId="{E5D5C6CF-0DC0-4A12-AD69-04875375E686}">
      <dsp:nvSpPr>
        <dsp:cNvPr id="0" name=""/>
        <dsp:cNvSpPr/>
      </dsp:nvSpPr>
      <dsp:spPr>
        <a:xfrm rot="16200000">
          <a:off x="899648" y="1259153"/>
          <a:ext cx="1323927" cy="192434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Food procurement</a:t>
          </a:r>
          <a:endParaRPr lang="en-ZA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163068" y="1559360"/>
        <a:ext cx="1360715" cy="936158"/>
      </dsp:txXfrm>
    </dsp:sp>
    <dsp:sp modelId="{E50D5367-1175-49E1-BCD9-22CDB56A22F2}">
      <dsp:nvSpPr>
        <dsp:cNvPr id="0" name=""/>
        <dsp:cNvSpPr/>
      </dsp:nvSpPr>
      <dsp:spPr>
        <a:xfrm>
          <a:off x="2155463" y="429265"/>
          <a:ext cx="803630" cy="79969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BD3E7-F4A8-4DA0-8B24-AA245799A3E3}">
      <dsp:nvSpPr>
        <dsp:cNvPr id="0" name=""/>
        <dsp:cNvSpPr/>
      </dsp:nvSpPr>
      <dsp:spPr>
        <a:xfrm rot="10800000">
          <a:off x="2242096" y="1249946"/>
          <a:ext cx="745408" cy="71995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099" cy="497205"/>
          </a:xfrm>
          <a:prstGeom prst="rect">
            <a:avLst/>
          </a:prstGeom>
        </p:spPr>
        <p:txBody>
          <a:bodyPr vert="horz" lIns="93593" tIns="46796" rIns="93593" bIns="46796" rtlCol="0"/>
          <a:lstStyle>
            <a:lvl1pPr algn="l">
              <a:defRPr sz="1200"/>
            </a:lvl1pPr>
          </a:lstStyle>
          <a:p>
            <a:r>
              <a:rPr lang="en-ZA" dirty="0"/>
              <a:t>SECRET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3" y="2"/>
            <a:ext cx="2949099" cy="497205"/>
          </a:xfrm>
          <a:prstGeom prst="rect">
            <a:avLst/>
          </a:prstGeom>
        </p:spPr>
        <p:txBody>
          <a:bodyPr vert="horz" lIns="93593" tIns="46796" rIns="93593" bIns="46796" rtlCol="0"/>
          <a:lstStyle>
            <a:lvl1pPr algn="r">
              <a:defRPr sz="1200"/>
            </a:lvl1pPr>
          </a:lstStyle>
          <a:p>
            <a:fld id="{1D08669A-FE38-429D-9260-60EC0D8862D1}" type="datetimeFigureOut">
              <a:rPr lang="en-ZA" smtClean="0"/>
              <a:t>2022/06/22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5172"/>
            <a:ext cx="2949099" cy="497205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l">
              <a:defRPr sz="1200"/>
            </a:lvl1pPr>
          </a:lstStyle>
          <a:p>
            <a:r>
              <a:rPr lang="en-ZA" dirty="0"/>
              <a:t>SECRET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3" y="9445172"/>
            <a:ext cx="2949099" cy="497205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r">
              <a:defRPr sz="1200"/>
            </a:lvl1pPr>
          </a:lstStyle>
          <a:p>
            <a:fld id="{441D58AC-5DE3-48A3-B14A-4C732ABE726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1419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954327" y="2"/>
            <a:ext cx="2949099" cy="497205"/>
          </a:xfrm>
          <a:prstGeom prst="rect">
            <a:avLst/>
          </a:prstGeom>
        </p:spPr>
        <p:txBody>
          <a:bodyPr vert="horz" lIns="93593" tIns="46796" rIns="93593" bIns="46796" rtlCol="0"/>
          <a:lstStyle>
            <a:lvl1pPr algn="ctr">
              <a:defRPr sz="1200"/>
            </a:lvl1pPr>
          </a:lstStyle>
          <a:p>
            <a:r>
              <a:rPr lang="en-ZA" dirty="0"/>
              <a:t>SECRET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93" tIns="46796" rIns="93593" bIns="46796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3593" tIns="46796" rIns="93593" bIns="467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954327" y="9445172"/>
            <a:ext cx="2949099" cy="497205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ctr">
              <a:defRPr sz="1200"/>
            </a:lvl1pPr>
          </a:lstStyle>
          <a:p>
            <a:r>
              <a:rPr lang="en-ZA" dirty="0"/>
              <a:t>SECRET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3" y="9445172"/>
            <a:ext cx="2949099" cy="497205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r">
              <a:defRPr sz="1200"/>
            </a:lvl1pPr>
          </a:lstStyle>
          <a:p>
            <a:fld id="{5FAD57D4-B211-4F22-A728-6FB949B628B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6414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F286-BC58-4210-8AB2-020C4EB69F8B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975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F286-BC58-4210-8AB2-020C4EB69F8B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6440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F286-BC58-4210-8AB2-020C4EB69F8B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9061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F286-BC58-4210-8AB2-020C4EB69F8B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029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88BDFA-83F6-4369-9CB9-9B65C5497940}" type="slidenum">
              <a:rPr lang="en-ZA" altLang="en-US" smtClean="0">
                <a:latin typeface="Times New Roman" panose="02020603050405020304" pitchFamily="18" charset="0"/>
                <a:ea typeface="ヒラギノ角ゴ Pro W3" pitchFamily="1" charset="-128"/>
              </a:rPr>
              <a:pPr>
                <a:spcBef>
                  <a:spcPct val="0"/>
                </a:spcBef>
              </a:pPr>
              <a:t>8</a:t>
            </a:fld>
            <a:endParaRPr lang="en-ZA" altLang="en-US" dirty="0" smtClean="0">
              <a:latin typeface="Times New Roman" panose="02020603050405020304" pitchFamily="18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2744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D57D4-B211-4F22-A728-6FB949B628BD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742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D57D4-B211-4F22-A728-6FB949B628BD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228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D57D4-B211-4F22-A728-6FB949B628BD}" type="slidenum">
              <a:rPr lang="en-ZA" smtClean="0"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6650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7190" tIns="33595" rIns="67190" bIns="33595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189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0A9-363F-48F7-9490-606DC7020D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370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0A9-363F-48F7-9490-606DC7020D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440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0A9-363F-48F7-9490-606DC7020D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321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48400"/>
            <a:ext cx="3810000" cy="457200"/>
          </a:xfrm>
        </p:spPr>
        <p:txBody>
          <a:bodyPr/>
          <a:lstStyle>
            <a:lvl1pPr marL="0" indent="0">
              <a:buNone/>
              <a:defRPr sz="923" baseline="0"/>
            </a:lvl1pPr>
            <a:lvl2pPr marL="212487" indent="0">
              <a:buNone/>
              <a:defRPr sz="923"/>
            </a:lvl2pPr>
            <a:lvl3pPr>
              <a:defRPr sz="923"/>
            </a:lvl3pPr>
            <a:lvl4pPr>
              <a:defRPr sz="923"/>
            </a:lvl4pPr>
            <a:lvl5pPr>
              <a:defRPr sz="923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52F3D-C9C5-4B46-AC2F-F6953CFDD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65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0A9-363F-48F7-9490-606DC7020D4E}" type="slidenum">
              <a:rPr lang="en-ZA" smtClean="0"/>
              <a:pPr/>
              <a:t>‹#›</a:t>
            </a:fld>
            <a:r>
              <a:rPr lang="en-ZA" dirty="0"/>
              <a:t> of 32 slides</a:t>
            </a:r>
          </a:p>
        </p:txBody>
      </p:sp>
    </p:spTree>
    <p:extLst>
      <p:ext uri="{BB962C8B-B14F-4D97-AF65-F5344CB8AC3E}">
        <p14:creationId xmlns:p14="http://schemas.microsoft.com/office/powerpoint/2010/main" val="7457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0A9-363F-48F7-9490-606DC7020D4E}" type="slidenum">
              <a:rPr lang="en-ZA" smtClean="0"/>
              <a:pPr/>
              <a:t>‹#›</a:t>
            </a:fld>
            <a:r>
              <a:rPr lang="en-ZA" dirty="0"/>
              <a:t> of 33 slides</a:t>
            </a:r>
          </a:p>
        </p:txBody>
      </p:sp>
    </p:spTree>
    <p:extLst>
      <p:ext uri="{BB962C8B-B14F-4D97-AF65-F5344CB8AC3E}">
        <p14:creationId xmlns:p14="http://schemas.microsoft.com/office/powerpoint/2010/main" val="423284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SECRET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0A9-363F-48F7-9490-606DC7020D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414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SECRET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0A9-363F-48F7-9490-606DC7020D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379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SECRET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0A9-363F-48F7-9490-606DC7020D4E}" type="slidenum">
              <a:rPr lang="en-ZA" smtClean="0"/>
              <a:pPr/>
              <a:t>‹#›</a:t>
            </a:fld>
            <a:r>
              <a:rPr lang="en-ZA" dirty="0"/>
              <a:t> of 32 slides</a:t>
            </a:r>
          </a:p>
        </p:txBody>
      </p:sp>
    </p:spTree>
    <p:extLst>
      <p:ext uri="{BB962C8B-B14F-4D97-AF65-F5344CB8AC3E}">
        <p14:creationId xmlns:p14="http://schemas.microsoft.com/office/powerpoint/2010/main" val="257130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SECRET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0A9-363F-48F7-9490-606DC7020D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14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SECRET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0A9-363F-48F7-9490-606DC7020D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913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SECRET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0A9-363F-48F7-9490-606DC7020D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738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/>
              <a:t>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1F0A9-363F-48F7-9490-606DC7020D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821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sldNum="0" hdr="0" ftr="0" dt="0"/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7.jpe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microsoft.com/office/2007/relationships/diagramDrawing" Target="../diagrams/drawing2.xml"/><Relationship Id="rId5" Type="http://schemas.openxmlformats.org/officeDocument/2006/relationships/image" Target="../media/image9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WEBINAR ON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THE ROLE AND CONTRIBUTION OF COOPERATIVES TOWARDS THE SOUTH AFRICAN ECONOMIC RECONSTRUCTION AND RECOVERY PLAN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22 JUNE 2022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601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0" y="413240"/>
            <a:ext cx="6302620" cy="5641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58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HF&amp;NSP MODEL</a:t>
            </a:r>
          </a:p>
        </p:txBody>
      </p:sp>
      <p:sp>
        <p:nvSpPr>
          <p:cNvPr id="13" name="Arc 12"/>
          <p:cNvSpPr/>
          <p:nvPr/>
        </p:nvSpPr>
        <p:spPr>
          <a:xfrm>
            <a:off x="433754" y="3014296"/>
            <a:ext cx="4643804" cy="2291862"/>
          </a:xfrm>
          <a:prstGeom prst="arc">
            <a:avLst>
              <a:gd name="adj1" fmla="val 5543447"/>
              <a:gd name="adj2" fmla="val 51102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ZA" sz="1662">
              <a:solidFill>
                <a:srgbClr val="000000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2271346" y="1975339"/>
            <a:ext cx="2193681" cy="722435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923"/>
              </a:spcAft>
              <a:defRPr/>
            </a:pPr>
            <a:r>
              <a:rPr lang="en-ZA" sz="1477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Provincial Food Distribution Centre (9</a:t>
            </a:r>
            <a:r>
              <a:rPr lang="en-ZA" sz="1292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endParaRPr lang="en-ZA" sz="1292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62854" y="2198078"/>
            <a:ext cx="1639766" cy="759069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923"/>
              </a:spcAft>
              <a:defRPr/>
            </a:pPr>
            <a:r>
              <a:rPr lang="en-ZA" sz="1477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Local food producers </a:t>
            </a:r>
            <a:endParaRPr lang="en-ZA" sz="1477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1193" y="2137996"/>
            <a:ext cx="1997320" cy="742950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923"/>
              </a:spcAft>
              <a:defRPr/>
            </a:pPr>
            <a:r>
              <a:rPr lang="en-ZA" sz="1477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Local food producers </a:t>
            </a:r>
            <a:endParaRPr lang="en-ZA" sz="1477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405554" y="2722685"/>
            <a:ext cx="268166" cy="433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ZA" sz="1662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50428" y="3116874"/>
            <a:ext cx="1455126" cy="659423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15000"/>
              </a:lnSpc>
              <a:spcAft>
                <a:spcPts val="923"/>
              </a:spcAft>
              <a:defRPr/>
            </a:pPr>
            <a:r>
              <a:rPr lang="en-ZA" sz="1108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District Distribution Centre </a:t>
            </a:r>
            <a:endParaRPr lang="en-ZA" sz="1108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6670" y="3566746"/>
            <a:ext cx="1456592" cy="677008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15000"/>
              </a:lnSpc>
              <a:spcAft>
                <a:spcPts val="923"/>
              </a:spcAft>
              <a:defRPr/>
            </a:pPr>
            <a:r>
              <a:rPr lang="en-ZA" sz="1108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District Distribution Centre </a:t>
            </a:r>
            <a:endParaRPr lang="en-ZA" sz="1108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48508" y="4387362"/>
            <a:ext cx="1455127" cy="677008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15000"/>
              </a:lnSpc>
              <a:spcAft>
                <a:spcPts val="923"/>
              </a:spcAft>
              <a:defRPr/>
            </a:pPr>
            <a:r>
              <a:rPr lang="en-ZA" sz="1108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District Distribution Centre </a:t>
            </a:r>
            <a:endParaRPr lang="en-ZA" sz="1108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70384" y="3530112"/>
            <a:ext cx="1402374" cy="677008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15000"/>
              </a:lnSpc>
              <a:spcAft>
                <a:spcPts val="923"/>
              </a:spcAft>
              <a:defRPr/>
            </a:pPr>
            <a:r>
              <a:rPr lang="en-ZA" sz="1108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District Distribution Centre </a:t>
            </a:r>
            <a:endParaRPr lang="en-ZA" sz="1108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95601" y="4360985"/>
            <a:ext cx="1456592" cy="677008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15000"/>
              </a:lnSpc>
              <a:spcAft>
                <a:spcPts val="923"/>
              </a:spcAft>
              <a:defRPr/>
            </a:pPr>
            <a:r>
              <a:rPr lang="en-ZA" sz="1108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District Distribution Centre </a:t>
            </a:r>
            <a:endParaRPr lang="en-ZA" sz="1108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65689" y="2920513"/>
            <a:ext cx="177311" cy="6462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635013" y="2949820"/>
            <a:ext cx="366346" cy="4835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52246" y="2222989"/>
            <a:ext cx="476250" cy="1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015154" y="1635370"/>
            <a:ext cx="647700" cy="360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037135" y="2669931"/>
            <a:ext cx="54219" cy="690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4008" y="5523545"/>
            <a:ext cx="1825869" cy="1073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923"/>
              </a:spcAft>
              <a:defRPr/>
            </a:pPr>
            <a:r>
              <a:rPr lang="en-ZA" sz="1477" b="1" u="sng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CNDCs</a:t>
            </a:r>
            <a:endParaRPr lang="en-ZA" sz="1477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923"/>
              </a:spcAft>
              <a:defRPr/>
            </a:pPr>
            <a:r>
              <a:rPr lang="en-ZA" sz="1477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Cooked meals</a:t>
            </a:r>
            <a:endParaRPr lang="en-ZA" sz="1477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064258" y="5563935"/>
            <a:ext cx="1683132" cy="1033416"/>
          </a:xfrm>
          <a:prstGeom prst="roundRect">
            <a:avLst/>
          </a:prstGeom>
          <a:solidFill>
            <a:srgbClr val="FF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923"/>
              </a:spcAft>
              <a:defRPr/>
            </a:pPr>
            <a:r>
              <a:rPr lang="en-ZA" sz="1477" b="1" u="sng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Households </a:t>
            </a:r>
            <a:endParaRPr lang="en-ZA" sz="1477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923"/>
              </a:spcAft>
              <a:defRPr/>
            </a:pPr>
            <a:r>
              <a:rPr lang="en-ZA" sz="1477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Food parcels</a:t>
            </a:r>
            <a:endParaRPr lang="en-ZA" sz="1477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769577" y="5114193"/>
            <a:ext cx="0" cy="471854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6" name="Straight Arrow Connector 35"/>
          <p:cNvCxnSpPr/>
          <p:nvPr/>
        </p:nvCxnSpPr>
        <p:spPr>
          <a:xfrm>
            <a:off x="4514850" y="4795471"/>
            <a:ext cx="256442" cy="726831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7" name="Straight Arrow Connector 36"/>
          <p:cNvCxnSpPr/>
          <p:nvPr/>
        </p:nvCxnSpPr>
        <p:spPr>
          <a:xfrm flipH="1">
            <a:off x="1248508" y="5077558"/>
            <a:ext cx="140677" cy="432289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4" name="Straight Arrow Connector 43"/>
          <p:cNvCxnSpPr/>
          <p:nvPr/>
        </p:nvCxnSpPr>
        <p:spPr>
          <a:xfrm>
            <a:off x="227135" y="2624505"/>
            <a:ext cx="284285" cy="28853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183066" y="3014296"/>
            <a:ext cx="0" cy="2444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974525" y="5607715"/>
            <a:ext cx="2274277" cy="989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923"/>
              </a:spcAft>
              <a:defRPr/>
            </a:pPr>
            <a:r>
              <a:rPr lang="en-ZA" sz="1477" b="1" u="sng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Food Agencies:</a:t>
            </a:r>
          </a:p>
          <a:p>
            <a:pPr algn="ctr">
              <a:lnSpc>
                <a:spcPct val="115000"/>
              </a:lnSpc>
              <a:spcAft>
                <a:spcPts val="923"/>
              </a:spcAft>
              <a:defRPr/>
            </a:pPr>
            <a:r>
              <a:rPr lang="en-ZA" sz="1477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Feeding organisations</a:t>
            </a:r>
          </a:p>
        </p:txBody>
      </p:sp>
      <p:sp>
        <p:nvSpPr>
          <p:cNvPr id="38" name="Oval 37"/>
          <p:cNvSpPr/>
          <p:nvPr/>
        </p:nvSpPr>
        <p:spPr>
          <a:xfrm>
            <a:off x="3949213" y="1096108"/>
            <a:ext cx="2294792" cy="773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846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 procurement</a:t>
            </a:r>
          </a:p>
        </p:txBody>
      </p:sp>
      <p:sp>
        <p:nvSpPr>
          <p:cNvPr id="39" name="Oval 38"/>
          <p:cNvSpPr/>
          <p:nvPr/>
        </p:nvSpPr>
        <p:spPr>
          <a:xfrm>
            <a:off x="90854" y="1175239"/>
            <a:ext cx="2067658" cy="719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846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Donated food 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595805" y="1824405"/>
            <a:ext cx="594946" cy="313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418135" y="2425212"/>
            <a:ext cx="4352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048251" y="1938705"/>
            <a:ext cx="8792" cy="259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Arrow Callout 25"/>
          <p:cNvSpPr/>
          <p:nvPr/>
        </p:nvSpPr>
        <p:spPr bwMode="auto">
          <a:xfrm>
            <a:off x="5531828" y="263768"/>
            <a:ext cx="3612173" cy="6333583"/>
          </a:xfrm>
          <a:prstGeom prst="leftArrowCallout">
            <a:avLst>
              <a:gd name="adj1" fmla="val 6854"/>
              <a:gd name="adj2" fmla="val 14299"/>
              <a:gd name="adj3" fmla="val 11947"/>
              <a:gd name="adj4" fmla="val 7826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ZA" altLang="en-US" sz="1662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Components:</a:t>
            </a:r>
          </a:p>
          <a:p>
            <a:pPr eaLnBrk="1" hangingPunct="1">
              <a:defRPr/>
            </a:pPr>
            <a:endParaRPr lang="en-ZA" sz="1662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122" indent="-249122">
              <a:buFont typeface="Arial" panose="020B0604020202020204" pitchFamily="34" charset="0"/>
              <a:buChar char="•"/>
              <a:defRPr/>
            </a:pPr>
            <a:r>
              <a:rPr lang="en-ZA" sz="1662" dirty="0">
                <a:latin typeface="Arial" panose="020B0604020202020204" pitchFamily="34" charset="0"/>
                <a:cs typeface="Arial" panose="020B0604020202020204" pitchFamily="34" charset="0"/>
              </a:rPr>
              <a:t>Inter-sectoral coordination on the </a:t>
            </a:r>
            <a:r>
              <a:rPr lang="en-ZA" sz="1662" b="1" dirty="0">
                <a:latin typeface="Arial" panose="020B0604020202020204" pitchFamily="34" charset="0"/>
                <a:cs typeface="Arial" panose="020B0604020202020204" pitchFamily="34" charset="0"/>
              </a:rPr>
              <a:t>food value chain </a:t>
            </a:r>
            <a:endParaRPr lang="en-ZA" sz="166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122" indent="-249122">
              <a:buFont typeface="Arial" panose="020B0604020202020204" pitchFamily="34" charset="0"/>
              <a:buChar char="•"/>
              <a:defRPr/>
            </a:pPr>
            <a:r>
              <a:rPr lang="en-ZA" sz="1662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food procurement</a:t>
            </a:r>
            <a:r>
              <a:rPr lang="en-ZA" sz="166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62" dirty="0" smtClean="0">
                <a:latin typeface="Arial" panose="020B0604020202020204" pitchFamily="34" charset="0"/>
                <a:cs typeface="Arial" panose="020B0604020202020204" pitchFamily="34" charset="0"/>
              </a:rPr>
              <a:t>– NSNP, CBFPs </a:t>
            </a:r>
            <a:r>
              <a:rPr lang="en-ZA" sz="1662" dirty="0">
                <a:latin typeface="Arial" panose="020B0604020202020204" pitchFamily="34" charset="0"/>
                <a:cs typeface="Arial" panose="020B0604020202020204" pitchFamily="34" charset="0"/>
              </a:rPr>
              <a:t>= Bulk procurement of food </a:t>
            </a:r>
            <a:endParaRPr lang="en-ZA" sz="1662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122" indent="-249122">
              <a:buFont typeface="Arial" panose="020B0604020202020204" pitchFamily="34" charset="0"/>
              <a:buChar char="•"/>
              <a:defRPr/>
            </a:pPr>
            <a:r>
              <a:rPr lang="en-ZA" sz="1662" b="1" dirty="0">
                <a:latin typeface="Arial" panose="020B0604020202020204" pitchFamily="34" charset="0"/>
                <a:cs typeface="Arial" panose="020B0604020202020204" pitchFamily="34" charset="0"/>
              </a:rPr>
              <a:t>Strategic food sourcing </a:t>
            </a:r>
            <a:r>
              <a:rPr lang="en-ZA" sz="1662" dirty="0">
                <a:latin typeface="Arial" panose="020B0604020202020204" pitchFamily="34" charset="0"/>
                <a:cs typeface="Arial" panose="020B0604020202020204" pitchFamily="34" charset="0"/>
              </a:rPr>
              <a:t>in PFDCs </a:t>
            </a:r>
            <a:r>
              <a:rPr lang="en-ZA" sz="1662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ZA" sz="1662" dirty="0">
                <a:latin typeface="Arial" panose="020B0604020202020204" pitchFamily="34" charset="0"/>
                <a:cs typeface="Arial" panose="020B0604020202020204" pitchFamily="34" charset="0"/>
              </a:rPr>
              <a:t>Cost effectiveness</a:t>
            </a:r>
            <a:r>
              <a:rPr lang="en-ZA" sz="1662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49122" indent="-249122">
              <a:buFont typeface="Arial" panose="020B0604020202020204" pitchFamily="34" charset="0"/>
              <a:buChar char="•"/>
              <a:defRPr/>
            </a:pPr>
            <a:r>
              <a:rPr lang="en-ZA" sz="1662" b="1" dirty="0">
                <a:latin typeface="Arial" panose="020B0604020202020204" pitchFamily="34" charset="0"/>
                <a:cs typeface="Arial" panose="020B0604020202020204" pitchFamily="34" charset="0"/>
              </a:rPr>
              <a:t>Sourcing of food from local </a:t>
            </a:r>
            <a:r>
              <a:rPr lang="en-ZA" sz="1662" dirty="0">
                <a:latin typeface="Arial" panose="020B0604020202020204" pitchFamily="34" charset="0"/>
                <a:cs typeface="Arial" panose="020B0604020202020204" pitchFamily="34" charset="0"/>
              </a:rPr>
              <a:t>producers - Coops &amp; SMMEs = LED</a:t>
            </a:r>
            <a:r>
              <a:rPr lang="en-ZA" sz="1662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16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122" indent="-249122">
              <a:buFont typeface="Arial" panose="020B0604020202020204" pitchFamily="34" charset="0"/>
              <a:buChar char="•"/>
              <a:defRPr/>
            </a:pPr>
            <a:r>
              <a:rPr lang="en-ZA" sz="1662" dirty="0">
                <a:latin typeface="Arial" panose="020B0604020202020204" pitchFamily="34" charset="0"/>
                <a:cs typeface="Arial" panose="020B0604020202020204" pitchFamily="34" charset="0"/>
              </a:rPr>
              <a:t>Provision of </a:t>
            </a:r>
            <a:r>
              <a:rPr lang="en-ZA" sz="1662" b="1" dirty="0">
                <a:latin typeface="Arial" panose="020B0604020202020204" pitchFamily="34" charset="0"/>
                <a:cs typeface="Arial" panose="020B0604020202020204" pitchFamily="34" charset="0"/>
              </a:rPr>
              <a:t>nutritious food </a:t>
            </a:r>
            <a:r>
              <a:rPr lang="en-ZA" sz="1662" dirty="0">
                <a:latin typeface="Arial" panose="020B0604020202020204" pitchFamily="34" charset="0"/>
                <a:cs typeface="Arial" panose="020B0604020202020204" pitchFamily="34" charset="0"/>
              </a:rPr>
              <a:t>to PVMs in CNDCs.</a:t>
            </a:r>
          </a:p>
          <a:p>
            <a:pPr marL="249122" indent="-249122">
              <a:buFont typeface="Arial" panose="020B0604020202020204" pitchFamily="34" charset="0"/>
              <a:buChar char="•"/>
              <a:defRPr/>
            </a:pPr>
            <a:r>
              <a:rPr lang="en-ZA" sz="1662" dirty="0" smtClean="0">
                <a:latin typeface="Arial" panose="020B0604020202020204" pitchFamily="34" charset="0"/>
                <a:cs typeface="Arial" panose="020B0604020202020204" pitchFamily="34" charset="0"/>
              </a:rPr>
              <a:t>PIAs </a:t>
            </a:r>
            <a:r>
              <a:rPr lang="en-ZA" sz="1662" b="1" dirty="0">
                <a:latin typeface="Arial" panose="020B0604020202020204" pitchFamily="34" charset="0"/>
                <a:cs typeface="Arial" panose="020B0604020202020204" pitchFamily="34" charset="0"/>
              </a:rPr>
              <a:t>coordination &amp; monitoring </a:t>
            </a:r>
            <a:r>
              <a:rPr lang="en-ZA" sz="1662" dirty="0">
                <a:latin typeface="Arial" panose="020B0604020202020204" pitchFamily="34" charset="0"/>
                <a:cs typeface="Arial" panose="020B0604020202020204" pitchFamily="34" charset="0"/>
              </a:rPr>
              <a:t>of nutrition support services by CNDCs.</a:t>
            </a:r>
          </a:p>
          <a:p>
            <a:pPr marL="249122" indent="-249122">
              <a:buFont typeface="Arial" panose="020B0604020202020204" pitchFamily="34" charset="0"/>
              <a:buChar char="•"/>
              <a:defRPr/>
            </a:pPr>
            <a:endParaRPr lang="en-ZA" sz="1662" dirty="0"/>
          </a:p>
        </p:txBody>
      </p:sp>
    </p:spTree>
    <p:extLst>
      <p:ext uri="{BB962C8B-B14F-4D97-AF65-F5344CB8AC3E}">
        <p14:creationId xmlns:p14="http://schemas.microsoft.com/office/powerpoint/2010/main" val="8254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6797" y="304800"/>
            <a:ext cx="9037026" cy="615462"/>
          </a:xfrm>
        </p:spPr>
        <p:txBody>
          <a:bodyPr/>
          <a:lstStyle/>
          <a:p>
            <a:r>
              <a:rPr lang="en-ZA" altLang="en-US" sz="2215" b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COMMUNITY NUTRITION DEVELOPMENT CENTRE </a:t>
            </a:r>
            <a:r>
              <a:rPr lang="en-ZA" altLang="en-US" sz="2585" b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(CNDC</a:t>
            </a:r>
            <a:r>
              <a:rPr lang="en-ZA" altLang="en-US" sz="2215" b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)</a:t>
            </a:r>
            <a:endParaRPr lang="en-ZA" altLang="en-US" sz="2585" b="1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82" y="1014046"/>
            <a:ext cx="5354515" cy="239431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>
            <a:spAutoFit/>
          </a:bodyPr>
          <a:lstStyle/>
          <a:p>
            <a:pPr marL="263776" indent="-263776">
              <a:buFont typeface="Arial" pitchFamily="34" charset="0"/>
              <a:buChar char="•"/>
              <a:defRPr/>
            </a:pPr>
            <a:r>
              <a:rPr lang="en-ZA" sz="1662" kern="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facility: Hall/Church operated by CBOs </a:t>
            </a:r>
          </a:p>
          <a:p>
            <a:pPr marL="263776" indent="-263776">
              <a:buFont typeface="Arial" pitchFamily="34" charset="0"/>
              <a:buChar char="•"/>
              <a:defRPr/>
            </a:pPr>
            <a:r>
              <a:rPr lang="en-ZA" sz="1662" kern="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Cooked Meals = 5 X per week</a:t>
            </a:r>
          </a:p>
          <a:p>
            <a:pPr marL="263776" indent="-263776">
              <a:buFont typeface="Arial" pitchFamily="34" charset="0"/>
              <a:buChar char="•"/>
              <a:defRPr/>
            </a:pPr>
            <a:r>
              <a:rPr lang="en-ZA" sz="1662" kern="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3 Cooks &amp; 1 CNDC Coordinator</a:t>
            </a:r>
          </a:p>
          <a:p>
            <a:pPr marL="263776" indent="-263776">
              <a:buFont typeface="Arial" pitchFamily="34" charset="0"/>
              <a:buChar char="•"/>
              <a:defRPr/>
            </a:pPr>
            <a:r>
              <a:rPr lang="en-ZA" sz="1662" kern="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250 or more Individuals/ CNDC</a:t>
            </a:r>
          </a:p>
          <a:p>
            <a:pPr marL="263776" indent="-263776">
              <a:buFont typeface="Arial" pitchFamily="34" charset="0"/>
              <a:buChar char="•"/>
              <a:defRPr/>
            </a:pPr>
            <a:r>
              <a:rPr lang="en-ZA" sz="1662" kern="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Source local produce: fresh vegetables &amp; fruits</a:t>
            </a:r>
          </a:p>
          <a:p>
            <a:pPr marL="263776" indent="-263776">
              <a:buFont typeface="Arial" pitchFamily="34" charset="0"/>
              <a:buChar char="•"/>
              <a:defRPr/>
            </a:pPr>
            <a:r>
              <a:rPr lang="en-ZA" sz="1662" kern="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CNDC equipment – Tables &amp; chairs, gas stove, etc..</a:t>
            </a:r>
          </a:p>
          <a:p>
            <a:pPr marL="263776" indent="-263776">
              <a:buFont typeface="Arial" pitchFamily="34" charset="0"/>
              <a:buChar char="•"/>
              <a:defRPr/>
            </a:pPr>
            <a:r>
              <a:rPr lang="en-ZA" sz="1662" kern="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Cutlery &amp; crockery supply for CNDC</a:t>
            </a:r>
          </a:p>
          <a:p>
            <a:pPr marL="263776" indent="-263776">
              <a:buFont typeface="Arial" pitchFamily="34" charset="0"/>
              <a:buChar char="•"/>
              <a:defRPr/>
            </a:pPr>
            <a:r>
              <a:rPr lang="en-ZA" sz="1662" kern="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Cooks Training &amp; uniforms</a:t>
            </a:r>
          </a:p>
          <a:p>
            <a:pPr>
              <a:defRPr/>
            </a:pPr>
            <a:endParaRPr lang="en-ZA" sz="1662" kern="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4081" y="1031631"/>
            <a:ext cx="3749919" cy="1001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ZA" altLang="en-US" sz="1477" b="1" u="sng" dirty="0">
                <a:solidFill>
                  <a:srgbClr val="000000"/>
                </a:solidFill>
                <a:latin typeface="Arial" pitchFamily="34" charset="0"/>
              </a:rPr>
              <a:t>PARTNERSHIPS:</a:t>
            </a:r>
          </a:p>
          <a:p>
            <a:pPr marL="159731" indent="-159731" eaLnBrk="1" hangingPunct="1">
              <a:spcBef>
                <a:spcPct val="0"/>
              </a:spcBef>
              <a:defRPr/>
            </a:pPr>
            <a:r>
              <a:rPr lang="en-ZA" altLang="en-US" sz="1477" dirty="0">
                <a:solidFill>
                  <a:srgbClr val="000000"/>
                </a:solidFill>
                <a:latin typeface="Arial" pitchFamily="34" charset="0"/>
              </a:rPr>
              <a:t>NPOS</a:t>
            </a:r>
          </a:p>
          <a:p>
            <a:pPr marL="159731" indent="-159731" eaLnBrk="1" hangingPunct="1">
              <a:spcBef>
                <a:spcPct val="0"/>
              </a:spcBef>
              <a:defRPr/>
            </a:pPr>
            <a:r>
              <a:rPr lang="en-ZA" altLang="en-US" sz="1477" dirty="0">
                <a:solidFill>
                  <a:srgbClr val="000000"/>
                </a:solidFill>
                <a:latin typeface="Arial" pitchFamily="34" charset="0"/>
              </a:rPr>
              <a:t>IDT – CWP &amp; EPWP</a:t>
            </a:r>
          </a:p>
          <a:p>
            <a:pPr marL="159731" indent="-159731" eaLnBrk="1" hangingPunct="1">
              <a:spcBef>
                <a:spcPct val="0"/>
              </a:spcBef>
              <a:defRPr/>
            </a:pPr>
            <a:r>
              <a:rPr lang="en-ZA" altLang="en-US" sz="1477" dirty="0">
                <a:solidFill>
                  <a:srgbClr val="000000"/>
                </a:solidFill>
                <a:latin typeface="Arial" pitchFamily="34" charset="0"/>
              </a:rPr>
              <a:t>Private sector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4081" y="2180492"/>
            <a:ext cx="3749919" cy="1456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ZA" sz="1477" b="1" u="sng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Opportunities: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ZA" sz="1477" kern="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Training &amp; skills development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ZA" altLang="en-US" sz="1477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Nutrition education</a:t>
            </a:r>
            <a:endParaRPr lang="en-ZA" sz="1477" kern="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ZA" sz="1477" kern="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development programmes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endParaRPr lang="en-ZA" sz="1477" kern="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  <a:p>
            <a:pPr>
              <a:defRPr/>
            </a:pPr>
            <a:endParaRPr lang="en-ZA" sz="1477" kern="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92013" y="4094284"/>
            <a:ext cx="4186603" cy="2457102"/>
            <a:chOff x="6293437" y="5196115"/>
            <a:chExt cx="2850563" cy="1554479"/>
          </a:xfrm>
          <a:solidFill>
            <a:srgbClr val="FF3300"/>
          </a:solidFill>
        </p:grpSpPr>
        <p:grpSp>
          <p:nvGrpSpPr>
            <p:cNvPr id="3" name="Group 52"/>
            <p:cNvGrpSpPr/>
            <p:nvPr/>
          </p:nvGrpSpPr>
          <p:grpSpPr>
            <a:xfrm>
              <a:off x="6293437" y="5196115"/>
              <a:ext cx="685800" cy="1523999"/>
              <a:chOff x="937088" y="918102"/>
              <a:chExt cx="1512168" cy="4050450"/>
            </a:xfrm>
            <a:grpFill/>
          </p:grpSpPr>
          <p:grpSp>
            <p:nvGrpSpPr>
              <p:cNvPr id="4" name="Group 77"/>
              <p:cNvGrpSpPr/>
              <p:nvPr/>
            </p:nvGrpSpPr>
            <p:grpSpPr>
              <a:xfrm>
                <a:off x="937088" y="1044116"/>
                <a:ext cx="1512168" cy="3924436"/>
                <a:chOff x="937088" y="1044116"/>
                <a:chExt cx="1512168" cy="3924436"/>
              </a:xfrm>
              <a:grpFill/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937088" y="4806534"/>
                  <a:ext cx="1512168" cy="1620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ZA" sz="1015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Can 82"/>
                <p:cNvSpPr/>
                <p:nvPr/>
              </p:nvSpPr>
              <p:spPr>
                <a:xfrm>
                  <a:off x="1116814" y="1044116"/>
                  <a:ext cx="1206134" cy="162018"/>
                </a:xfrm>
                <a:prstGeom prst="can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ZA" sz="1015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Can 83"/>
                <p:cNvSpPr/>
                <p:nvPr/>
              </p:nvSpPr>
              <p:spPr>
                <a:xfrm>
                  <a:off x="1116814" y="4626514"/>
                  <a:ext cx="1206134" cy="180020"/>
                </a:xfrm>
                <a:prstGeom prst="can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ZA" sz="1015" kern="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" name="Group 78"/>
              <p:cNvGrpSpPr/>
              <p:nvPr/>
            </p:nvGrpSpPr>
            <p:grpSpPr>
              <a:xfrm>
                <a:off x="937088" y="918102"/>
                <a:ext cx="1512168" cy="3708412"/>
                <a:chOff x="937088" y="918102"/>
                <a:chExt cx="1512168" cy="3708412"/>
              </a:xfrm>
              <a:grp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222415" y="1170130"/>
                  <a:ext cx="974813" cy="3456384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vert="vert27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GB" sz="1292" b="1" kern="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Agric</a:t>
                  </a:r>
                  <a:r>
                    <a:rPr lang="en-GB" sz="1292" b="1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Development &amp; Asset Building</a:t>
                  </a:r>
                  <a:endParaRPr lang="en-ZA" sz="1292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937088" y="918102"/>
                  <a:ext cx="1512168" cy="1620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ZA" sz="1015" kern="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9" name="Group 53"/>
            <p:cNvGrpSpPr/>
            <p:nvPr/>
          </p:nvGrpSpPr>
          <p:grpSpPr>
            <a:xfrm>
              <a:off x="8458200" y="5212081"/>
              <a:ext cx="685800" cy="1523999"/>
              <a:chOff x="5525686" y="918102"/>
              <a:chExt cx="1512168" cy="4050450"/>
            </a:xfrm>
            <a:grpFill/>
          </p:grpSpPr>
          <p:grpSp>
            <p:nvGrpSpPr>
              <p:cNvPr id="10" name="Group 70"/>
              <p:cNvGrpSpPr/>
              <p:nvPr/>
            </p:nvGrpSpPr>
            <p:grpSpPr>
              <a:xfrm>
                <a:off x="5525686" y="1044116"/>
                <a:ext cx="1512168" cy="3924436"/>
                <a:chOff x="5525686" y="1044116"/>
                <a:chExt cx="1512168" cy="3924436"/>
              </a:xfrm>
              <a:grp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525686" y="4806534"/>
                  <a:ext cx="1512168" cy="1620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ZA" sz="1015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Can 75"/>
                <p:cNvSpPr/>
                <p:nvPr/>
              </p:nvSpPr>
              <p:spPr>
                <a:xfrm>
                  <a:off x="5705412" y="1044116"/>
                  <a:ext cx="1206134" cy="162018"/>
                </a:xfrm>
                <a:prstGeom prst="can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ZA" sz="1015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Can 76"/>
                <p:cNvSpPr/>
                <p:nvPr/>
              </p:nvSpPr>
              <p:spPr>
                <a:xfrm>
                  <a:off x="5705412" y="4626514"/>
                  <a:ext cx="1206134" cy="180020"/>
                </a:xfrm>
                <a:prstGeom prst="can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ZA" sz="1015" kern="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" name="Group 71"/>
              <p:cNvGrpSpPr/>
              <p:nvPr/>
            </p:nvGrpSpPr>
            <p:grpSpPr>
              <a:xfrm>
                <a:off x="5525686" y="918102"/>
                <a:ext cx="1512168" cy="3733781"/>
                <a:chOff x="5525686" y="918102"/>
                <a:chExt cx="1512168" cy="3733781"/>
              </a:xfrm>
              <a:grp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765217" y="1195500"/>
                  <a:ext cx="1008111" cy="345638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vert="vert27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GB" sz="1108" b="1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Sk</a:t>
                  </a:r>
                  <a:r>
                    <a:rPr lang="en-GB" sz="1292" b="1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ills Development and capacity Building</a:t>
                  </a:r>
                  <a:endParaRPr lang="en-ZA" sz="1292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525686" y="918102"/>
                  <a:ext cx="1512168" cy="1620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ZA" sz="1015" kern="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2" name="Group 54"/>
            <p:cNvGrpSpPr/>
            <p:nvPr/>
          </p:nvGrpSpPr>
          <p:grpSpPr>
            <a:xfrm>
              <a:off x="7703137" y="5226595"/>
              <a:ext cx="685800" cy="1523999"/>
              <a:chOff x="3996738" y="918102"/>
              <a:chExt cx="1512168" cy="4050450"/>
            </a:xfrm>
            <a:grpFill/>
          </p:grpSpPr>
          <p:grpSp>
            <p:nvGrpSpPr>
              <p:cNvPr id="13" name="Group 63"/>
              <p:cNvGrpSpPr/>
              <p:nvPr/>
            </p:nvGrpSpPr>
            <p:grpSpPr>
              <a:xfrm>
                <a:off x="3996738" y="1044116"/>
                <a:ext cx="1512168" cy="3924436"/>
                <a:chOff x="3996738" y="1044116"/>
                <a:chExt cx="1512168" cy="3924436"/>
              </a:xfrm>
              <a:grp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3996738" y="4806534"/>
                  <a:ext cx="1512168" cy="162018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ZA" sz="1015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Can 68"/>
                <p:cNvSpPr/>
                <p:nvPr/>
              </p:nvSpPr>
              <p:spPr>
                <a:xfrm>
                  <a:off x="4176464" y="1044116"/>
                  <a:ext cx="1206134" cy="162018"/>
                </a:xfrm>
                <a:prstGeom prst="can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ZA" sz="1015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Can 69"/>
                <p:cNvSpPr/>
                <p:nvPr/>
              </p:nvSpPr>
              <p:spPr>
                <a:xfrm>
                  <a:off x="4176464" y="4626514"/>
                  <a:ext cx="1206134" cy="180020"/>
                </a:xfrm>
                <a:prstGeom prst="can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ZA" sz="1015" kern="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" name="Group 64"/>
              <p:cNvGrpSpPr/>
              <p:nvPr/>
            </p:nvGrpSpPr>
            <p:grpSpPr>
              <a:xfrm>
                <a:off x="3996738" y="918102"/>
                <a:ext cx="1512168" cy="3744416"/>
                <a:chOff x="3996738" y="918102"/>
                <a:chExt cx="1512168" cy="3744416"/>
              </a:xfrm>
              <a:grp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4279112" y="1206135"/>
                  <a:ext cx="1008111" cy="3456383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vert="vert27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GB" sz="1292" b="1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Employment creation</a:t>
                  </a:r>
                  <a:endParaRPr lang="en-ZA" sz="1292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996738" y="918102"/>
                  <a:ext cx="1512168" cy="162018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ZA" sz="1015" kern="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5" name="Group 55"/>
            <p:cNvGrpSpPr/>
            <p:nvPr/>
          </p:nvGrpSpPr>
          <p:grpSpPr>
            <a:xfrm>
              <a:off x="7017337" y="5212081"/>
              <a:ext cx="685800" cy="1523999"/>
              <a:chOff x="2470626" y="918102"/>
              <a:chExt cx="1512168" cy="4050450"/>
            </a:xfrm>
            <a:grpFill/>
          </p:grpSpPr>
          <p:grpSp>
            <p:nvGrpSpPr>
              <p:cNvPr id="16" name="Group 56"/>
              <p:cNvGrpSpPr/>
              <p:nvPr/>
            </p:nvGrpSpPr>
            <p:grpSpPr>
              <a:xfrm>
                <a:off x="2470626" y="1044116"/>
                <a:ext cx="1512168" cy="3924436"/>
                <a:chOff x="2470626" y="1044116"/>
                <a:chExt cx="1512168" cy="3924436"/>
              </a:xfrm>
              <a:grp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2470626" y="4806534"/>
                  <a:ext cx="1512168" cy="1620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vert="vert270" anchor="ctr"/>
                <a:lstStyle/>
                <a:p>
                  <a:pPr algn="ctr">
                    <a:defRPr/>
                  </a:pPr>
                  <a:endParaRPr lang="en-ZA" sz="1015" b="1" kern="0" dirty="0">
                    <a:solidFill>
                      <a:prstClr val="black"/>
                    </a:solidFill>
                    <a:latin typeface="Calibri"/>
                    <a:ea typeface="ヒラギノ角ゴ Pro W3" charset="-128"/>
                  </a:endParaRPr>
                </a:p>
              </p:txBody>
            </p:sp>
            <p:sp>
              <p:nvSpPr>
                <p:cNvPr id="62" name="Can 61"/>
                <p:cNvSpPr/>
                <p:nvPr/>
              </p:nvSpPr>
              <p:spPr>
                <a:xfrm>
                  <a:off x="2650352" y="1044116"/>
                  <a:ext cx="1206134" cy="162018"/>
                </a:xfrm>
                <a:prstGeom prst="can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vert="vert270" anchor="ctr"/>
                <a:lstStyle/>
                <a:p>
                  <a:pPr algn="ctr">
                    <a:defRPr/>
                  </a:pPr>
                  <a:endParaRPr lang="en-ZA" sz="1015" b="1" kern="0" dirty="0">
                    <a:solidFill>
                      <a:prstClr val="black"/>
                    </a:solidFill>
                    <a:latin typeface="Calibri"/>
                    <a:ea typeface="ヒラギノ角ゴ Pro W3" charset="-128"/>
                  </a:endParaRPr>
                </a:p>
              </p:txBody>
            </p:sp>
            <p:sp>
              <p:nvSpPr>
                <p:cNvPr id="63" name="Can 62"/>
                <p:cNvSpPr/>
                <p:nvPr/>
              </p:nvSpPr>
              <p:spPr>
                <a:xfrm>
                  <a:off x="2650352" y="4626514"/>
                  <a:ext cx="1206134" cy="180020"/>
                </a:xfrm>
                <a:prstGeom prst="can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vert="vert270" anchor="ctr"/>
                <a:lstStyle/>
                <a:p>
                  <a:pPr algn="ctr">
                    <a:defRPr/>
                  </a:pPr>
                  <a:endParaRPr lang="en-ZA" sz="1015" b="1" kern="0" dirty="0">
                    <a:solidFill>
                      <a:prstClr val="black"/>
                    </a:solidFill>
                    <a:latin typeface="Calibri"/>
                    <a:ea typeface="ヒラギノ角ゴ Pro W3" charset="-128"/>
                  </a:endParaRPr>
                </a:p>
              </p:txBody>
            </p:sp>
          </p:grpSp>
          <p:grpSp>
            <p:nvGrpSpPr>
              <p:cNvPr id="17" name="Group 57"/>
              <p:cNvGrpSpPr/>
              <p:nvPr/>
            </p:nvGrpSpPr>
            <p:grpSpPr>
              <a:xfrm>
                <a:off x="2470626" y="918102"/>
                <a:ext cx="1512168" cy="3708412"/>
                <a:chOff x="2470626" y="918102"/>
                <a:chExt cx="1512168" cy="3708412"/>
              </a:xfrm>
              <a:grpFill/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2722654" y="1170130"/>
                  <a:ext cx="1008112" cy="3456384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vert="vert270" anchor="ctr"/>
                <a:lstStyle/>
                <a:p>
                  <a:pPr algn="ctr">
                    <a:defRPr/>
                  </a:pPr>
                  <a:r>
                    <a:rPr lang="en-GB" sz="1292" b="1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ヒラギノ角ゴ Pro W3" charset="-128"/>
                      <a:cs typeface="Arial" pitchFamily="34" charset="0"/>
                    </a:rPr>
                    <a:t>Enterprise Development</a:t>
                  </a:r>
                  <a:endParaRPr lang="en-ZA" sz="1292" b="1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ヒラギノ角ゴ Pro W3" charset="-128"/>
                    <a:cs typeface="Arial" pitchFamily="34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2470626" y="918102"/>
                  <a:ext cx="1512168" cy="1620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vert="vert270" anchor="ctr"/>
                <a:lstStyle/>
                <a:p>
                  <a:pPr algn="ctr">
                    <a:defRPr/>
                  </a:pPr>
                  <a:endParaRPr lang="en-ZA" sz="1015" b="1" kern="0" dirty="0">
                    <a:solidFill>
                      <a:prstClr val="black"/>
                    </a:solidFill>
                    <a:latin typeface="Calibri"/>
                    <a:ea typeface="ヒラギノ角ゴ Pro W3" charset="-128"/>
                  </a:endParaRPr>
                </a:p>
              </p:txBody>
            </p:sp>
          </p:grpSp>
        </p:grpSp>
      </p:grpSp>
      <p:grpSp>
        <p:nvGrpSpPr>
          <p:cNvPr id="18439" name="Group 84"/>
          <p:cNvGrpSpPr>
            <a:grpSpLocks/>
          </p:cNvGrpSpPr>
          <p:nvPr/>
        </p:nvGrpSpPr>
        <p:grpSpPr bwMode="auto">
          <a:xfrm>
            <a:off x="7817827" y="4144108"/>
            <a:ext cx="990600" cy="2407280"/>
            <a:chOff x="6858645" y="5294671"/>
            <a:chExt cx="989955" cy="1701117"/>
          </a:xfrm>
          <a:solidFill>
            <a:schemeClr val="accent3">
              <a:lumMod val="75000"/>
            </a:schemeClr>
          </a:solidFill>
        </p:grpSpPr>
        <p:sp>
          <p:nvSpPr>
            <p:cNvPr id="86" name="Rectangle 85"/>
            <p:cNvSpPr/>
            <p:nvPr/>
          </p:nvSpPr>
          <p:spPr bwMode="auto">
            <a:xfrm>
              <a:off x="6858645" y="6927470"/>
              <a:ext cx="989955" cy="68318"/>
            </a:xfrm>
            <a:prstGeom prst="rect">
              <a:avLst/>
            </a:prstGeom>
            <a:grp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ZA" sz="1015" kern="0" dirty="0">
                <a:solidFill>
                  <a:prstClr val="black"/>
                </a:solidFill>
              </a:endParaRPr>
            </a:p>
          </p:txBody>
        </p:sp>
        <p:sp>
          <p:nvSpPr>
            <p:cNvPr id="87" name="Can 86"/>
            <p:cNvSpPr/>
            <p:nvPr/>
          </p:nvSpPr>
          <p:spPr bwMode="auto">
            <a:xfrm>
              <a:off x="6975799" y="6851182"/>
              <a:ext cx="790792" cy="76288"/>
            </a:xfrm>
            <a:prstGeom prst="can">
              <a:avLst/>
            </a:prstGeom>
            <a:grp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ZA" sz="1015" kern="0" dirty="0">
                <a:solidFill>
                  <a:prstClr val="black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7009599" y="5380083"/>
              <a:ext cx="659970" cy="1471299"/>
            </a:xfrm>
            <a:prstGeom prst="rect">
              <a:avLst/>
            </a:prstGeom>
            <a:grp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292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Protection</a:t>
              </a:r>
              <a:endParaRPr lang="en-ZA" sz="1292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6858645" y="5294671"/>
              <a:ext cx="907947" cy="119889"/>
            </a:xfrm>
            <a:prstGeom prst="rect">
              <a:avLst/>
            </a:prstGeom>
            <a:grp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ZA" sz="1015" kern="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95" name="Elbow Connector 94"/>
          <p:cNvCxnSpPr/>
          <p:nvPr/>
        </p:nvCxnSpPr>
        <p:spPr>
          <a:xfrm rot="5400000" flipH="1" flipV="1">
            <a:off x="808564" y="3414016"/>
            <a:ext cx="835929" cy="80889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01516" y="4151436"/>
            <a:ext cx="2220058" cy="7742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ZA" sz="1477" b="1" dirty="0">
              <a:latin typeface="Arial" charset="0"/>
              <a:ea typeface="ヒラギノ角ゴ Pro W3" charset="-128"/>
            </a:endParaRPr>
          </a:p>
          <a:p>
            <a:pPr algn="ctr">
              <a:defRPr/>
            </a:pPr>
            <a:r>
              <a:rPr lang="en-ZA" sz="1477" b="1" dirty="0">
                <a:latin typeface="Arial" charset="0"/>
                <a:ea typeface="ヒラギノ角ゴ Pro W3" charset="-128"/>
              </a:rPr>
              <a:t>PRODUCER COOPS</a:t>
            </a:r>
          </a:p>
          <a:p>
            <a:pPr algn="ctr">
              <a:defRPr/>
            </a:pPr>
            <a:endParaRPr lang="en-ZA" sz="1477" b="1" dirty="0">
              <a:latin typeface="Arial" charset="0"/>
              <a:ea typeface="ヒラギノ角ゴ Pro W3" charset="-128"/>
            </a:endParaRPr>
          </a:p>
        </p:txBody>
      </p: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432289" y="4928089"/>
            <a:ext cx="2395903" cy="568569"/>
            <a:chOff x="604044" y="5149852"/>
            <a:chExt cx="2394744" cy="1098548"/>
          </a:xfrm>
        </p:grpSpPr>
        <p:cxnSp>
          <p:nvCxnSpPr>
            <p:cNvPr id="98" name="Elbow Connector 97"/>
            <p:cNvCxnSpPr/>
            <p:nvPr/>
          </p:nvCxnSpPr>
          <p:spPr>
            <a:xfrm rot="16200000" flipV="1">
              <a:off x="935772" y="5382024"/>
              <a:ext cx="1098548" cy="63420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/>
            <p:nvPr/>
          </p:nvCxnSpPr>
          <p:spPr>
            <a:xfrm rot="5400000" flipH="1" flipV="1">
              <a:off x="336720" y="5417175"/>
              <a:ext cx="1098548" cy="563900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/>
            <p:nvPr/>
          </p:nvCxnSpPr>
          <p:spPr>
            <a:xfrm rot="16200000" flipV="1">
              <a:off x="1534092" y="4783703"/>
              <a:ext cx="1098548" cy="1830844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-2931" y="5499589"/>
            <a:ext cx="1166446" cy="100155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ZA" altLang="en-US" sz="1477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1477" b="1">
                <a:latin typeface="Arial" panose="020B0604020202020204" pitchFamily="34" charset="0"/>
              </a:rPr>
              <a:t>Local Produce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ZA" altLang="en-US" sz="1477">
              <a:latin typeface="Arial" panose="020B0604020202020204" pitchFamily="34" charset="0"/>
            </a:endParaRP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1223596" y="5473212"/>
            <a:ext cx="1059473" cy="10015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ZA" altLang="en-US" sz="1477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1477" b="1">
                <a:latin typeface="Arial" panose="020B0604020202020204" pitchFamily="34" charset="0"/>
              </a:rPr>
              <a:t>Local Produce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ZA" altLang="en-US" sz="1477">
              <a:latin typeface="Arial" panose="020B0604020202020204" pitchFamily="34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2341685" y="5492262"/>
            <a:ext cx="1166446" cy="10015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ZA" altLang="en-US" sz="1477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1477" b="1">
                <a:latin typeface="Arial" panose="020B0604020202020204" pitchFamily="34" charset="0"/>
              </a:rPr>
              <a:t>Local Produce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ZA" altLang="en-US" sz="1477">
              <a:latin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251439" y="3842238"/>
            <a:ext cx="70616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9" idx="0"/>
          </p:cNvCxnSpPr>
          <p:nvPr/>
        </p:nvCxnSpPr>
        <p:spPr>
          <a:xfrm flipH="1">
            <a:off x="8272097" y="3851031"/>
            <a:ext cx="13188" cy="2930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74" idx="0"/>
          </p:cNvCxnSpPr>
          <p:nvPr/>
        </p:nvCxnSpPr>
        <p:spPr>
          <a:xfrm flipH="1">
            <a:off x="7174523" y="3830516"/>
            <a:ext cx="1466" cy="288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1" idx="0"/>
          </p:cNvCxnSpPr>
          <p:nvPr/>
        </p:nvCxnSpPr>
        <p:spPr>
          <a:xfrm flipH="1">
            <a:off x="3996104" y="3830516"/>
            <a:ext cx="0" cy="2637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059974" y="3842239"/>
            <a:ext cx="0" cy="262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065227" y="3842239"/>
            <a:ext cx="0" cy="262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6513636" y="3629758"/>
            <a:ext cx="124557" cy="2036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662" dirty="0"/>
          </a:p>
        </p:txBody>
      </p:sp>
    </p:spTree>
    <p:extLst>
      <p:ext uri="{BB962C8B-B14F-4D97-AF65-F5344CB8AC3E}">
        <p14:creationId xmlns:p14="http://schemas.microsoft.com/office/powerpoint/2010/main" val="5474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6" grpId="0" animBg="1"/>
      <p:bldP spid="101" grpId="0" animBg="1"/>
      <p:bldP spid="102" grpId="0" animBg="1"/>
      <p:bldP spid="1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258" y="989135"/>
          <a:ext cx="5129526" cy="455675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93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endParaRPr lang="en-ZA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MEAL </a:t>
                      </a: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endParaRPr lang="en-ZA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ITEM</a:t>
                      </a:r>
                      <a:endParaRPr lang="en-ZA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SERVING PORTION SIZE</a:t>
                      </a:r>
                      <a:endParaRPr lang="en-ZA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8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 vert="vert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Stew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120g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Starch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Maize Pap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90g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9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Vegetable/fruit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</a:t>
                      </a:r>
                      <a:r>
                        <a:rPr lang="en-ZA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 </a:t>
                      </a:r>
                      <a:r>
                        <a:rPr lang="en-ZA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</a:t>
                      </a:r>
                      <a:r>
                        <a:rPr lang="en-ZA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season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120g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1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 vert="vert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Mince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120g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4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Starch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Maize</a:t>
                      </a:r>
                      <a:r>
                        <a:rPr lang="en-ZA" sz="13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90g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4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Vegetable/fruit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Fruit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size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4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 vert="vert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Beef Stew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120g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4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Starch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Boiled Rice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60g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2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Vegetable/fruit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 </a:t>
                      </a:r>
                      <a:r>
                        <a:rPr lang="en-ZA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</a:t>
                      </a:r>
                      <a:r>
                        <a:rPr lang="en-ZA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120g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4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 vert="vert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Cooked Beans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100g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4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Starch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Cooked </a:t>
                      </a:r>
                      <a:r>
                        <a:rPr lang="en-ZA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80g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9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Vegetable/fruit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 </a:t>
                      </a:r>
                      <a:r>
                        <a:rPr lang="en-ZA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</a:t>
                      </a:r>
                      <a:r>
                        <a:rPr lang="en-ZA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120g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4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 vert="vert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Pilchard Stew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120g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4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Starch</a:t>
                      </a:r>
                      <a:endParaRPr lang="en-ZA" sz="13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 Potato/Rice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90g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46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Vegetable/fruit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 </a:t>
                      </a:r>
                      <a:r>
                        <a:rPr lang="en-ZA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</a:t>
                      </a:r>
                      <a:r>
                        <a:rPr lang="en-ZA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120g</a:t>
                      </a:r>
                      <a:endParaRPr lang="en-ZA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140677" y="372208"/>
            <a:ext cx="9003323" cy="633046"/>
          </a:xfrm>
        </p:spPr>
        <p:txBody>
          <a:bodyPr/>
          <a:lstStyle/>
          <a:p>
            <a:r>
              <a:rPr lang="en-US" altLang="en-US" sz="2585" b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CNDCs Menu inline with Food-based dietary guidelines </a:t>
            </a:r>
            <a:endParaRPr lang="en-ZA" altLang="en-US" sz="2585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pic>
        <p:nvPicPr>
          <p:cNvPr id="2765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46" y="1037492"/>
            <a:ext cx="3938954" cy="443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284285"/>
            <a:ext cx="9108831" cy="1055077"/>
          </a:xfrm>
        </p:spPr>
        <p:txBody>
          <a:bodyPr/>
          <a:lstStyle/>
          <a:p>
            <a:r>
              <a:rPr lang="en-ZA" altLang="en-US" sz="2954" b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Programme overview Pictogram</a:t>
            </a:r>
          </a:p>
        </p:txBody>
      </p:sp>
      <p:pic>
        <p:nvPicPr>
          <p:cNvPr id="28675" name="Picture 2" descr="C:\Users\muzin.MAIL1\Pictures\truck 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6928" y="1368669"/>
            <a:ext cx="4683369" cy="2609850"/>
          </a:xfrm>
        </p:spPr>
      </p:pic>
      <p:pic>
        <p:nvPicPr>
          <p:cNvPr id="28676" name="Picture 4" descr="C:\Users\mondlim.MAIL1\Desktop\cooks with M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28" y="3963866"/>
            <a:ext cx="4681903" cy="25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DB3F1A-AF35-42F0-A740-B1EB7FD99450}" type="slidenum">
              <a:rPr lang="en-GB" altLang="en-US" sz="1292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92"/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4462097" y="3163766"/>
            <a:ext cx="4646734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846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 deliver food to CNDCs </a:t>
            </a:r>
          </a:p>
        </p:txBody>
      </p:sp>
      <p:sp>
        <p:nvSpPr>
          <p:cNvPr id="28679" name="TextBox 2"/>
          <p:cNvSpPr txBox="1">
            <a:spLocks noChangeArrowheads="1"/>
          </p:cNvSpPr>
          <p:nvPr/>
        </p:nvSpPr>
        <p:spPr bwMode="auto">
          <a:xfrm>
            <a:off x="4608635" y="3963866"/>
            <a:ext cx="4681903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846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Cooks trained &amp; uniformed to prepare food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46">
              <a:cs typeface="Arial" panose="020B0604020202020204" pitchFamily="34" charset="0"/>
            </a:endParaRPr>
          </a:p>
        </p:txBody>
      </p:sp>
      <p:pic>
        <p:nvPicPr>
          <p:cNvPr id="28680" name="Picture 2" descr="C:\Users\mondlim.MAIL1\Desktop\FB network dev't support_FY 11-12\CNDCs\CNDC visit pic\DSC046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3761643"/>
            <a:ext cx="4369777" cy="27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Box 3"/>
          <p:cNvSpPr txBox="1">
            <a:spLocks noChangeArrowheads="1"/>
          </p:cNvSpPr>
          <p:nvPr/>
        </p:nvSpPr>
        <p:spPr bwMode="auto">
          <a:xfrm>
            <a:off x="250582" y="5864470"/>
            <a:ext cx="4176346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846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PVMs served nutritious food/meals</a:t>
            </a:r>
          </a:p>
        </p:txBody>
      </p:sp>
      <p:pic>
        <p:nvPicPr>
          <p:cNvPr id="28682" name="Picture 7" descr="C:\Users\mondlim.MAIL1\AppData\Local\Microsoft\Windows\Temporary Internet Files\Content.Outlook\NO4GSJYJ\Pmb warehouse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1368670"/>
            <a:ext cx="4391758" cy="274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Box 4"/>
          <p:cNvSpPr txBox="1">
            <a:spLocks noChangeArrowheads="1"/>
          </p:cNvSpPr>
          <p:nvPr/>
        </p:nvSpPr>
        <p:spPr bwMode="auto">
          <a:xfrm>
            <a:off x="250581" y="3348405"/>
            <a:ext cx="3960934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846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PFDC warehouses &amp; bulk food procurement  </a:t>
            </a:r>
          </a:p>
        </p:txBody>
      </p:sp>
    </p:spTree>
    <p:extLst>
      <p:ext uri="{BB962C8B-B14F-4D97-AF65-F5344CB8AC3E}">
        <p14:creationId xmlns:p14="http://schemas.microsoft.com/office/powerpoint/2010/main" val="30783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70743"/>
            <a:ext cx="9144000" cy="997926"/>
          </a:xfrm>
        </p:spPr>
        <p:txBody>
          <a:bodyPr/>
          <a:lstStyle/>
          <a:p>
            <a:r>
              <a:rPr lang="en-ZA" altLang="en-US" sz="2215" b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Integration: Food production; Sourcing from Local Producers &amp; Cooperatives ; Nutrition &amp; Sustainable Livelihoods</a:t>
            </a:r>
          </a:p>
        </p:txBody>
      </p:sp>
      <p:pic>
        <p:nvPicPr>
          <p:cNvPr id="26627" name="Content Placeholder 5" descr="20120709_12534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77" y="3887666"/>
            <a:ext cx="4393223" cy="2548303"/>
          </a:xfrm>
        </p:spPr>
      </p:pic>
      <p:pic>
        <p:nvPicPr>
          <p:cNvPr id="26629" name="Picture 8" descr="Ngqazulu, nobody under 3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7" y="1434612"/>
            <a:ext cx="4393223" cy="24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KFV batat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7666"/>
            <a:ext cx="4372708" cy="254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C:\Users\mondlim.MAIL1\Desktop\20150609_1301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4612"/>
            <a:ext cx="4372708" cy="24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2030315" y="2299029"/>
          <a:ext cx="4752529" cy="305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025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ZA" b="1" dirty="0" smtClean="0"/>
              <a:t>CONCLUDING REMARKS 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124745"/>
            <a:ext cx="8820980" cy="45365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ZA" dirty="0" smtClean="0"/>
              <a:t>DSD is seeking to strengthen local sourcing of good and services through public procurement to benefit local suppliers including cooperatives;</a:t>
            </a:r>
          </a:p>
          <a:p>
            <a:pPr marL="0" indent="0" algn="just">
              <a:buNone/>
            </a:pPr>
            <a:r>
              <a:rPr lang="en-ZA" dirty="0" smtClean="0"/>
              <a:t> </a:t>
            </a:r>
          </a:p>
          <a:p>
            <a:pPr algn="just"/>
            <a:r>
              <a:rPr lang="en-ZA" dirty="0" smtClean="0"/>
              <a:t>Thereby create sustainable livelihoods, strengthen Local Economic Development, alleviate hunger; and poverty, development of communities beyond the social protection mandate.  </a:t>
            </a:r>
          </a:p>
          <a:p>
            <a:pPr marL="0" indent="0" algn="just">
              <a:buNone/>
            </a:pPr>
            <a:endParaRPr lang="en-ZA" dirty="0" smtClean="0"/>
          </a:p>
          <a:p>
            <a:pPr algn="just"/>
            <a:r>
              <a:rPr lang="en-ZA" dirty="0" smtClean="0"/>
              <a:t>There is however a lot of work to build cooperatives model and understanding to avert the high rate of failure of cooperatives due to improper formation.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876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20688"/>
            <a:ext cx="8924925" cy="47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PRESENTATION OUTLINE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07342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sz="2600" dirty="0" smtClean="0">
                <a:cs typeface="Calibri" panose="020F0502020204030204" pitchFamily="34" charset="0"/>
              </a:rPr>
              <a:t>Background and context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cs typeface="Arial" panose="020B0604020202020204" pitchFamily="34" charset="0"/>
              </a:rPr>
              <a:t>Role of DSD in cooperatives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600" dirty="0" smtClean="0"/>
              <a:t>DSD support to cooperatives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600" dirty="0" smtClean="0"/>
              <a:t>Rationale for supporting cooperatives</a:t>
            </a:r>
          </a:p>
          <a:p>
            <a:pPr marL="514350" indent="-514350">
              <a:buFont typeface="+mj-lt"/>
              <a:buAutoNum type="arabicPeriod"/>
            </a:pPr>
            <a:r>
              <a:rPr lang="en-ZA" altLang="en-US" sz="2600" dirty="0" smtClean="0">
                <a:ea typeface="ヒラギノ角ゴ Pro W3" pitchFamily="1" charset="-128"/>
                <a:cs typeface="Arial" panose="020B0604020202020204" pitchFamily="34" charset="0"/>
              </a:rPr>
              <a:t>DSD food &amp; nutrition security interventions to support poor and vulnerable groups</a:t>
            </a:r>
          </a:p>
          <a:p>
            <a:pPr marL="514350" indent="-514350">
              <a:buFont typeface="+mj-lt"/>
              <a:buAutoNum type="arabicPeriod"/>
            </a:pPr>
            <a:r>
              <a:rPr lang="en-ZA" altLang="en-US" sz="2600" dirty="0" smtClean="0">
                <a:ea typeface="ヒラギノ角ゴ Pro W3" pitchFamily="1" charset="-128"/>
                <a:cs typeface="Arial" panose="020B0604020202020204" pitchFamily="34" charset="0"/>
              </a:rPr>
              <a:t>The Household </a:t>
            </a:r>
            <a:r>
              <a:rPr lang="en-ZA" altLang="en-US" sz="2600" dirty="0">
                <a:ea typeface="ヒラギノ角ゴ Pro W3" pitchFamily="1" charset="-128"/>
                <a:cs typeface="Arial" panose="020B0604020202020204" pitchFamily="34" charset="0"/>
              </a:rPr>
              <a:t>F</a:t>
            </a:r>
            <a:r>
              <a:rPr lang="en-ZA" altLang="en-US" sz="2600" dirty="0" smtClean="0">
                <a:ea typeface="ヒラギノ角ゴ Pro W3" pitchFamily="1" charset="-128"/>
                <a:cs typeface="Arial" panose="020B0604020202020204" pitchFamily="34" charset="0"/>
              </a:rPr>
              <a:t>ood &amp; Nutrition </a:t>
            </a:r>
            <a:r>
              <a:rPr lang="en-ZA" altLang="en-US" sz="2600" dirty="0">
                <a:ea typeface="ヒラギノ角ゴ Pro W3" pitchFamily="1" charset="-128"/>
                <a:cs typeface="Arial" panose="020B0604020202020204" pitchFamily="34" charset="0"/>
              </a:rPr>
              <a:t>S</a:t>
            </a:r>
            <a:r>
              <a:rPr lang="en-ZA" altLang="en-US" sz="2600" dirty="0" smtClean="0">
                <a:ea typeface="ヒラギノ角ゴ Pro W3" pitchFamily="1" charset="-128"/>
                <a:cs typeface="Arial" panose="020B0604020202020204" pitchFamily="34" charset="0"/>
              </a:rPr>
              <a:t>ecurity </a:t>
            </a:r>
            <a:r>
              <a:rPr lang="en-ZA" altLang="en-US" sz="2600" dirty="0">
                <a:ea typeface="ヒラギノ角ゴ Pro W3" pitchFamily="1" charset="-128"/>
                <a:cs typeface="Arial" panose="020B0604020202020204" pitchFamily="34" charset="0"/>
              </a:rPr>
              <a:t>P</a:t>
            </a:r>
            <a:r>
              <a:rPr lang="en-ZA" altLang="en-US" sz="2600" dirty="0" smtClean="0">
                <a:ea typeface="ヒラギノ角ゴ Pro W3" pitchFamily="1" charset="-128"/>
                <a:cs typeface="Arial" panose="020B0604020202020204" pitchFamily="34" charset="0"/>
              </a:rPr>
              <a:t>rogramme (HF&amp;NSP) support for cooperatives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800" dirty="0" smtClean="0"/>
              <a:t>Concluding remarks </a:t>
            </a:r>
            <a:r>
              <a:rPr lang="en-ZA" altLang="en-US" sz="2600" dirty="0" smtClean="0">
                <a:ea typeface="ヒラギノ角ゴ Pro W3" pitchFamily="1" charset="-128"/>
                <a:cs typeface="Arial" panose="020B0604020202020204" pitchFamily="34" charset="0"/>
              </a:rPr>
              <a:t> </a:t>
            </a:r>
            <a:endParaRPr lang="en-ZA" sz="2600" dirty="0" smtClean="0"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27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579344"/>
              </p:ext>
            </p:extLst>
          </p:nvPr>
        </p:nvGraphicFramePr>
        <p:xfrm>
          <a:off x="0" y="2420809"/>
          <a:ext cx="9144000" cy="3625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9672">
                  <a:extLst>
                    <a:ext uri="{9D8B030D-6E8A-4147-A177-3AD203B41FA5}">
                      <a16:colId xmlns:a16="http://schemas.microsoft.com/office/drawing/2014/main" val="1094104457"/>
                    </a:ext>
                  </a:extLst>
                </a:gridCol>
                <a:gridCol w="1912138">
                  <a:extLst>
                    <a:ext uri="{9D8B030D-6E8A-4147-A177-3AD203B41FA5}">
                      <a16:colId xmlns:a16="http://schemas.microsoft.com/office/drawing/2014/main" val="907011796"/>
                    </a:ext>
                  </a:extLst>
                </a:gridCol>
                <a:gridCol w="1328222">
                  <a:extLst>
                    <a:ext uri="{9D8B030D-6E8A-4147-A177-3AD203B41FA5}">
                      <a16:colId xmlns:a16="http://schemas.microsoft.com/office/drawing/2014/main" val="2652496569"/>
                    </a:ext>
                  </a:extLst>
                </a:gridCol>
                <a:gridCol w="2278175">
                  <a:extLst>
                    <a:ext uri="{9D8B030D-6E8A-4147-A177-3AD203B41FA5}">
                      <a16:colId xmlns:a16="http://schemas.microsoft.com/office/drawing/2014/main" val="2218084072"/>
                    </a:ext>
                  </a:extLst>
                </a:gridCol>
                <a:gridCol w="2005793">
                  <a:extLst>
                    <a:ext uri="{9D8B030D-6E8A-4147-A177-3AD203B41FA5}">
                      <a16:colId xmlns:a16="http://schemas.microsoft.com/office/drawing/2014/main" val="1146964576"/>
                    </a:ext>
                  </a:extLst>
                </a:gridCol>
              </a:tblGrid>
              <a:tr h="3852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Outcome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ZA" sz="1400">
                          <a:effectLst/>
                        </a:rPr>
                        <a:t>A comprehensive, inclusive and responsive social protection system to build the resilience of citizens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81858"/>
                  </a:ext>
                </a:extLst>
              </a:tr>
              <a:tr h="2215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Interventions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Indicators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Baseline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Targets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Minister’s responsibility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717151"/>
                  </a:ext>
                </a:extLst>
              </a:tr>
              <a:tr h="1158378">
                <a:tc>
                  <a:txBody>
                    <a:bodyPr/>
                    <a:lstStyle/>
                    <a:p>
                      <a:pPr indent="-88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Sustainable community development intervention/foster vibrant and sustainable communities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food and nutrition security initiatives for vulnerable individuals and households towards a goal of ending hunger implemented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</a:rPr>
                        <a:t>2.4 million individuals provided with nutritious food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effectLst/>
                        </a:rPr>
                        <a:t>9 provincial wide food and nutrition security initiative for vulnerable individuals and households implemented by 2024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effectLst/>
                        </a:rPr>
                        <a:t>Ensure the proper functioning and resourcing of the Community Nutrition and Development initiatives, and that centres and provincial food depots work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2608673"/>
                  </a:ext>
                </a:extLst>
              </a:tr>
              <a:tr h="713368">
                <a:tc rowSpan="2">
                  <a:txBody>
                    <a:bodyPr/>
                    <a:lstStyle/>
                    <a:p>
                      <a:pPr indent="-88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vibrant and sustainable communities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households profiled,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empowered through SL programmes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profiled households accessing Sustainable Livelihoods (SL) initiatives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the development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this strategy and the buy in by other government Department for empowering vulnerable and poor households especially women and youth.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934000"/>
                  </a:ext>
                </a:extLst>
              </a:tr>
              <a:tr h="977980">
                <a:tc vMerge="1">
                  <a:txBody>
                    <a:bodyPr/>
                    <a:lstStyle/>
                    <a:p>
                      <a:pPr indent="-88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social protection beneficiaries linked to SL opportunities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0.5% of social protection beneficiaries linked to SL opportunities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04677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Z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BACKGROUND AND CONTEXT </a:t>
            </a:r>
            <a:endParaRPr lang="en-ZA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2615" y="872426"/>
            <a:ext cx="892388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sz="2000" b="1" dirty="0">
                <a:latin typeface="+mn-lt"/>
                <a:cs typeface="Times New Roman" panose="02020603050405020304" pitchFamily="18" charset="0"/>
              </a:rPr>
              <a:t>T</a:t>
            </a:r>
            <a:r>
              <a:rPr lang="en-GB" sz="2000" b="1" dirty="0" smtClean="0">
                <a:latin typeface="+mn-lt"/>
              </a:rPr>
              <a:t>he minister for social development performance agreement for the period of </a:t>
            </a:r>
            <a:r>
              <a:rPr lang="en-GB" sz="2000" b="1" dirty="0">
                <a:latin typeface="+mn-lt"/>
              </a:rPr>
              <a:t>J</a:t>
            </a:r>
            <a:r>
              <a:rPr lang="en-GB" sz="2000" b="1" dirty="0" smtClean="0">
                <a:latin typeface="+mn-lt"/>
              </a:rPr>
              <a:t>une 2019 to April 2024:</a:t>
            </a:r>
            <a:endParaRPr lang="en-ZA" sz="2000" dirty="0" smtClean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 </a:t>
            </a:r>
            <a:r>
              <a:rPr kumimoji="0" lang="en-ZA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kumimoji="0" lang="en-ZA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Consolidating the social wage through reliable and quality basic services</a:t>
            </a:r>
            <a:endParaRPr kumimoji="0" lang="en-ZA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Target: Create a harmonised social protection system to ensure that the state is able to cushion citizens from various forms of vulnerability and dehumanising poverty. </a:t>
            </a: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9444"/>
            <a:ext cx="7772400" cy="627482"/>
          </a:xfrm>
        </p:spPr>
        <p:txBody>
          <a:bodyPr>
            <a:normAutofit/>
          </a:bodyPr>
          <a:lstStyle/>
          <a:p>
            <a:r>
              <a:rPr lang="en-US" sz="2769" b="1" dirty="0">
                <a:latin typeface="Arial" panose="020B0604020202020204" pitchFamily="34" charset="0"/>
                <a:cs typeface="Arial" panose="020B0604020202020204" pitchFamily="34" charset="0"/>
              </a:rPr>
              <a:t>Role of DSD in Cooperatives Development</a:t>
            </a:r>
            <a:endParaRPr lang="en-US" sz="276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55" y="1160111"/>
            <a:ext cx="8730367" cy="402315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5908" b="1" dirty="0">
                <a:solidFill>
                  <a:schemeClr val="tx1"/>
                </a:solidFill>
                <a:cs typeface="Arial" panose="020B0604020202020204" pitchFamily="34" charset="0"/>
              </a:rPr>
              <a:t>The </a:t>
            </a:r>
            <a:r>
              <a:rPr lang="en-US" sz="5908" b="1" dirty="0">
                <a:solidFill>
                  <a:schemeClr val="tx1"/>
                </a:solidFill>
                <a:cs typeface="Arial" panose="020B0604020202020204" pitchFamily="34" charset="0"/>
              </a:rPr>
              <a:t>essential role of Co-operatives in the South African economy and globally cannot be ignored, </a:t>
            </a:r>
            <a:r>
              <a:rPr lang="en-US" sz="5908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Co-operatives have been identified as a positive social and economic dynamic force to build vibrant and empowered communities while  facilitating stable economic growth</a:t>
            </a:r>
          </a:p>
          <a:p>
            <a:pPr algn="just"/>
            <a:endParaRPr lang="en-AU" sz="5908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34116" indent="-334116" algn="just">
              <a:buFont typeface="Wingdings" panose="05000000000000000000" pitchFamily="2" charset="2"/>
              <a:buChar char="q"/>
            </a:pPr>
            <a:r>
              <a:rPr lang="en-AU" sz="5908" dirty="0">
                <a:solidFill>
                  <a:schemeClr val="tx1"/>
                </a:solidFill>
                <a:cs typeface="Arial" panose="020B0604020202020204" pitchFamily="34" charset="0"/>
              </a:rPr>
              <a:t>DSD </a:t>
            </a:r>
            <a:r>
              <a:rPr lang="en-AU" sz="5908" dirty="0">
                <a:solidFill>
                  <a:schemeClr val="tx1"/>
                </a:solidFill>
                <a:cs typeface="Arial" panose="020B0604020202020204" pitchFamily="34" charset="0"/>
              </a:rPr>
              <a:t>has strategic intent to develop and implement poverty eradication programmes, social </a:t>
            </a:r>
            <a:r>
              <a:rPr lang="en-AU" sz="5908" dirty="0">
                <a:solidFill>
                  <a:schemeClr val="tx1"/>
                </a:solidFill>
                <a:cs typeface="Arial" panose="020B0604020202020204" pitchFamily="34" charset="0"/>
              </a:rPr>
              <a:t>-protection </a:t>
            </a:r>
            <a:r>
              <a:rPr lang="en-AU" sz="5908" dirty="0">
                <a:solidFill>
                  <a:schemeClr val="tx1"/>
                </a:solidFill>
                <a:cs typeface="Arial" panose="020B0604020202020204" pitchFamily="34" charset="0"/>
              </a:rPr>
              <a:t>and social development amongst the </a:t>
            </a:r>
            <a:r>
              <a:rPr lang="en-AU" sz="5908" dirty="0">
                <a:solidFill>
                  <a:schemeClr val="tx1"/>
                </a:solidFill>
                <a:cs typeface="Arial" panose="020B0604020202020204" pitchFamily="34" charset="0"/>
              </a:rPr>
              <a:t>disadvantaged.</a:t>
            </a:r>
          </a:p>
          <a:p>
            <a:pPr marL="334116" indent="-334116" algn="just">
              <a:buFont typeface="Wingdings" panose="05000000000000000000" pitchFamily="2" charset="2"/>
              <a:buChar char="q"/>
            </a:pPr>
            <a:endParaRPr lang="en-AU" sz="5908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4116" indent="-334116" algn="just">
              <a:buFont typeface="Wingdings" panose="05000000000000000000" pitchFamily="2" charset="2"/>
              <a:buChar char="q"/>
            </a:pPr>
            <a:r>
              <a:rPr lang="en-AU" sz="5908" dirty="0">
                <a:solidFill>
                  <a:schemeClr val="tx1"/>
                </a:solidFill>
                <a:ea typeface="Times New Roman" panose="02020603050405020304" pitchFamily="18" charset="0"/>
              </a:rPr>
              <a:t>The </a:t>
            </a:r>
            <a:r>
              <a:rPr lang="en-AU" sz="5908" dirty="0">
                <a:solidFill>
                  <a:schemeClr val="tx1"/>
                </a:solidFill>
                <a:ea typeface="Times New Roman" panose="02020603050405020304" pitchFamily="18" charset="0"/>
              </a:rPr>
              <a:t>support to cooperatives is a strategic focus of the </a:t>
            </a:r>
            <a:r>
              <a:rPr lang="en-AU" sz="5908" dirty="0">
                <a:solidFill>
                  <a:schemeClr val="tx1"/>
                </a:solidFill>
                <a:ea typeface="Times New Roman" panose="02020603050405020304" pitchFamily="18" charset="0"/>
              </a:rPr>
              <a:t>  Department’s </a:t>
            </a:r>
            <a:r>
              <a:rPr lang="en-AU" sz="5908" dirty="0">
                <a:solidFill>
                  <a:schemeClr val="tx1"/>
                </a:solidFill>
                <a:ea typeface="Times New Roman" panose="02020603050405020304" pitchFamily="18" charset="0"/>
              </a:rPr>
              <a:t>goal to alleviate poverty, reduce inequality and </a:t>
            </a:r>
            <a:r>
              <a:rPr lang="en-AU" sz="5908" dirty="0">
                <a:solidFill>
                  <a:schemeClr val="tx1"/>
                </a:solidFill>
                <a:ea typeface="Times New Roman" panose="02020603050405020304" pitchFamily="18" charset="0"/>
              </a:rPr>
              <a:t>unemployment.</a:t>
            </a:r>
          </a:p>
          <a:p>
            <a:pPr marL="334116" indent="-334116" algn="just">
              <a:buFont typeface="Wingdings" panose="05000000000000000000" pitchFamily="2" charset="2"/>
              <a:buChar char="q"/>
            </a:pPr>
            <a:endParaRPr lang="en-AU" sz="5908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34116" indent="-334116" algn="just">
              <a:buFont typeface="Wingdings" panose="05000000000000000000" pitchFamily="2" charset="2"/>
              <a:buChar char="q"/>
            </a:pPr>
            <a:r>
              <a:rPr lang="en-AU" sz="5908" dirty="0">
                <a:solidFill>
                  <a:schemeClr val="tx1"/>
                </a:solidFill>
                <a:cs typeface="Arial" panose="020B0604020202020204" pitchFamily="34" charset="0"/>
              </a:rPr>
              <a:t>DSD </a:t>
            </a:r>
            <a:r>
              <a:rPr lang="en-AU" sz="5908" dirty="0">
                <a:solidFill>
                  <a:schemeClr val="tx1"/>
                </a:solidFill>
                <a:cs typeface="Arial" panose="020B0604020202020204" pitchFamily="34" charset="0"/>
              </a:rPr>
              <a:t>is dedicated to setting aside a sustainable portion of its goods and services requirements for </a:t>
            </a:r>
            <a:r>
              <a:rPr lang="en-AU" sz="5908" dirty="0">
                <a:solidFill>
                  <a:schemeClr val="tx1"/>
                </a:solidFill>
                <a:cs typeface="Arial" panose="020B0604020202020204" pitchFamily="34" charset="0"/>
              </a:rPr>
              <a:t>co-operatives</a:t>
            </a:r>
            <a:r>
              <a:rPr lang="en-AU" sz="5908" b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sz="5908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34116" indent="-334116" algn="just">
              <a:buFont typeface="Wingdings" panose="05000000000000000000" pitchFamily="2" charset="2"/>
              <a:buChar char="q"/>
            </a:pPr>
            <a:endParaRPr lang="en-US" sz="5908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34116" indent="-334116" algn="just">
              <a:buFont typeface="Wingdings" panose="05000000000000000000" pitchFamily="2" charset="2"/>
              <a:buChar char="q"/>
            </a:pPr>
            <a:r>
              <a:rPr lang="en-ZA" sz="5908" dirty="0">
                <a:solidFill>
                  <a:schemeClr val="tx1"/>
                </a:solidFill>
                <a:cs typeface="Arial" panose="020B0604020202020204" pitchFamily="34" charset="0"/>
              </a:rPr>
              <a:t>The </a:t>
            </a:r>
            <a:r>
              <a:rPr lang="en-ZA" sz="5908" dirty="0">
                <a:solidFill>
                  <a:schemeClr val="tx1"/>
                </a:solidFill>
                <a:cs typeface="Arial" panose="020B0604020202020204" pitchFamily="34" charset="0"/>
              </a:rPr>
              <a:t>role and strength/ capabilities of Co-operatives </a:t>
            </a:r>
            <a:r>
              <a:rPr lang="en-ZA" sz="5908" dirty="0">
                <a:solidFill>
                  <a:schemeClr val="tx1"/>
                </a:solidFill>
                <a:cs typeface="Arial" panose="020B0604020202020204" pitchFamily="34" charset="0"/>
              </a:rPr>
              <a:t>is the identification </a:t>
            </a:r>
            <a:r>
              <a:rPr lang="en-ZA" sz="5908" dirty="0">
                <a:solidFill>
                  <a:schemeClr val="tx1"/>
                </a:solidFill>
                <a:cs typeface="Arial" panose="020B0604020202020204" pitchFamily="34" charset="0"/>
              </a:rPr>
              <a:t>and linkages to economic </a:t>
            </a:r>
            <a:r>
              <a:rPr lang="en-ZA" sz="5908" dirty="0">
                <a:solidFill>
                  <a:schemeClr val="tx1"/>
                </a:solidFill>
                <a:cs typeface="Arial" panose="020B0604020202020204" pitchFamily="34" charset="0"/>
              </a:rPr>
              <a:t>opportunities)</a:t>
            </a:r>
            <a:endParaRPr lang="en-US" sz="5908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34116" indent="-334116" algn="just">
              <a:buFont typeface="Wingdings" panose="05000000000000000000" pitchFamily="2" charset="2"/>
              <a:buChar char="q"/>
            </a:pPr>
            <a:endParaRPr lang="en-US" sz="5908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34116" indent="-334116" algn="just">
              <a:buFont typeface="Wingdings" panose="05000000000000000000" pitchFamily="2" charset="2"/>
              <a:buChar char="q"/>
            </a:pPr>
            <a:r>
              <a:rPr lang="en-US" sz="5908" dirty="0">
                <a:solidFill>
                  <a:schemeClr val="tx1"/>
                </a:solidFill>
                <a:cs typeface="Arial" panose="020B0604020202020204" pitchFamily="34" charset="0"/>
              </a:rPr>
              <a:t>Empower </a:t>
            </a:r>
            <a:r>
              <a:rPr lang="en-US" sz="5908" dirty="0">
                <a:solidFill>
                  <a:schemeClr val="tx1"/>
                </a:solidFill>
                <a:cs typeface="Arial" panose="020B0604020202020204" pitchFamily="34" charset="0"/>
              </a:rPr>
              <a:t>communities to actively participate in the total value chain of productive means of generating income and promote </a:t>
            </a:r>
            <a:r>
              <a:rPr lang="en-US" sz="5908" dirty="0" smtClean="0">
                <a:solidFill>
                  <a:schemeClr val="tx1"/>
                </a:solidFill>
                <a:cs typeface="Arial" panose="020B0604020202020204" pitchFamily="34" charset="0"/>
              </a:rPr>
              <a:t>sustainable livelihoods.</a:t>
            </a:r>
            <a:r>
              <a:rPr lang="en-ZA" sz="4062" b="1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</a:p>
          <a:p>
            <a:pPr algn="just"/>
            <a:endParaRPr lang="en-US" sz="5539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16531" indent="-316531" algn="just">
              <a:buFont typeface="Arial" panose="020B0604020202020204" pitchFamily="34" charset="0"/>
              <a:buChar char="•"/>
            </a:pPr>
            <a:endParaRPr lang="en-US" sz="5539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n-US" sz="4985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27552" indent="-527552" algn="just">
              <a:buFont typeface="Arial" panose="020B0604020202020204" pitchFamily="34" charset="0"/>
              <a:buChar char="•"/>
            </a:pPr>
            <a:endParaRPr lang="en-AU" sz="4708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86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6477" y="733186"/>
            <a:ext cx="7772400" cy="87071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6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12277" y="1360667"/>
            <a:ext cx="6400800" cy="3037189"/>
          </a:xfrm>
          <a:prstGeom prst="rect">
            <a:avLst/>
          </a:prstGeom>
        </p:spPr>
        <p:txBody>
          <a:bodyPr vert="horz" lIns="84406" tIns="42203" rIns="84406" bIns="42203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23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86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86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86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954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54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1382"/>
            <a:ext cx="7772400" cy="627482"/>
          </a:xfrm>
        </p:spPr>
        <p:txBody>
          <a:bodyPr>
            <a:normAutofit/>
          </a:bodyPr>
          <a:lstStyle/>
          <a:p>
            <a:r>
              <a:rPr lang="en-US" sz="2769" b="1" dirty="0">
                <a:latin typeface="Arial" panose="020B0604020202020204" pitchFamily="34" charset="0"/>
                <a:cs typeface="Arial" panose="020B0604020202020204" pitchFamily="34" charset="0"/>
              </a:rPr>
              <a:t>Role of DSD in Cooperatives Development</a:t>
            </a:r>
            <a:endParaRPr lang="en-US" sz="276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640960" cy="446449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9600" dirty="0">
                <a:solidFill>
                  <a:schemeClr val="tx1"/>
                </a:solidFill>
                <a:cs typeface="Arial" panose="020B0604020202020204" pitchFamily="34" charset="0"/>
              </a:rPr>
              <a:t>A Co-operative is a group of people acting together to meet the common needs and aspirations of its members, sharing ownership and making decisions democratically. </a:t>
            </a:r>
            <a:endParaRPr lang="en-US" sz="96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n-US" sz="9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9600" b="1" dirty="0">
                <a:solidFill>
                  <a:schemeClr val="tx1"/>
                </a:solidFill>
                <a:cs typeface="Arial" panose="020B0604020202020204" pitchFamily="34" charset="0"/>
              </a:rPr>
              <a:t>Characteristics of Cooperatives (not limited</a:t>
            </a:r>
            <a:r>
              <a:rPr lang="en-US" sz="9600" b="1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534988" indent="-358775" algn="just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tx1"/>
                </a:solidFill>
                <a:cs typeface="Arial" panose="020B0604020202020204" pitchFamily="34" charset="0"/>
              </a:rPr>
              <a:t>Co-operatives have a potential in </a:t>
            </a:r>
            <a:r>
              <a:rPr lang="en-US" sz="9600" b="1" dirty="0">
                <a:solidFill>
                  <a:schemeClr val="tx1"/>
                </a:solidFill>
                <a:cs typeface="Arial" panose="020B0604020202020204" pitchFamily="34" charset="0"/>
              </a:rPr>
              <a:t>alleviating poverty </a:t>
            </a:r>
            <a:r>
              <a:rPr lang="en-US" sz="9600" dirty="0">
                <a:solidFill>
                  <a:schemeClr val="tx1"/>
                </a:solidFill>
                <a:cs typeface="Arial" panose="020B0604020202020204" pitchFamily="34" charset="0"/>
              </a:rPr>
              <a:t>while promoting mutual understanding and education among their members and involving  communities at </a:t>
            </a:r>
            <a:r>
              <a:rPr lang="en-US" sz="9600" dirty="0">
                <a:solidFill>
                  <a:schemeClr val="tx1"/>
                </a:solidFill>
                <a:cs typeface="Arial" panose="020B0604020202020204" pitchFamily="34" charset="0"/>
              </a:rPr>
              <a:t>large.</a:t>
            </a:r>
          </a:p>
          <a:p>
            <a:pPr marL="534988" indent="-358775" algn="just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tx1"/>
                </a:solidFill>
                <a:cs typeface="Arial" panose="020B0604020202020204" pitchFamily="34" charset="0"/>
              </a:rPr>
              <a:t>Co-operatives are also regarded as systems of enterprise that </a:t>
            </a:r>
            <a:r>
              <a:rPr lang="en-US" sz="9600" b="1" dirty="0">
                <a:solidFill>
                  <a:schemeClr val="tx1"/>
                </a:solidFill>
                <a:cs typeface="Arial" panose="020B0604020202020204" pitchFamily="34" charset="0"/>
              </a:rPr>
              <a:t>escalate the trading power of members </a:t>
            </a:r>
            <a:r>
              <a:rPr lang="en-US" sz="9600" dirty="0">
                <a:solidFill>
                  <a:schemeClr val="tx1"/>
                </a:solidFill>
                <a:cs typeface="Arial" panose="020B0604020202020204" pitchFamily="34" charset="0"/>
              </a:rPr>
              <a:t>through member economic participation</a:t>
            </a:r>
            <a:r>
              <a:rPr lang="en-US" sz="96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534988" indent="-358775" algn="just">
              <a:buFont typeface="Arial" panose="020B0604020202020204" pitchFamily="34" charset="0"/>
              <a:buChar char="•"/>
            </a:pPr>
            <a:r>
              <a:rPr lang="en-ZA" sz="9600" dirty="0">
                <a:solidFill>
                  <a:schemeClr val="tx1"/>
                </a:solidFill>
              </a:rPr>
              <a:t>Co-operatives </a:t>
            </a:r>
            <a:r>
              <a:rPr lang="en-ZA" sz="9600" dirty="0">
                <a:solidFill>
                  <a:schemeClr val="tx1"/>
                </a:solidFill>
              </a:rPr>
              <a:t>have the potential to </a:t>
            </a:r>
            <a:r>
              <a:rPr lang="en-ZA" sz="9600" b="1" dirty="0">
                <a:solidFill>
                  <a:schemeClr val="tx1"/>
                </a:solidFill>
              </a:rPr>
              <a:t>create short, medium to long-term jobs</a:t>
            </a:r>
            <a:r>
              <a:rPr lang="en-ZA" sz="9600" dirty="0">
                <a:solidFill>
                  <a:schemeClr val="tx1"/>
                </a:solidFill>
              </a:rPr>
              <a:t> in disadvantaged and vulnerable societies</a:t>
            </a:r>
          </a:p>
          <a:p>
            <a:pPr marL="1055103" indent="-1055103" algn="just">
              <a:buFont typeface="Arial" panose="020B0604020202020204" pitchFamily="34" charset="0"/>
              <a:buChar char="•"/>
            </a:pPr>
            <a:endParaRPr lang="en-US" sz="7385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055103" indent="-1055103" algn="just">
              <a:buFont typeface="Arial" panose="020B0604020202020204" pitchFamily="34" charset="0"/>
              <a:buChar char="•"/>
            </a:pPr>
            <a:endParaRPr lang="en-US" sz="7385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n-US" sz="5539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27552" indent="-527552" algn="just">
              <a:buFont typeface="Arial" panose="020B0604020202020204" pitchFamily="34" charset="0"/>
              <a:buChar char="•"/>
            </a:pPr>
            <a:endParaRPr lang="en-AU" sz="5539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27552" indent="-527552" algn="just">
              <a:buFont typeface="Arial" panose="020B0604020202020204" pitchFamily="34" charset="0"/>
              <a:buChar char="•"/>
            </a:pPr>
            <a:endParaRPr lang="en-AU" sz="5539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ZA" sz="4062" b="1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</a:p>
          <a:p>
            <a:pPr algn="just"/>
            <a:endParaRPr lang="en-US" sz="5539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16531" indent="-316531" algn="just">
              <a:buFont typeface="Arial" panose="020B0604020202020204" pitchFamily="34" charset="0"/>
              <a:buChar char="•"/>
            </a:pPr>
            <a:endParaRPr lang="en-US" sz="5539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n-US" sz="4985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27552" indent="-527552" algn="just">
              <a:buFont typeface="Arial" panose="020B0604020202020204" pitchFamily="34" charset="0"/>
              <a:buChar char="•"/>
            </a:pPr>
            <a:endParaRPr lang="en-AU" sz="4708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86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6477" y="733186"/>
            <a:ext cx="7772400" cy="87071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6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12277" y="1360667"/>
            <a:ext cx="6400800" cy="3037189"/>
          </a:xfrm>
          <a:prstGeom prst="rect">
            <a:avLst/>
          </a:prstGeom>
        </p:spPr>
        <p:txBody>
          <a:bodyPr vert="horz" lIns="84406" tIns="42203" rIns="84406" bIns="42203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23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86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86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86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954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54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228563"/>
            <a:ext cx="7772400" cy="627482"/>
          </a:xfrm>
        </p:spPr>
        <p:txBody>
          <a:bodyPr>
            <a:normAutofit/>
          </a:bodyPr>
          <a:lstStyle/>
          <a:p>
            <a:pPr algn="just"/>
            <a:r>
              <a:rPr lang="en-ZA" sz="2800" b="1" dirty="0"/>
              <a:t>DSD SUPPORT TO COOPERATIVES</a:t>
            </a:r>
            <a:endParaRPr lang="en-ZA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960138"/>
            <a:ext cx="8856984" cy="5133158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ts val="0"/>
              </a:spcBef>
            </a:pPr>
            <a:r>
              <a:rPr lang="en-US" sz="8000" dirty="0" smtClean="0">
                <a:solidFill>
                  <a:schemeClr val="tx1"/>
                </a:solidFill>
              </a:rPr>
              <a:t>DSD, its agencies and the programmes implemented is seeking:</a:t>
            </a:r>
          </a:p>
          <a:p>
            <a:pPr marL="360363" indent="-360363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8000" dirty="0">
                <a:solidFill>
                  <a:schemeClr val="tx1"/>
                </a:solidFill>
              </a:rPr>
              <a:t>T</a:t>
            </a:r>
            <a:r>
              <a:rPr lang="en-US" sz="8000" dirty="0" smtClean="0">
                <a:solidFill>
                  <a:schemeClr val="tx1"/>
                </a:solidFill>
              </a:rPr>
              <a:t>o </a:t>
            </a:r>
            <a:r>
              <a:rPr lang="en-US" sz="8000" dirty="0">
                <a:solidFill>
                  <a:schemeClr val="tx1"/>
                </a:solidFill>
              </a:rPr>
              <a:t>facilitate and </a:t>
            </a:r>
            <a:r>
              <a:rPr lang="en-US" sz="8000" b="1" dirty="0">
                <a:solidFill>
                  <a:schemeClr val="tx1"/>
                </a:solidFill>
              </a:rPr>
              <a:t>coordinate linkages of cooperatives </a:t>
            </a:r>
            <a:r>
              <a:rPr lang="en-US" sz="8000" dirty="0">
                <a:solidFill>
                  <a:schemeClr val="tx1"/>
                </a:solidFill>
              </a:rPr>
              <a:t>to economic opportunities and ensure access to 30% of government procurement by cooperatives as pronounced in relation to the implementation of the Preferential Procurement Act</a:t>
            </a:r>
            <a:r>
              <a:rPr lang="en-US" sz="8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en-US" sz="8000" dirty="0" smtClean="0">
              <a:solidFill>
                <a:schemeClr val="tx1"/>
              </a:solidFill>
            </a:endParaRPr>
          </a:p>
          <a:p>
            <a:pPr marL="360363" indent="-360363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8000" dirty="0" smtClean="0">
                <a:solidFill>
                  <a:schemeClr val="tx1"/>
                </a:solidFill>
              </a:rPr>
              <a:t>To </a:t>
            </a:r>
            <a:r>
              <a:rPr lang="en-US" sz="8000" dirty="0">
                <a:solidFill>
                  <a:schemeClr val="tx1"/>
                </a:solidFill>
              </a:rPr>
              <a:t>facilitate </a:t>
            </a:r>
            <a:r>
              <a:rPr lang="en-US" sz="8000" dirty="0">
                <a:solidFill>
                  <a:schemeClr val="tx1"/>
                </a:solidFill>
              </a:rPr>
              <a:t>social mobilization programs on the </a:t>
            </a:r>
            <a:r>
              <a:rPr lang="en-US" sz="8000" b="1" dirty="0">
                <a:solidFill>
                  <a:schemeClr val="tx1"/>
                </a:solidFill>
              </a:rPr>
              <a:t> </a:t>
            </a:r>
            <a:r>
              <a:rPr lang="en-US" sz="8000" dirty="0">
                <a:solidFill>
                  <a:schemeClr val="tx1"/>
                </a:solidFill>
              </a:rPr>
              <a:t>on the role and strength of cooperatives for economic development and building vibrant and empowered </a:t>
            </a:r>
            <a:r>
              <a:rPr lang="en-US" sz="8000" dirty="0" smtClean="0">
                <a:solidFill>
                  <a:schemeClr val="tx1"/>
                </a:solidFill>
              </a:rPr>
              <a:t>communities.</a:t>
            </a:r>
          </a:p>
          <a:p>
            <a:pPr marL="360363" indent="-360363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8000" dirty="0">
              <a:solidFill>
                <a:schemeClr val="tx1"/>
              </a:solidFill>
            </a:endParaRPr>
          </a:p>
          <a:p>
            <a:pPr marL="360363" indent="-360363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8000" dirty="0" smtClean="0">
                <a:solidFill>
                  <a:schemeClr val="tx1"/>
                </a:solidFill>
              </a:rPr>
              <a:t>To  </a:t>
            </a:r>
            <a:r>
              <a:rPr lang="en-US" sz="8000" dirty="0">
                <a:solidFill>
                  <a:schemeClr val="tx1"/>
                </a:solidFill>
              </a:rPr>
              <a:t>facilitate </a:t>
            </a:r>
            <a:r>
              <a:rPr lang="en-US" sz="8000" dirty="0">
                <a:solidFill>
                  <a:schemeClr val="tx1"/>
                </a:solidFill>
              </a:rPr>
              <a:t> linkage of </a:t>
            </a:r>
            <a:r>
              <a:rPr lang="en-US" sz="8000" dirty="0">
                <a:solidFill>
                  <a:schemeClr val="tx1"/>
                </a:solidFill>
              </a:rPr>
              <a:t>Social </a:t>
            </a:r>
            <a:r>
              <a:rPr lang="en-US" sz="8000" dirty="0">
                <a:solidFill>
                  <a:schemeClr val="tx1"/>
                </a:solidFill>
              </a:rPr>
              <a:t>Protection </a:t>
            </a:r>
            <a:r>
              <a:rPr lang="en-US" sz="8000" dirty="0">
                <a:solidFill>
                  <a:schemeClr val="tx1"/>
                </a:solidFill>
              </a:rPr>
              <a:t>Beneficiaries </a:t>
            </a:r>
            <a:r>
              <a:rPr lang="en-US" sz="8000" dirty="0">
                <a:solidFill>
                  <a:schemeClr val="tx1"/>
                </a:solidFill>
              </a:rPr>
              <a:t>to  economic opportunities through cooperatives</a:t>
            </a:r>
            <a:r>
              <a:rPr lang="en-US" sz="8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en-US" sz="7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60363" indent="-360363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8000" dirty="0" smtClean="0">
                <a:solidFill>
                  <a:schemeClr val="tx1"/>
                </a:solidFill>
              </a:rPr>
              <a:t>To  </a:t>
            </a:r>
            <a:r>
              <a:rPr lang="en-ZA" sz="8000" dirty="0">
                <a:solidFill>
                  <a:schemeClr val="tx1"/>
                </a:solidFill>
              </a:rPr>
              <a:t>facilitate  </a:t>
            </a:r>
            <a:r>
              <a:rPr lang="en-ZA" sz="8000" dirty="0">
                <a:solidFill>
                  <a:schemeClr val="tx1"/>
                </a:solidFill>
              </a:rPr>
              <a:t>the establishment of cooperatives as an alternative business for job creation and community </a:t>
            </a:r>
            <a:r>
              <a:rPr lang="en-ZA" sz="8000" dirty="0">
                <a:solidFill>
                  <a:schemeClr val="tx1"/>
                </a:solidFill>
              </a:rPr>
              <a:t>development</a:t>
            </a:r>
            <a:r>
              <a:rPr lang="en-ZA" sz="8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en-ZA" sz="8000" dirty="0" smtClean="0">
              <a:solidFill>
                <a:schemeClr val="tx1"/>
              </a:solidFill>
            </a:endParaRPr>
          </a:p>
          <a:p>
            <a:pPr marL="360363" indent="-360363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ZA" sz="8000" dirty="0" smtClean="0">
                <a:solidFill>
                  <a:schemeClr val="tx1"/>
                </a:solidFill>
              </a:rPr>
              <a:t> </a:t>
            </a:r>
            <a:r>
              <a:rPr lang="en-ZA" sz="8000" dirty="0">
                <a:solidFill>
                  <a:schemeClr val="tx1"/>
                </a:solidFill>
              </a:rPr>
              <a:t>To Link  </a:t>
            </a:r>
            <a:r>
              <a:rPr lang="en-ZA" sz="8000" dirty="0">
                <a:solidFill>
                  <a:schemeClr val="tx1"/>
                </a:solidFill>
              </a:rPr>
              <a:t>cooperatives to economic opportunities created  </a:t>
            </a:r>
            <a:r>
              <a:rPr lang="en-ZA" sz="8000" dirty="0" smtClean="0">
                <a:solidFill>
                  <a:schemeClr val="tx1"/>
                </a:solidFill>
              </a:rPr>
              <a:t>through DSD programmes.</a:t>
            </a:r>
            <a:endParaRPr lang="en-ZA" sz="8000" dirty="0">
              <a:solidFill>
                <a:schemeClr val="tx1"/>
              </a:solidFill>
            </a:endParaRPr>
          </a:p>
          <a:p>
            <a:pPr algn="just"/>
            <a:endParaRPr lang="en-US" sz="7385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n-US" sz="5539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27552" indent="-527552" algn="just">
              <a:buFont typeface="Arial" panose="020B0604020202020204" pitchFamily="34" charset="0"/>
              <a:buChar char="•"/>
            </a:pPr>
            <a:endParaRPr lang="en-AU" sz="5539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27552" indent="-527552" algn="just">
              <a:buFont typeface="Arial" panose="020B0604020202020204" pitchFamily="34" charset="0"/>
              <a:buChar char="•"/>
            </a:pPr>
            <a:endParaRPr lang="en-AU" sz="5539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ZA" sz="4062" b="1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</a:p>
          <a:p>
            <a:pPr algn="just"/>
            <a:endParaRPr lang="en-US" sz="5539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16531" indent="-316531" algn="just">
              <a:buFont typeface="Arial" panose="020B0604020202020204" pitchFamily="34" charset="0"/>
              <a:buChar char="•"/>
            </a:pPr>
            <a:endParaRPr lang="en-US" sz="5539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n-US" sz="4985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27552" indent="-527552" algn="just">
              <a:buFont typeface="Arial" panose="020B0604020202020204" pitchFamily="34" charset="0"/>
              <a:buChar char="•"/>
            </a:pPr>
            <a:endParaRPr lang="en-AU" sz="4708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86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6477" y="733186"/>
            <a:ext cx="7772400" cy="87071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6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12277" y="1360667"/>
            <a:ext cx="6400800" cy="3037189"/>
          </a:xfrm>
          <a:prstGeom prst="rect">
            <a:avLst/>
          </a:prstGeom>
        </p:spPr>
        <p:txBody>
          <a:bodyPr vert="horz" lIns="84406" tIns="42203" rIns="84406" bIns="42203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23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86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86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86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954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54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627482"/>
          </a:xfrm>
        </p:spPr>
        <p:txBody>
          <a:bodyPr>
            <a:normAutofit/>
          </a:bodyPr>
          <a:lstStyle/>
          <a:p>
            <a:pPr algn="just"/>
            <a:r>
              <a:rPr lang="en-ZA" sz="2800" b="1" dirty="0"/>
              <a:t>Rationale for Supporting Cooperatives</a:t>
            </a:r>
            <a:endParaRPr lang="en-ZA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881814"/>
            <a:ext cx="8712968" cy="4635417"/>
          </a:xfrm>
        </p:spPr>
        <p:txBody>
          <a:bodyPr>
            <a:normAutofit fontScale="25000" lnSpcReduction="20000"/>
          </a:bodyPr>
          <a:lstStyle/>
          <a:p>
            <a:pPr marL="360363" indent="-360363" algn="just">
              <a:buFont typeface="Wingdings" panose="05000000000000000000" pitchFamily="2" charset="2"/>
              <a:buChar char="q"/>
            </a:pPr>
            <a:r>
              <a:rPr lang="en-ZA" sz="8000" dirty="0" smtClean="0">
                <a:solidFill>
                  <a:schemeClr val="tx1"/>
                </a:solidFill>
              </a:rPr>
              <a:t>Community </a:t>
            </a:r>
            <a:r>
              <a:rPr lang="en-ZA" sz="8000" dirty="0">
                <a:solidFill>
                  <a:schemeClr val="tx1"/>
                </a:solidFill>
              </a:rPr>
              <a:t>participation and empowerment: cooperatives have the potential </a:t>
            </a:r>
            <a:r>
              <a:rPr lang="en-ZA" sz="8000" b="1" dirty="0">
                <a:solidFill>
                  <a:schemeClr val="tx1"/>
                </a:solidFill>
              </a:rPr>
              <a:t>to mobilise and develop the entire community and encourage a culture of </a:t>
            </a:r>
            <a:r>
              <a:rPr lang="en-ZA" sz="8000" b="1" dirty="0" smtClean="0">
                <a:solidFill>
                  <a:schemeClr val="tx1"/>
                </a:solidFill>
              </a:rPr>
              <a:t>saving together as a group.</a:t>
            </a:r>
            <a:endParaRPr lang="en-ZA" sz="8000" b="1" dirty="0">
              <a:solidFill>
                <a:schemeClr val="tx1"/>
              </a:solidFill>
            </a:endParaRPr>
          </a:p>
          <a:p>
            <a:pPr marL="360363" indent="-360363" algn="just">
              <a:buFont typeface="Wingdings" panose="05000000000000000000" pitchFamily="2" charset="2"/>
              <a:buChar char="q"/>
            </a:pPr>
            <a:r>
              <a:rPr lang="en-ZA" sz="8000" b="1" dirty="0" smtClean="0">
                <a:solidFill>
                  <a:schemeClr val="tx1"/>
                </a:solidFill>
              </a:rPr>
              <a:t>Cooperatives can benefit </a:t>
            </a:r>
            <a:r>
              <a:rPr lang="en-ZA" sz="8000" b="1" dirty="0">
                <a:solidFill>
                  <a:schemeClr val="tx1"/>
                </a:solidFill>
              </a:rPr>
              <a:t>and support livelihoods for communities</a:t>
            </a:r>
            <a:r>
              <a:rPr lang="en-ZA" sz="8000" dirty="0">
                <a:solidFill>
                  <a:schemeClr val="tx1"/>
                </a:solidFill>
              </a:rPr>
              <a:t>.</a:t>
            </a:r>
            <a:r>
              <a:rPr lang="en-ZA" sz="8000" b="1" dirty="0">
                <a:solidFill>
                  <a:schemeClr val="tx1"/>
                </a:solidFill>
              </a:rPr>
              <a:t> </a:t>
            </a:r>
            <a:r>
              <a:rPr lang="en-ZA" sz="8000" dirty="0" smtClean="0">
                <a:solidFill>
                  <a:schemeClr val="tx1"/>
                </a:solidFill>
              </a:rPr>
              <a:t>We view them as an </a:t>
            </a:r>
            <a:r>
              <a:rPr lang="en-ZA" sz="8000" dirty="0">
                <a:solidFill>
                  <a:schemeClr val="tx1"/>
                </a:solidFill>
              </a:rPr>
              <a:t>e</a:t>
            </a:r>
            <a:r>
              <a:rPr lang="en-ZA" sz="8000" dirty="0" smtClean="0">
                <a:solidFill>
                  <a:schemeClr val="tx1"/>
                </a:solidFill>
              </a:rPr>
              <a:t>asier </a:t>
            </a:r>
            <a:r>
              <a:rPr lang="en-ZA" sz="8000" dirty="0">
                <a:solidFill>
                  <a:schemeClr val="tx1"/>
                </a:solidFill>
              </a:rPr>
              <a:t>mode of entry into the </a:t>
            </a:r>
            <a:r>
              <a:rPr lang="en-ZA" sz="8000" dirty="0" smtClean="0">
                <a:solidFill>
                  <a:schemeClr val="tx1"/>
                </a:solidFill>
              </a:rPr>
              <a:t>economic participation, aggregation of produce and participation in the market. </a:t>
            </a:r>
            <a:endParaRPr lang="en-ZA" sz="8000" dirty="0">
              <a:solidFill>
                <a:schemeClr val="tx1"/>
              </a:solidFill>
            </a:endParaRPr>
          </a:p>
          <a:p>
            <a:pPr marL="360363" indent="-360363" algn="just">
              <a:buFont typeface="Wingdings" panose="05000000000000000000" pitchFamily="2" charset="2"/>
              <a:buChar char="q"/>
            </a:pPr>
            <a:r>
              <a:rPr lang="en-ZA" sz="8000" b="1" dirty="0" smtClean="0">
                <a:solidFill>
                  <a:schemeClr val="tx1"/>
                </a:solidFill>
              </a:rPr>
              <a:t>Member </a:t>
            </a:r>
            <a:r>
              <a:rPr lang="en-ZA" sz="8000" b="1" dirty="0">
                <a:solidFill>
                  <a:schemeClr val="tx1"/>
                </a:solidFill>
              </a:rPr>
              <a:t>participation and motivation: </a:t>
            </a:r>
            <a:r>
              <a:rPr lang="en-ZA" sz="8000" dirty="0">
                <a:solidFill>
                  <a:schemeClr val="tx1"/>
                </a:solidFill>
              </a:rPr>
              <a:t>The active participation of members in the management of a co-operative is likely to reduce costs and thus enhance </a:t>
            </a:r>
            <a:r>
              <a:rPr lang="en-ZA" sz="8000" dirty="0" smtClean="0">
                <a:solidFill>
                  <a:schemeClr val="tx1"/>
                </a:solidFill>
              </a:rPr>
              <a:t>effective use of limited resources. </a:t>
            </a:r>
            <a:endParaRPr lang="en-ZA" sz="8000" dirty="0">
              <a:solidFill>
                <a:schemeClr val="tx1"/>
              </a:solidFill>
            </a:endParaRPr>
          </a:p>
          <a:p>
            <a:pPr marL="360363" indent="-360363" algn="just">
              <a:buFont typeface="Wingdings" panose="05000000000000000000" pitchFamily="2" charset="2"/>
              <a:buChar char="q"/>
            </a:pPr>
            <a:r>
              <a:rPr lang="en-ZA" sz="8000" dirty="0" smtClean="0">
                <a:solidFill>
                  <a:schemeClr val="tx1"/>
                </a:solidFill>
              </a:rPr>
              <a:t>Cooperatives </a:t>
            </a:r>
            <a:r>
              <a:rPr lang="en-ZA" sz="8000" dirty="0">
                <a:solidFill>
                  <a:schemeClr val="tx1"/>
                </a:solidFill>
              </a:rPr>
              <a:t>have the potential </a:t>
            </a:r>
            <a:r>
              <a:rPr lang="en-ZA" sz="8000" b="1" dirty="0">
                <a:solidFill>
                  <a:schemeClr val="tx1"/>
                </a:solidFill>
              </a:rPr>
              <a:t>to create short, medium to long-term jobs in poor and vulnerable </a:t>
            </a:r>
            <a:r>
              <a:rPr lang="en-ZA" sz="8000" b="1" dirty="0" smtClean="0">
                <a:solidFill>
                  <a:schemeClr val="tx1"/>
                </a:solidFill>
              </a:rPr>
              <a:t>societies.</a:t>
            </a:r>
          </a:p>
          <a:p>
            <a:pPr marL="360363" indent="-360363" algn="just">
              <a:buFont typeface="Wingdings" panose="05000000000000000000" pitchFamily="2" charset="2"/>
              <a:buChar char="q"/>
            </a:pPr>
            <a:r>
              <a:rPr lang="en-ZA" sz="8000" dirty="0" smtClean="0">
                <a:solidFill>
                  <a:schemeClr val="tx1"/>
                </a:solidFill>
              </a:rPr>
              <a:t>Economically </a:t>
            </a:r>
            <a:r>
              <a:rPr lang="en-ZA" sz="8000" b="1" dirty="0">
                <a:solidFill>
                  <a:schemeClr val="tx1"/>
                </a:solidFill>
              </a:rPr>
              <a:t>empowering </a:t>
            </a:r>
            <a:r>
              <a:rPr lang="en-ZA" sz="8000" b="1" dirty="0" smtClean="0">
                <a:solidFill>
                  <a:schemeClr val="tx1"/>
                </a:solidFill>
              </a:rPr>
              <a:t>women and youth</a:t>
            </a:r>
            <a:r>
              <a:rPr lang="en-ZA" sz="8000" dirty="0" smtClean="0">
                <a:solidFill>
                  <a:schemeClr val="tx1"/>
                </a:solidFill>
              </a:rPr>
              <a:t> </a:t>
            </a:r>
            <a:r>
              <a:rPr lang="en-ZA" sz="8000" dirty="0">
                <a:solidFill>
                  <a:schemeClr val="tx1"/>
                </a:solidFill>
              </a:rPr>
              <a:t>through the active promotion of cooperatives; is a win-win that can benefit not only women, but society </a:t>
            </a:r>
            <a:r>
              <a:rPr lang="en-ZA" sz="8000" dirty="0" smtClean="0">
                <a:solidFill>
                  <a:schemeClr val="tx1"/>
                </a:solidFill>
              </a:rPr>
              <a:t>at large .</a:t>
            </a:r>
          </a:p>
          <a:p>
            <a:pPr marL="360363" indent="-360363" algn="just">
              <a:buFont typeface="Wingdings" panose="05000000000000000000" pitchFamily="2" charset="2"/>
              <a:buChar char="q"/>
            </a:pPr>
            <a:r>
              <a:rPr lang="en-ZA" sz="8000" dirty="0" smtClean="0">
                <a:solidFill>
                  <a:schemeClr val="tx1"/>
                </a:solidFill>
              </a:rPr>
              <a:t>Cooperatives </a:t>
            </a:r>
            <a:r>
              <a:rPr lang="en-ZA" sz="8000" dirty="0">
                <a:solidFill>
                  <a:schemeClr val="tx1"/>
                </a:solidFill>
              </a:rPr>
              <a:t>have the </a:t>
            </a:r>
            <a:r>
              <a:rPr lang="en-ZA" sz="8000" b="1" dirty="0">
                <a:solidFill>
                  <a:schemeClr val="tx1"/>
                </a:solidFill>
              </a:rPr>
              <a:t>potential to reduce the impact of patriarchy on women and cultural deprivation</a:t>
            </a:r>
            <a:r>
              <a:rPr lang="en-ZA" sz="8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ZA" sz="7385" b="1" dirty="0">
              <a:solidFill>
                <a:schemeClr val="tx1"/>
              </a:solidFill>
            </a:endParaRPr>
          </a:p>
          <a:p>
            <a:pPr algn="just"/>
            <a:endParaRPr lang="en-US" sz="7385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055103" indent="-1055103" algn="just">
              <a:buFont typeface="Arial" panose="020B0604020202020204" pitchFamily="34" charset="0"/>
              <a:buChar char="•"/>
            </a:pPr>
            <a:endParaRPr lang="en-US" sz="7385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n-US" sz="5539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27552" indent="-527552" algn="just">
              <a:buFont typeface="Arial" panose="020B0604020202020204" pitchFamily="34" charset="0"/>
              <a:buChar char="•"/>
            </a:pPr>
            <a:endParaRPr lang="en-AU" sz="5539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27552" indent="-527552" algn="just">
              <a:buFont typeface="Arial" panose="020B0604020202020204" pitchFamily="34" charset="0"/>
              <a:buChar char="•"/>
            </a:pPr>
            <a:endParaRPr lang="en-AU" sz="5539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ZA" sz="4062" b="1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</a:p>
          <a:p>
            <a:pPr algn="just"/>
            <a:endParaRPr lang="en-US" sz="5539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16531" indent="-316531" algn="just">
              <a:buFont typeface="Arial" panose="020B0604020202020204" pitchFamily="34" charset="0"/>
              <a:buChar char="•"/>
            </a:pPr>
            <a:endParaRPr lang="en-US" sz="5539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n-US" sz="4985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27552" indent="-527552" algn="just">
              <a:buFont typeface="Arial" panose="020B0604020202020204" pitchFamily="34" charset="0"/>
              <a:buChar char="•"/>
            </a:pPr>
            <a:endParaRPr lang="en-AU" sz="4708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86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6477" y="733186"/>
            <a:ext cx="7772400" cy="87071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6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12277" y="1360667"/>
            <a:ext cx="6400800" cy="3037189"/>
          </a:xfrm>
          <a:prstGeom prst="rect">
            <a:avLst/>
          </a:prstGeom>
        </p:spPr>
        <p:txBody>
          <a:bodyPr vert="horz" lIns="84406" tIns="42203" rIns="84406" bIns="42203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23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86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86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86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954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54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27624" cy="757238"/>
          </a:xfrm>
        </p:spPr>
        <p:txBody>
          <a:bodyPr>
            <a:normAutofit/>
          </a:bodyPr>
          <a:lstStyle/>
          <a:p>
            <a:r>
              <a:rPr lang="en-ZA" altLang="en-US" sz="1800" b="1" dirty="0" smtClean="0">
                <a:latin typeface="Arial Black" panose="020B0A04020102020204" pitchFamily="34" charset="0"/>
                <a:ea typeface="ヒラギノ角ゴ Pro W3" pitchFamily="1" charset="-128"/>
                <a:cs typeface="Arial" panose="020B0604020202020204" pitchFamily="34" charset="0"/>
              </a:rPr>
              <a:t>DSD FOOD &amp; NUTRITION SECURITY INTERVENTIONS TO SUPPORT POOR AND VULNERABLE GROUPS  </a:t>
            </a:r>
            <a:endParaRPr lang="en-ZA" altLang="en-US" sz="1800" b="1" dirty="0">
              <a:latin typeface="Arial Black" panose="020B0A040201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861544"/>
              </p:ext>
            </p:extLst>
          </p:nvPr>
        </p:nvGraphicFramePr>
        <p:xfrm>
          <a:off x="107504" y="1089894"/>
          <a:ext cx="8928992" cy="435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97768" y="4509120"/>
            <a:ext cx="2502023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Child and Youth Care Centres (CYCCs)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99790" y="4653136"/>
            <a:ext cx="720081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77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16959"/>
          </a:xfrm>
        </p:spPr>
        <p:txBody>
          <a:bodyPr>
            <a:noAutofit/>
          </a:bodyPr>
          <a:lstStyle/>
          <a:p>
            <a:r>
              <a:rPr lang="en-ZA" altLang="en-US" sz="2400" b="1" dirty="0" smtClean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THE HOUSEHOLD FOOD &amp; NUTRITION SECURITY PROGRAMME (HF&amp;NSP) SUPPORT FOR COOPERATIVES</a:t>
            </a:r>
            <a:endParaRPr lang="en-ZA" altLang="en-US" sz="2400" b="1" dirty="0">
              <a:latin typeface="Arial" panose="020B0604020202020204" pitchFamily="34" charset="0"/>
              <a:ea typeface="ヒラギノ角ゴ Pro W3" pitchFamily="1" charset="-128"/>
              <a:cs typeface="Arial" panose="020B0604020202020204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08439" y="1302727"/>
            <a:ext cx="8754208" cy="4588119"/>
          </a:xfrm>
        </p:spPr>
        <p:txBody>
          <a:bodyPr/>
          <a:lstStyle/>
          <a:p>
            <a:pPr algn="just"/>
            <a:r>
              <a:rPr lang="en-ZA" altLang="en-US" sz="2215" dirty="0" smtClean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Provision </a:t>
            </a:r>
            <a:r>
              <a:rPr lang="en-ZA" altLang="en-US" sz="2215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of </a:t>
            </a:r>
            <a:r>
              <a:rPr lang="en-ZA" altLang="en-US" sz="2215" b="1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logistical support </a:t>
            </a:r>
            <a:r>
              <a:rPr lang="en-ZA" altLang="en-US" sz="2215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to ensure procurement of produce from community food producers.</a:t>
            </a:r>
          </a:p>
          <a:p>
            <a:pPr algn="just"/>
            <a:r>
              <a:rPr lang="en-ZA" altLang="en-US" sz="2215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Facilitate </a:t>
            </a:r>
            <a:r>
              <a:rPr lang="en-ZA" altLang="en-US" sz="2215" b="1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skills training and empowerment of communities </a:t>
            </a:r>
            <a:r>
              <a:rPr lang="en-ZA" altLang="en-US" sz="2215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in partnership with technical partners and other relevant sector </a:t>
            </a:r>
            <a:r>
              <a:rPr lang="en-ZA" altLang="en-US" sz="2215" dirty="0" err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Dept’s</a:t>
            </a:r>
            <a:r>
              <a:rPr lang="en-ZA" altLang="en-US" sz="2215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(</a:t>
            </a:r>
            <a:r>
              <a:rPr lang="en-ZA" altLang="en-US" sz="2215" dirty="0" err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DoRD</a:t>
            </a:r>
            <a:r>
              <a:rPr lang="en-ZA" altLang="en-US" sz="2215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 &amp; DAFF </a:t>
            </a:r>
            <a:r>
              <a:rPr lang="en-ZA" altLang="en-US" sz="2215" dirty="0" err="1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ect</a:t>
            </a:r>
            <a:r>
              <a:rPr lang="en-ZA" altLang="en-US" sz="2215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ZA" altLang="en-US" sz="2215" b="1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Procurement of produce/ create access to markets </a:t>
            </a:r>
            <a:r>
              <a:rPr lang="en-ZA" altLang="en-US" sz="2215" dirty="0">
                <a:latin typeface="Arial" panose="020B0604020202020204" pitchFamily="34" charset="0"/>
                <a:ea typeface="ヒラギノ角ゴ Pro W3" pitchFamily="1" charset="-128"/>
                <a:cs typeface="Arial" panose="020B0604020202020204" pitchFamily="34" charset="0"/>
              </a:rPr>
              <a:t>local food producers.</a:t>
            </a:r>
          </a:p>
        </p:txBody>
      </p:sp>
    </p:spTree>
    <p:extLst>
      <p:ext uri="{BB962C8B-B14F-4D97-AF65-F5344CB8AC3E}">
        <p14:creationId xmlns:p14="http://schemas.microsoft.com/office/powerpoint/2010/main" val="30710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26451</TotalTime>
  <Words>1398</Words>
  <Application>Microsoft Office PowerPoint</Application>
  <PresentationFormat>On-screen Show (4:3)</PresentationFormat>
  <Paragraphs>288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Wingdings</vt:lpstr>
      <vt:lpstr>ヒラギノ角ゴ Pro W3</vt:lpstr>
      <vt:lpstr>Office Theme</vt:lpstr>
      <vt:lpstr>PowerPoint Presentation</vt:lpstr>
      <vt:lpstr>PRESENTATION OUTLINE</vt:lpstr>
      <vt:lpstr>BACKGROUND AND CONTEXT </vt:lpstr>
      <vt:lpstr>Role of DSD in Cooperatives Development</vt:lpstr>
      <vt:lpstr>Role of DSD in Cooperatives Development</vt:lpstr>
      <vt:lpstr>DSD SUPPORT TO COOPERATIVES</vt:lpstr>
      <vt:lpstr>Rationale for Supporting Cooperatives</vt:lpstr>
      <vt:lpstr>DSD FOOD &amp; NUTRITION SECURITY INTERVENTIONS TO SUPPORT POOR AND VULNERABLE GROUPS  </vt:lpstr>
      <vt:lpstr>THE HOUSEHOLD FOOD &amp; NUTRITION SECURITY PROGRAMME (HF&amp;NSP) SUPPORT FOR COOPERATIVES</vt:lpstr>
      <vt:lpstr>PowerPoint Presentation</vt:lpstr>
      <vt:lpstr>COMMUNITY NUTRITION DEVELOPMENT CENTRE (CNDC)</vt:lpstr>
      <vt:lpstr>CNDCs Menu inline with Food-based dietary guidelines </vt:lpstr>
      <vt:lpstr>Programme overview Pictogram</vt:lpstr>
      <vt:lpstr>Integration: Food production; Sourcing from Local Producers &amp; Cooperatives ; Nutrition &amp; Sustainable Livelihoods</vt:lpstr>
      <vt:lpstr>CONCLUDING REMARKS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OPERATIONAL PLAN  TO FIGHT CRIME</dc:title>
  <dc:creator>Karen De Lange</dc:creator>
  <cp:lastModifiedBy>Mondli Mbhele</cp:lastModifiedBy>
  <cp:revision>3040</cp:revision>
  <cp:lastPrinted>2020-03-23T13:18:49Z</cp:lastPrinted>
  <dcterms:created xsi:type="dcterms:W3CDTF">2017-06-21T07:55:38Z</dcterms:created>
  <dcterms:modified xsi:type="dcterms:W3CDTF">2022-06-22T08:40:03Z</dcterms:modified>
</cp:coreProperties>
</file>