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6"/>
  </p:notesMasterIdLst>
  <p:handoutMasterIdLst>
    <p:handoutMasterId r:id="rId17"/>
  </p:handoutMasterIdLst>
  <p:sldIdLst>
    <p:sldId id="256" r:id="rId2"/>
    <p:sldId id="308" r:id="rId3"/>
    <p:sldId id="292" r:id="rId4"/>
    <p:sldId id="306" r:id="rId5"/>
    <p:sldId id="307" r:id="rId6"/>
    <p:sldId id="257" r:id="rId7"/>
    <p:sldId id="260" r:id="rId8"/>
    <p:sldId id="261" r:id="rId9"/>
    <p:sldId id="262" r:id="rId10"/>
    <p:sldId id="305" r:id="rId11"/>
    <p:sldId id="279" r:id="rId12"/>
    <p:sldId id="294" r:id="rId13"/>
    <p:sldId id="300" r:id="rId14"/>
    <p:sldId id="270"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D26A626-1492-4973-9669-6ABD631C09C4}" type="datetimeFigureOut">
              <a:rPr lang="en-US"/>
              <a:pPr>
                <a:defRPr/>
              </a:pPr>
              <a:t>6/21/2022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27FA353-0D18-4060-9690-36E1D816B9D6}" type="slidenum">
              <a:rPr lang="en-US"/>
              <a:pPr>
                <a:defRPr/>
              </a:pPr>
              <a:t>‹#›</a:t>
            </a:fld>
            <a:endParaRPr lang="en-US" dirty="0"/>
          </a:p>
        </p:txBody>
      </p:sp>
    </p:spTree>
    <p:extLst>
      <p:ext uri="{BB962C8B-B14F-4D97-AF65-F5344CB8AC3E}">
        <p14:creationId xmlns:p14="http://schemas.microsoft.com/office/powerpoint/2010/main" val="787585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9C3332C-B5A2-4053-AC90-0E9559ED8190}" type="datetimeFigureOut">
              <a:rPr lang="en-US"/>
              <a:pPr>
                <a:defRPr/>
              </a:pPr>
              <a:t>6/21/2022</a:t>
            </a:fld>
            <a:endParaRPr lang="en-Z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A"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Z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1A47ED8-79D5-4453-8802-F7BDE2B62EEB}" type="slidenum">
              <a:rPr lang="en-ZA"/>
              <a:pPr>
                <a:defRPr/>
              </a:pPr>
              <a:t>‹#›</a:t>
            </a:fld>
            <a:endParaRPr lang="en-ZA" dirty="0"/>
          </a:p>
        </p:txBody>
      </p:sp>
    </p:spTree>
    <p:extLst>
      <p:ext uri="{BB962C8B-B14F-4D97-AF65-F5344CB8AC3E}">
        <p14:creationId xmlns:p14="http://schemas.microsoft.com/office/powerpoint/2010/main" val="23499507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a:p>
        </p:txBody>
      </p:sp>
      <p:sp>
        <p:nvSpPr>
          <p:cNvPr id="4" name="Slide Number Placeholder 3"/>
          <p:cNvSpPr>
            <a:spLocks noGrp="1"/>
          </p:cNvSpPr>
          <p:nvPr>
            <p:ph type="sldNum" sz="quarter" idx="5"/>
          </p:nvPr>
        </p:nvSpPr>
        <p:spPr/>
        <p:txBody>
          <a:bodyPr/>
          <a:lstStyle/>
          <a:p>
            <a:pPr>
              <a:defRPr/>
            </a:pPr>
            <a:fld id="{09E3513E-96C4-4B0A-8525-C7FC9BFC6EEB}" type="slidenum">
              <a:rPr lang="en-ZA" smtClean="0"/>
              <a:pPr>
                <a:defRPr/>
              </a:pPr>
              <a:t>13</a:t>
            </a:fld>
            <a:endParaRPr lang="en-ZA" dirty="0"/>
          </a:p>
        </p:txBody>
      </p:sp>
    </p:spTree>
    <p:extLst>
      <p:ext uri="{BB962C8B-B14F-4D97-AF65-F5344CB8AC3E}">
        <p14:creationId xmlns:p14="http://schemas.microsoft.com/office/powerpoint/2010/main" val="3211410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C8B381-0DA5-42C3-AF18-CE30A386B035}" type="slidenum">
              <a:rPr lang="en-ZA" smtClean="0"/>
              <a:pPr fontAlgn="base">
                <a:spcBef>
                  <a:spcPct val="0"/>
                </a:spcBef>
                <a:spcAft>
                  <a:spcPct val="0"/>
                </a:spcAft>
                <a:defRPr/>
              </a:pPr>
              <a:t>14</a:t>
            </a:fld>
            <a:endParaRPr lang="en-ZA" dirty="0"/>
          </a:p>
        </p:txBody>
      </p:sp>
    </p:spTree>
    <p:extLst>
      <p:ext uri="{BB962C8B-B14F-4D97-AF65-F5344CB8AC3E}">
        <p14:creationId xmlns:p14="http://schemas.microsoft.com/office/powerpoint/2010/main" val="21160099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862B55C3-9C8D-490C-BA23-14280F9A7848}" type="datetime1">
              <a:rPr lang="en-US" smtClean="0"/>
              <a:t>6/21/2022</a:t>
            </a:fld>
            <a:endParaRPr lang="en-ZA"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ZA"/>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0075B439-AE27-455D-818E-4B1583D1F808}" type="slidenum">
              <a:rPr lang="en-ZA"/>
              <a:pPr>
                <a:defRPr/>
              </a:pPr>
              <a:t>‹#›</a:t>
            </a:fld>
            <a:endParaRPr lang="en-ZA"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509C3879-DEF1-4ED4-BF23-8759F863DE26}" type="datetime1">
              <a:rPr lang="en-US" smtClean="0"/>
              <a:t>6/21/2022</a:t>
            </a:fld>
            <a:endParaRPr lang="en-ZA" dirty="0"/>
          </a:p>
        </p:txBody>
      </p:sp>
      <p:sp>
        <p:nvSpPr>
          <p:cNvPr id="5" name="Footer Placeholder 2"/>
          <p:cNvSpPr>
            <a:spLocks noGrp="1"/>
          </p:cNvSpPr>
          <p:nvPr>
            <p:ph type="ftr" sz="quarter" idx="11"/>
          </p:nvPr>
        </p:nvSpPr>
        <p:spPr/>
        <p:txBody>
          <a:bodyPr/>
          <a:lstStyle>
            <a:lvl1pPr>
              <a:defRPr/>
            </a:lvl1pPr>
          </a:lstStyle>
          <a:p>
            <a:pPr>
              <a:defRPr/>
            </a:pPr>
            <a:endParaRPr lang="en-ZA"/>
          </a:p>
        </p:txBody>
      </p:sp>
      <p:sp>
        <p:nvSpPr>
          <p:cNvPr id="6" name="Slide Number Placeholder 22"/>
          <p:cNvSpPr>
            <a:spLocks noGrp="1"/>
          </p:cNvSpPr>
          <p:nvPr>
            <p:ph type="sldNum" sz="quarter" idx="12"/>
          </p:nvPr>
        </p:nvSpPr>
        <p:spPr/>
        <p:txBody>
          <a:bodyPr/>
          <a:lstStyle>
            <a:lvl1pPr>
              <a:defRPr/>
            </a:lvl1pPr>
          </a:lstStyle>
          <a:p>
            <a:pPr>
              <a:defRPr/>
            </a:pPr>
            <a:fld id="{CF7EEBAC-ED13-44CD-B718-8B291EC32AB0}" type="slidenum">
              <a:rPr lang="en-ZA"/>
              <a:pPr>
                <a:defRPr/>
              </a:pPr>
              <a:t>‹#›</a:t>
            </a:fld>
            <a:endParaRPr lang="en-Z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878008C8-5D27-49AB-A373-9D7BF7A9C953}" type="datetime1">
              <a:rPr lang="en-US" smtClean="0"/>
              <a:t>6/21/2022</a:t>
            </a:fld>
            <a:endParaRPr lang="en-ZA"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ZA"/>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9596C475-4E59-40BB-AF76-20C9C00F334C}" type="slidenum">
              <a:rPr lang="en-ZA"/>
              <a:pPr>
                <a:defRPr/>
              </a:pPr>
              <a:t>‹#›</a:t>
            </a:fld>
            <a:endParaRPr lang="en-ZA"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7D70364F-FF6A-4F35-85B7-ACACA322F1C6}" type="datetime1">
              <a:rPr lang="en-US" smtClean="0"/>
              <a:t>6/21/2022</a:t>
            </a:fld>
            <a:endParaRPr lang="en-ZA" dirty="0"/>
          </a:p>
        </p:txBody>
      </p:sp>
      <p:sp>
        <p:nvSpPr>
          <p:cNvPr id="5" name="Footer Placeholder 2"/>
          <p:cNvSpPr>
            <a:spLocks noGrp="1"/>
          </p:cNvSpPr>
          <p:nvPr>
            <p:ph type="ftr" sz="quarter" idx="11"/>
          </p:nvPr>
        </p:nvSpPr>
        <p:spPr/>
        <p:txBody>
          <a:bodyPr/>
          <a:lstStyle>
            <a:lvl1pPr>
              <a:defRPr/>
            </a:lvl1pPr>
          </a:lstStyle>
          <a:p>
            <a:pPr>
              <a:defRPr/>
            </a:pPr>
            <a:endParaRPr lang="en-ZA"/>
          </a:p>
        </p:txBody>
      </p:sp>
      <p:sp>
        <p:nvSpPr>
          <p:cNvPr id="6" name="Slide Number Placeholder 22"/>
          <p:cNvSpPr>
            <a:spLocks noGrp="1"/>
          </p:cNvSpPr>
          <p:nvPr>
            <p:ph type="sldNum" sz="quarter" idx="12"/>
          </p:nvPr>
        </p:nvSpPr>
        <p:spPr/>
        <p:txBody>
          <a:bodyPr/>
          <a:lstStyle>
            <a:lvl1pPr>
              <a:defRPr/>
            </a:lvl1pPr>
          </a:lstStyle>
          <a:p>
            <a:pPr>
              <a:defRPr/>
            </a:pPr>
            <a:fld id="{0FB81962-927D-4FF7-BCA7-301FC2AAF389}" type="slidenum">
              <a:rPr lang="en-ZA"/>
              <a:pPr>
                <a:defRPr/>
              </a:pPr>
              <a:t>‹#›</a:t>
            </a:fld>
            <a:endParaRPr lang="en-Z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p:cNvSpPr>
            <a:spLocks noGrp="1"/>
          </p:cNvSpPr>
          <p:nvPr>
            <p:ph type="dt" sz="half" idx="10"/>
          </p:nvPr>
        </p:nvSpPr>
        <p:spPr/>
        <p:txBody>
          <a:bodyPr/>
          <a:lstStyle>
            <a:lvl1pPr>
              <a:defRPr/>
            </a:lvl1pPr>
          </a:lstStyle>
          <a:p>
            <a:pPr>
              <a:defRPr/>
            </a:pPr>
            <a:fld id="{AB1D7D06-4444-4F83-AA00-54795B2D9914}" type="datetime1">
              <a:rPr lang="en-US" smtClean="0"/>
              <a:t>6/21/2022</a:t>
            </a:fld>
            <a:endParaRPr lang="en-ZA"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18F6D5A6-B8C8-46F2-B67E-3F3A26F66F6B}" type="slidenum">
              <a:rPr lang="en-ZA"/>
              <a:pPr>
                <a:defRPr/>
              </a:pPr>
              <a:t>‹#›</a:t>
            </a:fld>
            <a:endParaRPr lang="en-ZA" dirty="0"/>
          </a:p>
        </p:txBody>
      </p:sp>
      <p:sp>
        <p:nvSpPr>
          <p:cNvPr id="9" name="Footer Placeholder 13"/>
          <p:cNvSpPr>
            <a:spLocks noGrp="1"/>
          </p:cNvSpPr>
          <p:nvPr>
            <p:ph type="ftr" sz="quarter" idx="12"/>
          </p:nvPr>
        </p:nvSpPr>
        <p:spPr/>
        <p:txBody>
          <a:bodyPr/>
          <a:lstStyle>
            <a:lvl1pPr>
              <a:defRPr/>
            </a:lvl1pPr>
          </a:lstStyle>
          <a:p>
            <a:pPr>
              <a:defRPr/>
            </a:pPr>
            <a:endParaRPr lang="en-Z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rtlCol="0"/>
          <a:lstStyle>
            <a:lvl1pPr>
              <a:defRPr/>
            </a:lvl1pPr>
          </a:lstStyle>
          <a:p>
            <a:pPr>
              <a:defRPr/>
            </a:pPr>
            <a:fld id="{A64C7C49-3A43-4A8D-A84D-B4638D3ECB18}" type="datetime1">
              <a:rPr lang="en-US" smtClean="0"/>
              <a:t>6/21/2022</a:t>
            </a:fld>
            <a:endParaRPr lang="en-ZA" dirty="0"/>
          </a:p>
        </p:txBody>
      </p:sp>
      <p:sp>
        <p:nvSpPr>
          <p:cNvPr id="6" name="Slide Number Placeholder 9"/>
          <p:cNvSpPr>
            <a:spLocks noGrp="1"/>
          </p:cNvSpPr>
          <p:nvPr>
            <p:ph type="sldNum" sz="quarter" idx="11"/>
          </p:nvPr>
        </p:nvSpPr>
        <p:spPr/>
        <p:txBody>
          <a:bodyPr rtlCol="0"/>
          <a:lstStyle>
            <a:lvl1pPr>
              <a:defRPr/>
            </a:lvl1pPr>
          </a:lstStyle>
          <a:p>
            <a:pPr>
              <a:defRPr/>
            </a:pPr>
            <a:fld id="{9D751753-ADBA-4458-98F2-155DFEBB1A57}" type="slidenum">
              <a:rPr lang="en-ZA"/>
              <a:pPr>
                <a:defRPr/>
              </a:pPr>
              <a:t>‹#›</a:t>
            </a:fld>
            <a:endParaRPr lang="en-ZA" dirty="0"/>
          </a:p>
        </p:txBody>
      </p:sp>
      <p:sp>
        <p:nvSpPr>
          <p:cNvPr id="7" name="Footer Placeholder 11"/>
          <p:cNvSpPr>
            <a:spLocks noGrp="1"/>
          </p:cNvSpPr>
          <p:nvPr>
            <p:ph type="ftr" sz="quarter" idx="12"/>
          </p:nvPr>
        </p:nvSpPr>
        <p:spPr/>
        <p:txBody>
          <a:bodyPr rtlCol="0"/>
          <a:lstStyle>
            <a:lvl1pPr>
              <a:defRPr/>
            </a:lvl1pPr>
          </a:lstStyle>
          <a:p>
            <a:pPr>
              <a:defRPr/>
            </a:pPr>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3B3D200D-A618-4EDE-9EAE-350DA0C15175}" type="datetime1">
              <a:rPr lang="en-US" smtClean="0"/>
              <a:t>6/21/2022</a:t>
            </a:fld>
            <a:endParaRPr lang="en-ZA" dirty="0"/>
          </a:p>
        </p:txBody>
      </p:sp>
      <p:sp>
        <p:nvSpPr>
          <p:cNvPr id="8" name="Slide Number Placeholder 11"/>
          <p:cNvSpPr>
            <a:spLocks noGrp="1"/>
          </p:cNvSpPr>
          <p:nvPr>
            <p:ph type="sldNum" sz="quarter" idx="11"/>
          </p:nvPr>
        </p:nvSpPr>
        <p:spPr/>
        <p:txBody>
          <a:bodyPr rtlCol="0"/>
          <a:lstStyle>
            <a:lvl1pPr>
              <a:defRPr/>
            </a:lvl1pPr>
          </a:lstStyle>
          <a:p>
            <a:pPr>
              <a:defRPr/>
            </a:pPr>
            <a:fld id="{126412A9-C27C-4531-AF8E-7CAD30237743}" type="slidenum">
              <a:rPr lang="en-ZA"/>
              <a:pPr>
                <a:defRPr/>
              </a:pPr>
              <a:t>‹#›</a:t>
            </a:fld>
            <a:endParaRPr lang="en-ZA" dirty="0"/>
          </a:p>
        </p:txBody>
      </p:sp>
      <p:sp>
        <p:nvSpPr>
          <p:cNvPr id="9" name="Footer Placeholder 13"/>
          <p:cNvSpPr>
            <a:spLocks noGrp="1"/>
          </p:cNvSpPr>
          <p:nvPr>
            <p:ph type="ftr" sz="quarter" idx="12"/>
          </p:nvPr>
        </p:nvSpPr>
        <p:spPr/>
        <p:txBody>
          <a:bodyPr rtlCol="0"/>
          <a:lstStyle>
            <a:lvl1pPr>
              <a:defRPr/>
            </a:lvl1pPr>
          </a:lstStyle>
          <a:p>
            <a:pPr>
              <a:defRPr/>
            </a:pPr>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B2B0D9A2-A9B4-4104-9F85-D5DE48C6A230}" type="datetime1">
              <a:rPr lang="en-US" smtClean="0"/>
              <a:t>6/21/2022</a:t>
            </a:fld>
            <a:endParaRPr lang="en-ZA" dirty="0"/>
          </a:p>
        </p:txBody>
      </p:sp>
      <p:sp>
        <p:nvSpPr>
          <p:cNvPr id="4" name="Footer Placeholder 2"/>
          <p:cNvSpPr>
            <a:spLocks noGrp="1"/>
          </p:cNvSpPr>
          <p:nvPr>
            <p:ph type="ftr" sz="quarter" idx="11"/>
          </p:nvPr>
        </p:nvSpPr>
        <p:spPr/>
        <p:txBody>
          <a:bodyPr/>
          <a:lstStyle>
            <a:lvl1pPr>
              <a:defRPr/>
            </a:lvl1pPr>
          </a:lstStyle>
          <a:p>
            <a:pPr>
              <a:defRPr/>
            </a:pPr>
            <a:endParaRPr lang="en-ZA"/>
          </a:p>
        </p:txBody>
      </p:sp>
      <p:sp>
        <p:nvSpPr>
          <p:cNvPr id="5" name="Slide Number Placeholder 22"/>
          <p:cNvSpPr>
            <a:spLocks noGrp="1"/>
          </p:cNvSpPr>
          <p:nvPr>
            <p:ph type="sldNum" sz="quarter" idx="12"/>
          </p:nvPr>
        </p:nvSpPr>
        <p:spPr/>
        <p:txBody>
          <a:bodyPr/>
          <a:lstStyle>
            <a:lvl1pPr>
              <a:defRPr/>
            </a:lvl1pPr>
          </a:lstStyle>
          <a:p>
            <a:pPr>
              <a:defRPr/>
            </a:pPr>
            <a:fld id="{B97879F6-B629-4CE8-AA6E-849B723239CE}" type="slidenum">
              <a:rPr lang="en-ZA"/>
              <a:pPr>
                <a:defRPr/>
              </a:pPr>
              <a:t>‹#›</a:t>
            </a:fld>
            <a:endParaRPr lang="en-Z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08A239C-D488-443A-B331-5817C07D9BAC}" type="datetime1">
              <a:rPr lang="en-US" smtClean="0"/>
              <a:t>6/21/2022</a:t>
            </a:fld>
            <a:endParaRPr lang="en-ZA" dirty="0"/>
          </a:p>
        </p:txBody>
      </p:sp>
      <p:sp>
        <p:nvSpPr>
          <p:cNvPr id="3" name="Footer Placeholder 2"/>
          <p:cNvSpPr>
            <a:spLocks noGrp="1"/>
          </p:cNvSpPr>
          <p:nvPr>
            <p:ph type="ftr" sz="quarter" idx="11"/>
          </p:nvPr>
        </p:nvSpPr>
        <p:spPr/>
        <p:txBody>
          <a:bodyPr/>
          <a:lstStyle>
            <a:lvl1pPr>
              <a:defRPr/>
            </a:lvl1pPr>
          </a:lstStyle>
          <a:p>
            <a:pPr>
              <a:defRPr/>
            </a:pPr>
            <a:endParaRPr lang="en-ZA"/>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9482D485-8455-42FD-AEF1-9206B6F6EBAA}" type="slidenum">
              <a:rPr lang="en-ZA"/>
              <a:pPr>
                <a:defRPr/>
              </a:pPr>
              <a:t>‹#›</a:t>
            </a:fld>
            <a:endParaRPr lang="en-Z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14E882CF-98BC-4E99-85A9-D6ACE239A352}" type="datetime1">
              <a:rPr lang="en-US" smtClean="0"/>
              <a:t>6/21/2022</a:t>
            </a:fld>
            <a:endParaRPr lang="en-ZA" dirty="0"/>
          </a:p>
        </p:txBody>
      </p:sp>
      <p:sp>
        <p:nvSpPr>
          <p:cNvPr id="6" name="Footer Placeholder 2"/>
          <p:cNvSpPr>
            <a:spLocks noGrp="1"/>
          </p:cNvSpPr>
          <p:nvPr>
            <p:ph type="ftr" sz="quarter" idx="11"/>
          </p:nvPr>
        </p:nvSpPr>
        <p:spPr/>
        <p:txBody>
          <a:bodyPr/>
          <a:lstStyle>
            <a:lvl1pPr>
              <a:defRPr/>
            </a:lvl1pPr>
          </a:lstStyle>
          <a:p>
            <a:pPr>
              <a:defRPr/>
            </a:pPr>
            <a:endParaRPr lang="en-ZA"/>
          </a:p>
        </p:txBody>
      </p:sp>
      <p:sp>
        <p:nvSpPr>
          <p:cNvPr id="7" name="Slide Number Placeholder 22"/>
          <p:cNvSpPr>
            <a:spLocks noGrp="1"/>
          </p:cNvSpPr>
          <p:nvPr>
            <p:ph type="sldNum" sz="quarter" idx="12"/>
          </p:nvPr>
        </p:nvSpPr>
        <p:spPr/>
        <p:txBody>
          <a:bodyPr/>
          <a:lstStyle>
            <a:lvl1pPr>
              <a:defRPr/>
            </a:lvl1pPr>
          </a:lstStyle>
          <a:p>
            <a:pPr>
              <a:defRPr/>
            </a:pPr>
            <a:fld id="{DEF2534C-C5D4-4637-A37E-979422F4C84D}" type="slidenum">
              <a:rPr lang="en-ZA"/>
              <a:pPr>
                <a:defRPr/>
              </a:pPr>
              <a:t>‹#›</a:t>
            </a:fld>
            <a:endParaRPr lang="en-Z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1B847DE6-4A7B-4CA4-8213-D65DBF979A62}" type="datetime1">
              <a:rPr lang="en-US" smtClean="0"/>
              <a:t>6/21/2022</a:t>
            </a:fld>
            <a:endParaRPr lang="en-ZA"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3A60E657-9671-476B-BA9B-DC47B198C3C6}" type="slidenum">
              <a:rPr lang="en-ZA"/>
              <a:pPr>
                <a:defRPr/>
              </a:pPr>
              <a:t>‹#›</a:t>
            </a:fld>
            <a:endParaRPr lang="en-ZA"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ZA"/>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0D666A33-D5B4-402F-90F4-B9A1F8DE32C8}" type="datetime1">
              <a:rPr lang="en-US" smtClean="0"/>
              <a:t>6/21/2022</a:t>
            </a:fld>
            <a:endParaRPr lang="en-ZA"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ZA"/>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50E4FE32-9936-4703-BDF5-F58D5CEB391D}" type="slidenum">
              <a:rPr lang="en-ZA"/>
              <a:pPr>
                <a:defRPr/>
              </a:pPr>
              <a:t>‹#›</a:t>
            </a:fld>
            <a:endParaRPr lang="en-ZA" dirty="0"/>
          </a:p>
        </p:txBody>
      </p:sp>
    </p:spTree>
  </p:cSld>
  <p:clrMap bg1="lt1" tx1="dk1" bg2="lt2" tx2="dk2" accent1="accent1" accent2="accent2" accent3="accent3" accent4="accent4" accent5="accent5" accent6="accent6" hlink="hlink" folHlink="folHlink"/>
  <p:sldLayoutIdLst>
    <p:sldLayoutId id="2147484025" r:id="rId1"/>
    <p:sldLayoutId id="2147484021" r:id="rId2"/>
    <p:sldLayoutId id="2147484026" r:id="rId3"/>
    <p:sldLayoutId id="2147484027" r:id="rId4"/>
    <p:sldLayoutId id="2147484028" r:id="rId5"/>
    <p:sldLayoutId id="2147484022" r:id="rId6"/>
    <p:sldLayoutId id="2147484029" r:id="rId7"/>
    <p:sldLayoutId id="2147484023" r:id="rId8"/>
    <p:sldLayoutId id="2147484030" r:id="rId9"/>
    <p:sldLayoutId id="2147484024" r:id="rId10"/>
    <p:sldLayoutId id="2147484031"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57500"/>
            <a:ext cx="6400800" cy="2781300"/>
          </a:xfrm>
        </p:spPr>
        <p:txBody>
          <a:bodyPr rtlCol="0"/>
          <a:lstStyle/>
          <a:p>
            <a:pPr marL="548640" indent="-411480" eaLnBrk="1" fontAlgn="auto" hangingPunct="1">
              <a:spcAft>
                <a:spcPts val="0"/>
              </a:spcAft>
              <a:buClr>
                <a:schemeClr val="tx1">
                  <a:shade val="95000"/>
                </a:schemeClr>
              </a:buClr>
              <a:buFont typeface="Arial" pitchFamily="34" charset="0"/>
              <a:buNone/>
              <a:defRPr/>
            </a:pPr>
            <a:endParaRPr lang="en-ZA" dirty="0"/>
          </a:p>
          <a:p>
            <a:pPr marL="548640" indent="-411480" eaLnBrk="1" fontAlgn="auto" hangingPunct="1">
              <a:spcAft>
                <a:spcPts val="0"/>
              </a:spcAft>
              <a:buClr>
                <a:schemeClr val="tx1">
                  <a:shade val="95000"/>
                </a:schemeClr>
              </a:buClr>
              <a:buFont typeface="Arial" pitchFamily="34" charset="0"/>
              <a:buNone/>
              <a:defRPr/>
            </a:pPr>
            <a:r>
              <a:rPr lang="en-ZA" dirty="0"/>
              <a:t>South African National Apex Co-operatives (SANACO) </a:t>
            </a:r>
            <a:r>
              <a:rPr lang="en-ZA" dirty="0" smtClean="0"/>
              <a:t>presentation</a:t>
            </a:r>
          </a:p>
          <a:p>
            <a:pPr marL="548640" indent="-411480" eaLnBrk="1" fontAlgn="auto" hangingPunct="1">
              <a:spcAft>
                <a:spcPts val="0"/>
              </a:spcAft>
              <a:buClr>
                <a:schemeClr val="tx1">
                  <a:shade val="95000"/>
                </a:schemeClr>
              </a:buClr>
              <a:buFont typeface="Arial" pitchFamily="34" charset="0"/>
              <a:buNone/>
              <a:defRPr/>
            </a:pPr>
            <a:r>
              <a:rPr lang="en-ZA" dirty="0" smtClean="0"/>
              <a:t>Topic: </a:t>
            </a:r>
            <a:r>
              <a:rPr lang="en-ZA" dirty="0" smtClean="0"/>
              <a:t>Limitations of the Cooperatives Sector in South Africa. </a:t>
            </a:r>
          </a:p>
          <a:p>
            <a:pPr marL="548640" indent="-411480" eaLnBrk="1" fontAlgn="auto" hangingPunct="1">
              <a:spcAft>
                <a:spcPts val="0"/>
              </a:spcAft>
              <a:buClr>
                <a:schemeClr val="tx1">
                  <a:shade val="95000"/>
                </a:schemeClr>
              </a:buClr>
              <a:buFont typeface="Arial" pitchFamily="34" charset="0"/>
              <a:buNone/>
              <a:defRPr/>
            </a:pPr>
            <a:r>
              <a:rPr lang="en-US" smtClean="0"/>
              <a:t>22 June 2022</a:t>
            </a:r>
            <a:endParaRPr lang="en-ZA" dirty="0"/>
          </a:p>
          <a:p>
            <a:pPr eaLnBrk="1" fontAlgn="auto" hangingPunct="1">
              <a:spcAft>
                <a:spcPts val="0"/>
              </a:spcAft>
              <a:buFont typeface="Arial" pitchFamily="34" charset="0"/>
              <a:buNone/>
              <a:defRPr/>
            </a:pPr>
            <a:endParaRPr lang="en-ZA" dirty="0"/>
          </a:p>
        </p:txBody>
      </p:sp>
      <p:sp>
        <p:nvSpPr>
          <p:cNvPr id="9219" name="Slide Number Placeholder 4"/>
          <p:cNvSpPr>
            <a:spLocks noGrp="1"/>
          </p:cNvSpPr>
          <p:nvPr>
            <p:ph type="sldNum" sz="quarter" idx="12"/>
          </p:nvPr>
        </p:nvSpPr>
        <p:spPr bwMode="auto">
          <a:noFill/>
          <a:ln>
            <a:miter lim="800000"/>
            <a:headEnd/>
            <a:tailEnd/>
          </a:ln>
        </p:spPr>
        <p:txBody>
          <a:bodyPr wrap="square" lIns="91440" tIns="45720" rIns="91440" bIns="45720" numCol="1" compatLnSpc="1">
            <a:prstTxWarp prst="textNoShape">
              <a:avLst/>
            </a:prstTxWarp>
          </a:bodyPr>
          <a:lstStyle/>
          <a:p>
            <a:fld id="{87E07615-8A48-420B-B31D-62232E6E4171}" type="slidenum">
              <a:rPr lang="en-ZA" smtClean="0"/>
              <a:pPr/>
              <a:t>1</a:t>
            </a:fld>
            <a:endParaRPr lang="en-ZA"/>
          </a:p>
        </p:txBody>
      </p:sp>
      <p:pic>
        <p:nvPicPr>
          <p:cNvPr id="9220" name="Picture 6" descr="NAVEEN_FINAL-logo.png"/>
          <p:cNvPicPr>
            <a:picLocks noChangeAspect="1"/>
          </p:cNvPicPr>
          <p:nvPr/>
        </p:nvPicPr>
        <p:blipFill>
          <a:blip r:embed="rId2" cstate="print"/>
          <a:srcRect/>
          <a:stretch>
            <a:fillRect/>
          </a:stretch>
        </p:blipFill>
        <p:spPr bwMode="auto">
          <a:xfrm>
            <a:off x="2000250" y="-26988"/>
            <a:ext cx="5214938" cy="2670176"/>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28625" y="274638"/>
            <a:ext cx="6500813" cy="1143000"/>
          </a:xfrm>
        </p:spPr>
        <p:txBody>
          <a:bodyPr/>
          <a:lstStyle/>
          <a:p>
            <a:pPr eaLnBrk="1" hangingPunct="1"/>
            <a:r>
              <a:rPr lang="en-ZA"/>
              <a:t>Membership globally </a:t>
            </a:r>
          </a:p>
        </p:txBody>
      </p:sp>
      <p:sp>
        <p:nvSpPr>
          <p:cNvPr id="21507" name="Content Placeholder 2"/>
          <p:cNvSpPr>
            <a:spLocks noGrp="1"/>
          </p:cNvSpPr>
          <p:nvPr>
            <p:ph idx="1"/>
          </p:nvPr>
        </p:nvSpPr>
        <p:spPr>
          <a:xfrm>
            <a:off x="612775" y="1600200"/>
            <a:ext cx="8153400" cy="4495800"/>
          </a:xfrm>
        </p:spPr>
        <p:txBody>
          <a:bodyPr/>
          <a:lstStyle/>
          <a:p>
            <a:pPr eaLnBrk="1" hangingPunct="1">
              <a:buFont typeface="Arial" charset="0"/>
              <a:buNone/>
            </a:pPr>
            <a:r>
              <a:rPr lang="en-ZA"/>
              <a:t>	</a:t>
            </a:r>
          </a:p>
        </p:txBody>
      </p:sp>
      <p:pic>
        <p:nvPicPr>
          <p:cNvPr id="21508" name="Picture 4" descr="NAVEEN_FINAL-logo.png"/>
          <p:cNvPicPr>
            <a:picLocks noChangeAspect="1"/>
          </p:cNvPicPr>
          <p:nvPr/>
        </p:nvPicPr>
        <p:blipFill>
          <a:blip r:embed="rId2" cstate="print"/>
          <a:srcRect/>
          <a:stretch>
            <a:fillRect/>
          </a:stretch>
        </p:blipFill>
        <p:spPr bwMode="auto">
          <a:xfrm>
            <a:off x="6643688" y="285750"/>
            <a:ext cx="2152650" cy="1103313"/>
          </a:xfrm>
          <a:prstGeom prst="rect">
            <a:avLst/>
          </a:prstGeom>
          <a:noFill/>
          <a:ln w="9525">
            <a:noFill/>
            <a:miter lim="800000"/>
            <a:headEnd/>
            <a:tailEnd/>
          </a:ln>
        </p:spPr>
      </p:pic>
      <p:sp>
        <p:nvSpPr>
          <p:cNvPr id="22533" name="Slide Number Placeholder 4"/>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normAutofit fontScale="85000" lnSpcReduction="20000"/>
          </a:bodyPr>
          <a:lstStyle/>
          <a:p>
            <a:pPr>
              <a:defRPr/>
            </a:pPr>
            <a:fld id="{BEB04CA3-D6D8-4A1D-B380-60E26AFC518A}" type="slidenum">
              <a:rPr lang="en-ZA" smtClean="0"/>
              <a:pPr>
                <a:defRPr/>
              </a:pPr>
              <a:t>10</a:t>
            </a:fld>
            <a:endParaRPr lang="en-ZA"/>
          </a:p>
        </p:txBody>
      </p:sp>
      <p:grpSp>
        <p:nvGrpSpPr>
          <p:cNvPr id="21510" name="Group 8"/>
          <p:cNvGrpSpPr>
            <a:grpSpLocks/>
          </p:cNvGrpSpPr>
          <p:nvPr/>
        </p:nvGrpSpPr>
        <p:grpSpPr bwMode="auto">
          <a:xfrm>
            <a:off x="642938" y="1928813"/>
            <a:ext cx="7993062" cy="4675187"/>
            <a:chOff x="2786063" y="1571625"/>
            <a:chExt cx="3786187" cy="3525421"/>
          </a:xfrm>
        </p:grpSpPr>
        <p:pic>
          <p:nvPicPr>
            <p:cNvPr id="21511" name="Picture 28" descr="800 million people members of co-ops"/>
            <p:cNvPicPr>
              <a:picLocks noChangeAspect="1" noChangeArrowheads="1"/>
            </p:cNvPicPr>
            <p:nvPr/>
          </p:nvPicPr>
          <p:blipFill>
            <a:blip r:embed="rId3" cstate="print"/>
            <a:srcRect/>
            <a:stretch>
              <a:fillRect/>
            </a:stretch>
          </p:blipFill>
          <p:spPr bwMode="auto">
            <a:xfrm>
              <a:off x="2786063" y="4211221"/>
              <a:ext cx="3786187" cy="885825"/>
            </a:xfrm>
            <a:prstGeom prst="rect">
              <a:avLst/>
            </a:prstGeom>
            <a:noFill/>
            <a:ln w="9525">
              <a:noFill/>
              <a:miter lim="800000"/>
              <a:headEnd/>
              <a:tailEnd/>
            </a:ln>
          </p:spPr>
        </p:pic>
        <p:pic>
          <p:nvPicPr>
            <p:cNvPr id="21512" name="Picture 29" descr="image co-op statistics"/>
            <p:cNvPicPr>
              <a:picLocks noChangeAspect="1" noChangeArrowheads="1"/>
            </p:cNvPicPr>
            <p:nvPr/>
          </p:nvPicPr>
          <p:blipFill>
            <a:blip r:embed="rId4" cstate="print"/>
            <a:srcRect/>
            <a:stretch>
              <a:fillRect/>
            </a:stretch>
          </p:blipFill>
          <p:spPr bwMode="auto">
            <a:xfrm>
              <a:off x="6286500" y="1571625"/>
              <a:ext cx="285750" cy="2647950"/>
            </a:xfrm>
            <a:prstGeom prst="rect">
              <a:avLst/>
            </a:prstGeom>
            <a:noFill/>
            <a:ln w="9525">
              <a:noFill/>
              <a:miter lim="800000"/>
              <a:headEnd/>
              <a:tailEnd/>
            </a:ln>
          </p:spPr>
        </p:pic>
        <p:pic>
          <p:nvPicPr>
            <p:cNvPr id="21513" name="Picture 30" descr="C:\Documents and Settings\user\My Documents\Co-op Stats_files\coopstats_04.jpg"/>
            <p:cNvPicPr>
              <a:picLocks noChangeAspect="1" noChangeArrowheads="1"/>
            </p:cNvPicPr>
            <p:nvPr/>
          </p:nvPicPr>
          <p:blipFill>
            <a:blip r:embed="rId5" cstate="print"/>
            <a:srcRect/>
            <a:stretch>
              <a:fillRect/>
            </a:stretch>
          </p:blipFill>
          <p:spPr bwMode="auto">
            <a:xfrm>
              <a:off x="5072063" y="1571625"/>
              <a:ext cx="1228725" cy="2647950"/>
            </a:xfrm>
            <a:prstGeom prst="rect">
              <a:avLst/>
            </a:prstGeom>
            <a:noFill/>
            <a:ln w="9525">
              <a:noFill/>
              <a:miter lim="800000"/>
              <a:headEnd/>
              <a:tailEnd/>
            </a:ln>
          </p:spPr>
        </p:pic>
        <p:pic>
          <p:nvPicPr>
            <p:cNvPr id="21514" name="Picture 31" descr="Co-op statistics: country info"/>
            <p:cNvPicPr>
              <a:picLocks noChangeAspect="1" noChangeArrowheads="1"/>
            </p:cNvPicPr>
            <p:nvPr/>
          </p:nvPicPr>
          <p:blipFill>
            <a:blip r:embed="rId6" cstate="print"/>
            <a:srcRect/>
            <a:stretch>
              <a:fillRect/>
            </a:stretch>
          </p:blipFill>
          <p:spPr bwMode="auto">
            <a:xfrm>
              <a:off x="4071938" y="1571625"/>
              <a:ext cx="990600" cy="2647950"/>
            </a:xfrm>
            <a:prstGeom prst="rect">
              <a:avLst/>
            </a:prstGeom>
            <a:noFill/>
            <a:ln w="9525">
              <a:noFill/>
              <a:miter lim="800000"/>
              <a:headEnd/>
              <a:tailEnd/>
            </a:ln>
          </p:spPr>
        </p:pic>
        <p:pic>
          <p:nvPicPr>
            <p:cNvPr id="21515" name="Picture 32" descr="Co-op statistics: country info"/>
            <p:cNvPicPr>
              <a:picLocks noChangeAspect="1" noChangeArrowheads="1"/>
            </p:cNvPicPr>
            <p:nvPr/>
          </p:nvPicPr>
          <p:blipFill>
            <a:blip r:embed="rId7" cstate="print"/>
            <a:srcRect/>
            <a:stretch>
              <a:fillRect/>
            </a:stretch>
          </p:blipFill>
          <p:spPr bwMode="auto">
            <a:xfrm>
              <a:off x="3143250" y="1571625"/>
              <a:ext cx="962025" cy="2647950"/>
            </a:xfrm>
            <a:prstGeom prst="rect">
              <a:avLst/>
            </a:prstGeom>
            <a:noFill/>
            <a:ln w="9525">
              <a:noFill/>
              <a:miter lim="800000"/>
              <a:headEnd/>
              <a:tailEnd/>
            </a:ln>
          </p:spPr>
        </p:pic>
        <p:pic>
          <p:nvPicPr>
            <p:cNvPr id="21516" name="Picture 33" descr="image co-op statistics"/>
            <p:cNvPicPr>
              <a:picLocks noChangeAspect="1" noChangeArrowheads="1"/>
            </p:cNvPicPr>
            <p:nvPr/>
          </p:nvPicPr>
          <p:blipFill>
            <a:blip r:embed="rId8" cstate="print"/>
            <a:srcRect/>
            <a:stretch>
              <a:fillRect/>
            </a:stretch>
          </p:blipFill>
          <p:spPr bwMode="auto">
            <a:xfrm>
              <a:off x="2786063" y="1571625"/>
              <a:ext cx="409575" cy="2647950"/>
            </a:xfrm>
            <a:prstGeom prst="rect">
              <a:avLst/>
            </a:prstGeom>
            <a:noFill/>
            <a:ln w="9525">
              <a:noFill/>
              <a:miter lim="800000"/>
              <a:headEnd/>
              <a:tailEnd/>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85750" y="274638"/>
            <a:ext cx="6729413" cy="1143000"/>
          </a:xfrm>
        </p:spPr>
        <p:txBody>
          <a:bodyPr/>
          <a:lstStyle/>
          <a:p>
            <a:pPr eaLnBrk="1" hangingPunct="1"/>
            <a:r>
              <a:rPr lang="en-ZA"/>
              <a:t>Principles of Cooperatives </a:t>
            </a:r>
          </a:p>
        </p:txBody>
      </p:sp>
      <p:sp>
        <p:nvSpPr>
          <p:cNvPr id="5" name="Slide Number Placeholder 4"/>
          <p:cNvSpPr>
            <a:spLocks noGrp="1"/>
          </p:cNvSpPr>
          <p:nvPr>
            <p:ph type="sldNum" sz="quarter" idx="12"/>
          </p:nvPr>
        </p:nvSpPr>
        <p:spPr/>
        <p:txBody>
          <a:bodyPr>
            <a:normAutofit fontScale="85000" lnSpcReduction="20000"/>
          </a:bodyPr>
          <a:lstStyle/>
          <a:p>
            <a:pPr>
              <a:defRPr/>
            </a:pPr>
            <a:fld id="{CBE1ACDB-4059-4F79-BD25-EE3C28DEF39B}" type="slidenum">
              <a:rPr lang="en-ZA"/>
              <a:pPr>
                <a:defRPr/>
              </a:pPr>
              <a:t>11</a:t>
            </a:fld>
            <a:endParaRPr lang="en-ZA" dirty="0"/>
          </a:p>
        </p:txBody>
      </p:sp>
      <p:sp>
        <p:nvSpPr>
          <p:cNvPr id="3" name="Content Placeholder 2"/>
          <p:cNvSpPr>
            <a:spLocks noGrp="1"/>
          </p:cNvSpPr>
          <p:nvPr>
            <p:ph sz="quarter" idx="1"/>
          </p:nvPr>
        </p:nvSpPr>
        <p:spPr>
          <a:xfrm>
            <a:off x="612775" y="1600200"/>
            <a:ext cx="8153400" cy="4495800"/>
          </a:xfrm>
        </p:spPr>
        <p:txBody>
          <a:bodyPr rtlCol="0">
            <a:normAutofit/>
          </a:bodyPr>
          <a:lstStyle/>
          <a:p>
            <a:pPr marL="0" indent="0" eaLnBrk="1" fontAlgn="auto" hangingPunct="1">
              <a:spcAft>
                <a:spcPts val="0"/>
              </a:spcAft>
              <a:buNone/>
              <a:defRPr/>
            </a:pPr>
            <a:r>
              <a:rPr lang="en-ZA" sz="1800" dirty="0">
                <a:latin typeface="Times New Roman" panose="02020603050405020304" pitchFamily="18" charset="0"/>
                <a:cs typeface="Times New Roman" panose="02020603050405020304" pitchFamily="18" charset="0"/>
              </a:rPr>
              <a:t>Cooperatives operate on the basis of principles and ethics of good practice; </a:t>
            </a:r>
          </a:p>
          <a:p>
            <a:pPr eaLnBrk="1" fontAlgn="auto" hangingPunct="1">
              <a:spcAft>
                <a:spcPts val="0"/>
              </a:spcAft>
              <a:buFont typeface="Wingdings" panose="05000000000000000000" pitchFamily="2" charset="2"/>
              <a:buChar char="q"/>
              <a:defRPr/>
            </a:pPr>
            <a:r>
              <a:rPr lang="en-ZA" sz="1800" dirty="0">
                <a:latin typeface="Times New Roman" panose="02020603050405020304" pitchFamily="18" charset="0"/>
                <a:cs typeface="Times New Roman" panose="02020603050405020304" pitchFamily="18" charset="0"/>
              </a:rPr>
              <a:t>Open and Voluntary Membership </a:t>
            </a:r>
          </a:p>
          <a:p>
            <a:pPr eaLnBrk="1" fontAlgn="auto" hangingPunct="1">
              <a:spcAft>
                <a:spcPts val="0"/>
              </a:spcAft>
              <a:buFont typeface="Wingdings" panose="05000000000000000000" pitchFamily="2" charset="2"/>
              <a:buChar char="q"/>
              <a:defRPr/>
            </a:pPr>
            <a:r>
              <a:rPr lang="en-ZA" sz="1800" dirty="0">
                <a:latin typeface="Times New Roman" panose="02020603050405020304" pitchFamily="18" charset="0"/>
                <a:cs typeface="Times New Roman" panose="02020603050405020304" pitchFamily="18" charset="0"/>
              </a:rPr>
              <a:t>Democratic Member Control </a:t>
            </a:r>
          </a:p>
          <a:p>
            <a:pPr eaLnBrk="1" fontAlgn="auto" hangingPunct="1">
              <a:spcAft>
                <a:spcPts val="0"/>
              </a:spcAft>
              <a:buFont typeface="Wingdings" panose="05000000000000000000" pitchFamily="2" charset="2"/>
              <a:buChar char="q"/>
              <a:defRPr/>
            </a:pPr>
            <a:r>
              <a:rPr lang="en-ZA" sz="1800" dirty="0">
                <a:latin typeface="Times New Roman" panose="02020603050405020304" pitchFamily="18" charset="0"/>
                <a:cs typeface="Times New Roman" panose="02020603050405020304" pitchFamily="18" charset="0"/>
              </a:rPr>
              <a:t>Member Economic Participation </a:t>
            </a:r>
          </a:p>
          <a:p>
            <a:pPr eaLnBrk="1" fontAlgn="auto" hangingPunct="1">
              <a:spcAft>
                <a:spcPts val="0"/>
              </a:spcAft>
              <a:buFont typeface="Wingdings" panose="05000000000000000000" pitchFamily="2" charset="2"/>
              <a:buChar char="q"/>
              <a:defRPr/>
            </a:pPr>
            <a:r>
              <a:rPr lang="en-ZA" sz="1800" dirty="0">
                <a:latin typeface="Times New Roman" panose="02020603050405020304" pitchFamily="18" charset="0"/>
                <a:cs typeface="Times New Roman" panose="02020603050405020304" pitchFamily="18" charset="0"/>
              </a:rPr>
              <a:t>Autonomy and Independence </a:t>
            </a:r>
          </a:p>
          <a:p>
            <a:pPr eaLnBrk="1" fontAlgn="auto" hangingPunct="1">
              <a:spcAft>
                <a:spcPts val="0"/>
              </a:spcAft>
              <a:buFont typeface="Wingdings" panose="05000000000000000000" pitchFamily="2" charset="2"/>
              <a:buChar char="q"/>
              <a:defRPr/>
            </a:pPr>
            <a:r>
              <a:rPr lang="en-ZA" sz="1800" dirty="0">
                <a:latin typeface="Times New Roman" panose="02020603050405020304" pitchFamily="18" charset="0"/>
                <a:cs typeface="Times New Roman" panose="02020603050405020304" pitchFamily="18" charset="0"/>
              </a:rPr>
              <a:t>Education, Training and Transformation </a:t>
            </a:r>
          </a:p>
          <a:p>
            <a:pPr eaLnBrk="1" fontAlgn="auto" hangingPunct="1">
              <a:spcAft>
                <a:spcPts val="0"/>
              </a:spcAft>
              <a:buFont typeface="Wingdings" panose="05000000000000000000" pitchFamily="2" charset="2"/>
              <a:buChar char="q"/>
              <a:defRPr/>
            </a:pPr>
            <a:r>
              <a:rPr lang="en-ZA" sz="1800" dirty="0">
                <a:latin typeface="Times New Roman" panose="02020603050405020304" pitchFamily="18" charset="0"/>
                <a:cs typeface="Times New Roman" panose="02020603050405020304" pitchFamily="18" charset="0"/>
              </a:rPr>
              <a:t>Cooperation among Co-operatives </a:t>
            </a:r>
          </a:p>
          <a:p>
            <a:pPr eaLnBrk="1" fontAlgn="auto" hangingPunct="1">
              <a:spcAft>
                <a:spcPts val="0"/>
              </a:spcAft>
              <a:buFont typeface="Wingdings" panose="05000000000000000000" pitchFamily="2" charset="2"/>
              <a:buChar char="q"/>
              <a:defRPr/>
            </a:pPr>
            <a:r>
              <a:rPr lang="en-ZA" sz="1800" dirty="0">
                <a:latin typeface="Times New Roman" panose="02020603050405020304" pitchFamily="18" charset="0"/>
                <a:cs typeface="Times New Roman" panose="02020603050405020304" pitchFamily="18" charset="0"/>
              </a:rPr>
              <a:t>Concern for Communities </a:t>
            </a:r>
          </a:p>
        </p:txBody>
      </p:sp>
      <p:pic>
        <p:nvPicPr>
          <p:cNvPr id="22533" name="Picture 4" descr="NAVEEN_FINAL-logo.png"/>
          <p:cNvPicPr>
            <a:picLocks noChangeAspect="1"/>
          </p:cNvPicPr>
          <p:nvPr/>
        </p:nvPicPr>
        <p:blipFill>
          <a:blip r:embed="rId2" cstate="print"/>
          <a:srcRect/>
          <a:stretch>
            <a:fillRect/>
          </a:stretch>
        </p:blipFill>
        <p:spPr bwMode="auto">
          <a:xfrm>
            <a:off x="6643688" y="285750"/>
            <a:ext cx="2152650" cy="110331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12775" y="228600"/>
            <a:ext cx="8153400" cy="990600"/>
          </a:xfrm>
        </p:spPr>
        <p:txBody>
          <a:bodyPr/>
          <a:lstStyle/>
          <a:p>
            <a:pPr eaLnBrk="1" hangingPunct="1"/>
            <a:r>
              <a:rPr lang="en-ZA" sz="2400" b="1">
                <a:latin typeface="Times New Roman" pitchFamily="18" charset="0"/>
                <a:cs typeface="Times New Roman" pitchFamily="18" charset="0"/>
              </a:rPr>
              <a:t>CONCLUSION</a:t>
            </a:r>
            <a:endParaRPr lang="en-US" sz="2400">
              <a:latin typeface="Times New Roman" pitchFamily="18" charset="0"/>
              <a:cs typeface="Times New Roman" pitchFamily="18" charset="0"/>
            </a:endParaRPr>
          </a:p>
        </p:txBody>
      </p:sp>
      <p:sp>
        <p:nvSpPr>
          <p:cNvPr id="3" name="Content Placeholder 2"/>
          <p:cNvSpPr>
            <a:spLocks noGrp="1"/>
          </p:cNvSpPr>
          <p:nvPr>
            <p:ph sz="quarter" idx="1"/>
          </p:nvPr>
        </p:nvSpPr>
        <p:spPr>
          <a:xfrm>
            <a:off x="612775" y="1600200"/>
            <a:ext cx="8153400" cy="4495800"/>
          </a:xfrm>
        </p:spPr>
        <p:txBody>
          <a:bodyPr>
            <a:normAutofit fontScale="62500" lnSpcReduction="20000"/>
          </a:bodyPr>
          <a:lstStyle/>
          <a:p>
            <a:pPr marL="320040" indent="-320040" algn="just" eaLnBrk="1" fontAlgn="auto" hangingPunct="1">
              <a:lnSpc>
                <a:spcPct val="200000"/>
              </a:lnSpc>
              <a:spcAft>
                <a:spcPts val="0"/>
              </a:spcAft>
              <a:buFont typeface="Wingdings" pitchFamily="2" charset="2"/>
              <a:buChar char="Ø"/>
              <a:defRPr/>
            </a:pPr>
            <a:r>
              <a:rPr lang="en-ZA" dirty="0">
                <a:latin typeface="Times New Roman" pitchFamily="18" charset="0"/>
                <a:cs typeface="Times New Roman" pitchFamily="18" charset="0"/>
              </a:rPr>
              <a:t>SANACO should assist the cooperatives to be united in search of excellence, effective delivery, good governance, professionalism, accountability, equity and effective  administration.</a:t>
            </a:r>
            <a:endParaRPr lang="en-US" dirty="0">
              <a:latin typeface="Times New Roman" pitchFamily="18" charset="0"/>
              <a:cs typeface="Times New Roman" pitchFamily="18" charset="0"/>
            </a:endParaRPr>
          </a:p>
          <a:p>
            <a:pPr marL="320040" indent="-320040" algn="just" eaLnBrk="1" fontAlgn="auto" hangingPunct="1">
              <a:lnSpc>
                <a:spcPct val="200000"/>
              </a:lnSpc>
              <a:spcAft>
                <a:spcPts val="0"/>
              </a:spcAft>
              <a:buFont typeface="Wingdings" pitchFamily="2" charset="2"/>
              <a:buChar char="Ø"/>
              <a:defRPr/>
            </a:pPr>
            <a:r>
              <a:rPr lang="en-ZA" dirty="0">
                <a:latin typeface="Times New Roman" pitchFamily="18" charset="0"/>
                <a:cs typeface="Times New Roman" pitchFamily="18" charset="0"/>
              </a:rPr>
              <a:t>SANACO should champion the cooperatives to be visionary, competent and caring.</a:t>
            </a:r>
            <a:endParaRPr lang="en-US" dirty="0">
              <a:latin typeface="Times New Roman" pitchFamily="18" charset="0"/>
              <a:cs typeface="Times New Roman" pitchFamily="18" charset="0"/>
            </a:endParaRPr>
          </a:p>
          <a:p>
            <a:pPr marL="320040" indent="-320040" algn="just" eaLnBrk="1" fontAlgn="auto" hangingPunct="1">
              <a:lnSpc>
                <a:spcPct val="200000"/>
              </a:lnSpc>
              <a:spcAft>
                <a:spcPts val="0"/>
              </a:spcAft>
              <a:buFont typeface="Wingdings" pitchFamily="2" charset="2"/>
              <a:buChar char="Ø"/>
              <a:defRPr/>
            </a:pPr>
            <a:r>
              <a:rPr lang="en-ZA" dirty="0">
                <a:latin typeface="Times New Roman" pitchFamily="18" charset="0"/>
                <a:cs typeface="Times New Roman" pitchFamily="18" charset="0"/>
              </a:rPr>
              <a:t>Cooperatives in South Africa must become the learning organisations and inculcate a culture of research, harnessing intellectual debate and encouraging learning, education and development.</a:t>
            </a:r>
            <a:endParaRPr lang="en-US" dirty="0">
              <a:latin typeface="Times New Roman" pitchFamily="18" charset="0"/>
              <a:cs typeface="Times New Roman" pitchFamily="18" charset="0"/>
            </a:endParaRPr>
          </a:p>
        </p:txBody>
      </p:sp>
      <p:pic>
        <p:nvPicPr>
          <p:cNvPr id="31748" name="Picture 3" descr="NAVEEN_FINAL1.png"/>
          <p:cNvPicPr>
            <a:picLocks noChangeAspect="1"/>
          </p:cNvPicPr>
          <p:nvPr/>
        </p:nvPicPr>
        <p:blipFill>
          <a:blip r:embed="rId2" cstate="print"/>
          <a:srcRect/>
          <a:stretch>
            <a:fillRect/>
          </a:stretch>
        </p:blipFill>
        <p:spPr bwMode="auto">
          <a:xfrm>
            <a:off x="6781800" y="304800"/>
            <a:ext cx="2192338" cy="112236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normAutofit fontScale="85000" lnSpcReduction="20000"/>
          </a:bodyPr>
          <a:lstStyle/>
          <a:p>
            <a:pPr>
              <a:defRPr/>
            </a:pPr>
            <a:fld id="{0FB81962-927D-4FF7-BCA7-301FC2AAF389}" type="slidenum">
              <a:rPr lang="en-ZA" smtClean="0"/>
              <a:pPr>
                <a:defRPr/>
              </a:pPr>
              <a:t>12</a:t>
            </a:fld>
            <a:endParaRPr lang="en-Z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12775" y="228600"/>
            <a:ext cx="8153400" cy="990600"/>
          </a:xfrm>
        </p:spPr>
        <p:txBody>
          <a:bodyPr/>
          <a:lstStyle/>
          <a:p>
            <a:r>
              <a:rPr lang="en-ZA"/>
              <a:t>How to contact us</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775955308"/>
              </p:ext>
            </p:extLst>
          </p:nvPr>
        </p:nvGraphicFramePr>
        <p:xfrm>
          <a:off x="250825" y="2420938"/>
          <a:ext cx="8298631" cy="3960018"/>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20000"/>
                    </a:ext>
                  </a:extLst>
                </a:gridCol>
                <a:gridCol w="3025031">
                  <a:extLst>
                    <a:ext uri="{9D8B030D-6E8A-4147-A177-3AD203B41FA5}">
                      <a16:colId xmlns:a16="http://schemas.microsoft.com/office/drawing/2014/main" xmlns="" val="20001"/>
                    </a:ext>
                  </a:extLst>
                </a:gridCol>
                <a:gridCol w="1655489">
                  <a:extLst>
                    <a:ext uri="{9D8B030D-6E8A-4147-A177-3AD203B41FA5}">
                      <a16:colId xmlns:a16="http://schemas.microsoft.com/office/drawing/2014/main" xmlns="" val="20002"/>
                    </a:ext>
                  </a:extLst>
                </a:gridCol>
                <a:gridCol w="1745903">
                  <a:extLst>
                    <a:ext uri="{9D8B030D-6E8A-4147-A177-3AD203B41FA5}">
                      <a16:colId xmlns:a16="http://schemas.microsoft.com/office/drawing/2014/main" xmlns="" val="20003"/>
                    </a:ext>
                  </a:extLst>
                </a:gridCol>
              </a:tblGrid>
              <a:tr h="459588">
                <a:tc>
                  <a:txBody>
                    <a:bodyPr/>
                    <a:lstStyle/>
                    <a:p>
                      <a:r>
                        <a:rPr lang="en-ZA" dirty="0"/>
                        <a:t>Name</a:t>
                      </a:r>
                    </a:p>
                  </a:txBody>
                  <a:tcPr/>
                </a:tc>
                <a:tc>
                  <a:txBody>
                    <a:bodyPr/>
                    <a:lstStyle/>
                    <a:p>
                      <a:r>
                        <a:rPr lang="en-ZA" dirty="0"/>
                        <a:t>E-mail</a:t>
                      </a:r>
                      <a:r>
                        <a:rPr lang="en-ZA" baseline="0" dirty="0"/>
                        <a:t> address</a:t>
                      </a:r>
                      <a:endParaRPr lang="en-ZA" dirty="0"/>
                    </a:p>
                  </a:txBody>
                  <a:tcPr/>
                </a:tc>
                <a:tc>
                  <a:txBody>
                    <a:bodyPr/>
                    <a:lstStyle/>
                    <a:p>
                      <a:endParaRPr lang="en-ZA" dirty="0"/>
                    </a:p>
                  </a:txBody>
                  <a:tcPr/>
                </a:tc>
                <a:tc>
                  <a:txBody>
                    <a:bodyPr/>
                    <a:lstStyle/>
                    <a:p>
                      <a:r>
                        <a:rPr lang="en-ZA" dirty="0"/>
                        <a:t>Mobile</a:t>
                      </a:r>
                    </a:p>
                  </a:txBody>
                  <a:tcPr/>
                </a:tc>
                <a:extLst>
                  <a:ext uri="{0D108BD9-81ED-4DB2-BD59-A6C34878D82A}">
                    <a16:rowId xmlns:a16="http://schemas.microsoft.com/office/drawing/2014/main" xmlns="" val="10000"/>
                  </a:ext>
                </a:extLst>
              </a:tr>
              <a:tr h="620532">
                <a:tc>
                  <a:txBody>
                    <a:bodyPr/>
                    <a:lstStyle/>
                    <a:p>
                      <a:r>
                        <a:rPr lang="en-US" dirty="0"/>
                        <a:t>L</a:t>
                      </a:r>
                      <a:r>
                        <a:rPr lang="en-ZA" dirty="0" err="1"/>
                        <a:t>awrence</a:t>
                      </a:r>
                      <a:r>
                        <a:rPr lang="en-ZA" dirty="0"/>
                        <a:t> Monyahi</a:t>
                      </a:r>
                    </a:p>
                  </a:txBody>
                  <a:tcPr/>
                </a:tc>
                <a:tc>
                  <a:txBody>
                    <a:bodyPr/>
                    <a:lstStyle/>
                    <a:p>
                      <a:r>
                        <a:rPr lang="en-US" dirty="0"/>
                        <a:t>m</a:t>
                      </a:r>
                      <a:r>
                        <a:rPr lang="en-ZA" dirty="0"/>
                        <a:t>onyahi79@gmail.com</a:t>
                      </a:r>
                    </a:p>
                  </a:txBody>
                  <a:tcPr/>
                </a:tc>
                <a:tc>
                  <a:txBody>
                    <a:bodyPr/>
                    <a:lstStyle/>
                    <a:p>
                      <a:endParaRPr lang="en-ZA" dirty="0"/>
                    </a:p>
                  </a:txBody>
                  <a:tcPr/>
                </a:tc>
                <a:tc>
                  <a:txBody>
                    <a:bodyPr/>
                    <a:lstStyle/>
                    <a:p>
                      <a:r>
                        <a:rPr lang="en-ZA" dirty="0"/>
                        <a:t>072 119 8171</a:t>
                      </a:r>
                    </a:p>
                  </a:txBody>
                  <a:tcPr/>
                </a:tc>
                <a:extLst>
                  <a:ext uri="{0D108BD9-81ED-4DB2-BD59-A6C34878D82A}">
                    <a16:rowId xmlns:a16="http://schemas.microsoft.com/office/drawing/2014/main" xmlns="" val="10001"/>
                  </a:ext>
                </a:extLst>
              </a:tr>
              <a:tr h="708429">
                <a:tc>
                  <a:txBody>
                    <a:bodyPr/>
                    <a:lstStyle/>
                    <a:p>
                      <a:r>
                        <a:rPr lang="en-US" dirty="0" smtClean="0"/>
                        <a:t>Lawrence</a:t>
                      </a:r>
                      <a:r>
                        <a:rPr lang="en-US" baseline="0" dirty="0" smtClean="0"/>
                        <a:t> Bale</a:t>
                      </a:r>
                      <a:endParaRPr lang="en-ZA" dirty="0"/>
                    </a:p>
                  </a:txBody>
                  <a:tcPr/>
                </a:tc>
                <a:tc>
                  <a:txBody>
                    <a:bodyPr/>
                    <a:lstStyle/>
                    <a:p>
                      <a:r>
                        <a:rPr lang="en-ZA" dirty="0" smtClean="0"/>
                        <a:t>presidentrsacoop@gmail.com</a:t>
                      </a:r>
                      <a:endParaRPr lang="en-ZA" dirty="0"/>
                    </a:p>
                  </a:txBody>
                  <a:tcPr/>
                </a:tc>
                <a:tc>
                  <a:txBody>
                    <a:bodyPr/>
                    <a:lstStyle/>
                    <a:p>
                      <a:endParaRPr lang="en-ZA" dirty="0"/>
                    </a:p>
                  </a:txBody>
                  <a:tcPr/>
                </a:tc>
                <a:tc>
                  <a:txBody>
                    <a:bodyPr/>
                    <a:lstStyle/>
                    <a:p>
                      <a:r>
                        <a:rPr lang="en-ZA" dirty="0"/>
                        <a:t>076 974 2630</a:t>
                      </a:r>
                    </a:p>
                  </a:txBody>
                  <a:tcPr/>
                </a:tc>
                <a:extLst>
                  <a:ext uri="{0D108BD9-81ED-4DB2-BD59-A6C34878D82A}">
                    <a16:rowId xmlns:a16="http://schemas.microsoft.com/office/drawing/2014/main" xmlns="" val="10002"/>
                  </a:ext>
                </a:extLst>
              </a:tr>
              <a:tr h="708429">
                <a:tc>
                  <a:txBody>
                    <a:bodyPr/>
                    <a:lstStyle/>
                    <a:p>
                      <a:r>
                        <a:rPr lang="en-ZA" dirty="0"/>
                        <a:t>Office</a:t>
                      </a:r>
                      <a:r>
                        <a:rPr lang="en-ZA" baseline="0" dirty="0"/>
                        <a:t> Located</a:t>
                      </a:r>
                    </a:p>
                    <a:p>
                      <a:endParaRPr lang="en-ZA" dirty="0"/>
                    </a:p>
                  </a:txBody>
                  <a:tcPr/>
                </a:tc>
                <a:tc>
                  <a:txBody>
                    <a:bodyPr/>
                    <a:lstStyle/>
                    <a:p>
                      <a:endParaRPr lang="en-ZA" dirty="0"/>
                    </a:p>
                  </a:txBody>
                  <a:tcPr/>
                </a:tc>
                <a:tc>
                  <a:txBody>
                    <a:bodyPr/>
                    <a:lstStyle/>
                    <a:p>
                      <a:r>
                        <a:rPr lang="en-ZA" b="1" dirty="0" smtClean="0"/>
                        <a:t>357</a:t>
                      </a:r>
                      <a:r>
                        <a:rPr lang="en-ZA" b="1" baseline="0" dirty="0" smtClean="0"/>
                        <a:t> </a:t>
                      </a:r>
                      <a:r>
                        <a:rPr lang="en-ZA" b="1" dirty="0" err="1" smtClean="0"/>
                        <a:t>Visagie</a:t>
                      </a:r>
                      <a:r>
                        <a:rPr lang="en-ZA" b="1" baseline="0" dirty="0" smtClean="0"/>
                        <a:t> </a:t>
                      </a:r>
                      <a:r>
                        <a:rPr lang="en-ZA" b="1" baseline="0" dirty="0"/>
                        <a:t>Street</a:t>
                      </a:r>
                    </a:p>
                    <a:p>
                      <a:r>
                        <a:rPr lang="en-ZA" b="1" baseline="0" dirty="0" smtClean="0"/>
                        <a:t>PRETORIA </a:t>
                      </a:r>
                      <a:r>
                        <a:rPr lang="en-ZA" b="1" baseline="0" dirty="0"/>
                        <a:t>CENTRAL</a:t>
                      </a:r>
                    </a:p>
                    <a:p>
                      <a:r>
                        <a:rPr lang="en-ZA" b="1" baseline="0" dirty="0"/>
                        <a:t>0001</a:t>
                      </a:r>
                      <a:endParaRPr lang="en-ZA" b="1" dirty="0"/>
                    </a:p>
                  </a:txBody>
                  <a:tcPr/>
                </a:tc>
                <a:tc>
                  <a:txBody>
                    <a:bodyPr/>
                    <a:lstStyle/>
                    <a:p>
                      <a:endParaRPr lang="en-ZA" dirty="0"/>
                    </a:p>
                  </a:txBody>
                  <a:tcPr/>
                </a:tc>
                <a:extLst>
                  <a:ext uri="{0D108BD9-81ED-4DB2-BD59-A6C34878D82A}">
                    <a16:rowId xmlns:a16="http://schemas.microsoft.com/office/drawing/2014/main" xmlns="" val="10003"/>
                  </a:ext>
                </a:extLst>
              </a:tr>
              <a:tr h="708429">
                <a:tc>
                  <a:txBody>
                    <a:bodyPr/>
                    <a:lstStyle/>
                    <a:p>
                      <a:endParaRPr lang="en-ZA" dirty="0"/>
                    </a:p>
                  </a:txBody>
                  <a:tcPr/>
                </a:tc>
                <a:tc>
                  <a:txBody>
                    <a:bodyPr/>
                    <a:lstStyle/>
                    <a:p>
                      <a:endParaRPr lang="en-ZA" dirty="0"/>
                    </a:p>
                  </a:txBody>
                  <a:tcPr/>
                </a:tc>
                <a:tc>
                  <a:txBody>
                    <a:bodyPr/>
                    <a:lstStyle/>
                    <a:p>
                      <a:endParaRPr lang="en-ZA" b="1" dirty="0"/>
                    </a:p>
                  </a:txBody>
                  <a:tcPr/>
                </a:tc>
                <a:tc>
                  <a:txBody>
                    <a:bodyPr/>
                    <a:lstStyle/>
                    <a:p>
                      <a:endParaRPr lang="en-ZA" dirty="0"/>
                    </a:p>
                  </a:txBody>
                  <a:tcPr/>
                </a:tc>
                <a:extLst>
                  <a:ext uri="{0D108BD9-81ED-4DB2-BD59-A6C34878D82A}">
                    <a16:rowId xmlns:a16="http://schemas.microsoft.com/office/drawing/2014/main" xmlns="" val="10004"/>
                  </a:ext>
                </a:extLst>
              </a:tr>
            </a:tbl>
          </a:graphicData>
        </a:graphic>
      </p:graphicFrame>
      <p:sp>
        <p:nvSpPr>
          <p:cNvPr id="4" name="Slide Number Placeholder 3"/>
          <p:cNvSpPr>
            <a:spLocks noGrp="1"/>
          </p:cNvSpPr>
          <p:nvPr>
            <p:ph type="sldNum" sz="quarter" idx="12"/>
          </p:nvPr>
        </p:nvSpPr>
        <p:spPr/>
        <p:txBody>
          <a:bodyPr>
            <a:normAutofit fontScale="85000" lnSpcReduction="20000"/>
          </a:bodyPr>
          <a:lstStyle/>
          <a:p>
            <a:pPr>
              <a:defRPr/>
            </a:pPr>
            <a:fld id="{3B82B6ED-6DEE-4A42-A19E-B283205AB674}" type="slidenum">
              <a:rPr lang="en-ZA" smtClean="0"/>
              <a:pPr>
                <a:defRPr/>
              </a:pPr>
              <a:t>13</a:t>
            </a:fld>
            <a:endParaRPr lang="en-ZA" dirty="0"/>
          </a:p>
        </p:txBody>
      </p:sp>
      <p:pic>
        <p:nvPicPr>
          <p:cNvPr id="32804" name="Picture 3" descr="NAVEEN_FINAL1.png"/>
          <p:cNvPicPr>
            <a:picLocks noChangeAspect="1"/>
          </p:cNvPicPr>
          <p:nvPr/>
        </p:nvPicPr>
        <p:blipFill>
          <a:blip r:embed="rId3" cstate="print"/>
          <a:srcRect/>
          <a:stretch>
            <a:fillRect/>
          </a:stretch>
        </p:blipFill>
        <p:spPr bwMode="auto">
          <a:xfrm>
            <a:off x="6781800" y="304800"/>
            <a:ext cx="2192338" cy="1122363"/>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12775" y="228600"/>
            <a:ext cx="8153400" cy="990600"/>
          </a:xfrm>
        </p:spPr>
        <p:txBody>
          <a:bodyPr/>
          <a:lstStyle/>
          <a:p>
            <a:pPr eaLnBrk="1" hangingPunct="1"/>
            <a:endParaRPr lang="en-ZA" b="1">
              <a:solidFill>
                <a:srgbClr val="FF0000"/>
              </a:solidFill>
            </a:endParaRPr>
          </a:p>
        </p:txBody>
      </p:sp>
      <p:sp>
        <p:nvSpPr>
          <p:cNvPr id="5" name="Slide Number Placeholder 4"/>
          <p:cNvSpPr>
            <a:spLocks noGrp="1"/>
          </p:cNvSpPr>
          <p:nvPr>
            <p:ph type="sldNum" sz="quarter" idx="12"/>
          </p:nvPr>
        </p:nvSpPr>
        <p:spPr/>
        <p:txBody>
          <a:bodyPr>
            <a:normAutofit fontScale="85000" lnSpcReduction="20000"/>
          </a:bodyPr>
          <a:lstStyle/>
          <a:p>
            <a:pPr>
              <a:defRPr/>
            </a:pPr>
            <a:fld id="{736E061B-3A84-4289-B72B-114624FCE081}" type="slidenum">
              <a:rPr lang="en-ZA"/>
              <a:pPr>
                <a:defRPr/>
              </a:pPr>
              <a:t>14</a:t>
            </a:fld>
            <a:endParaRPr lang="en-ZA" dirty="0"/>
          </a:p>
        </p:txBody>
      </p:sp>
      <p:sp>
        <p:nvSpPr>
          <p:cNvPr id="3" name="Content Placeholder 2"/>
          <p:cNvSpPr>
            <a:spLocks noGrp="1"/>
          </p:cNvSpPr>
          <p:nvPr>
            <p:ph sz="quarter" idx="1"/>
          </p:nvPr>
        </p:nvSpPr>
        <p:spPr>
          <a:xfrm>
            <a:off x="468313" y="1484313"/>
            <a:ext cx="8229600" cy="4525962"/>
          </a:xfrm>
        </p:spPr>
        <p:txBody>
          <a:bodyPr rtlCol="0">
            <a:normAutofit/>
          </a:bodyPr>
          <a:lstStyle/>
          <a:p>
            <a:pPr marL="320040" indent="-320040" algn="ctr" eaLnBrk="1" fontAlgn="auto" hangingPunct="1">
              <a:spcAft>
                <a:spcPts val="0"/>
              </a:spcAft>
              <a:buFont typeface="Arial" pitchFamily="34" charset="0"/>
              <a:buNone/>
              <a:defRPr/>
            </a:pPr>
            <a:endParaRPr lang="en-US" sz="5400" b="1" dirty="0">
              <a:solidFill>
                <a:srgbClr val="FF0000"/>
              </a:solidFill>
            </a:endParaRPr>
          </a:p>
          <a:p>
            <a:pPr marL="320040" indent="-320040" algn="ctr" eaLnBrk="1" fontAlgn="auto" hangingPunct="1">
              <a:spcAft>
                <a:spcPts val="0"/>
              </a:spcAft>
              <a:buFont typeface="Arial" pitchFamily="34" charset="0"/>
              <a:buNone/>
              <a:defRPr/>
            </a:pPr>
            <a:r>
              <a:rPr lang="en-US" sz="5400" b="1" dirty="0">
                <a:solidFill>
                  <a:schemeClr val="tx2">
                    <a:lumMod val="75000"/>
                  </a:schemeClr>
                </a:solidFill>
              </a:rPr>
              <a:t>THANK YOU</a:t>
            </a:r>
          </a:p>
          <a:p>
            <a:pPr marL="320040" indent="-320040" eaLnBrk="1" fontAlgn="auto" hangingPunct="1">
              <a:spcAft>
                <a:spcPts val="0"/>
              </a:spcAft>
              <a:buFont typeface="Arial" pitchFamily="34" charset="0"/>
              <a:buNone/>
              <a:defRPr/>
            </a:pPr>
            <a:endParaRPr lang="en-US" dirty="0">
              <a:solidFill>
                <a:schemeClr val="tx2">
                  <a:lumMod val="75000"/>
                </a:schemeClr>
              </a:solidFill>
            </a:endParaRPr>
          </a:p>
          <a:p>
            <a:pPr marL="320040" indent="-320040" eaLnBrk="1" fontAlgn="auto" hangingPunct="1">
              <a:spcAft>
                <a:spcPts val="0"/>
              </a:spcAft>
              <a:buFont typeface="Arial" pitchFamily="34" charset="0"/>
              <a:buNone/>
              <a:defRPr/>
            </a:pPr>
            <a:endParaRPr lang="en-US" dirty="0">
              <a:solidFill>
                <a:schemeClr val="tx2">
                  <a:lumMod val="75000"/>
                </a:schemeClr>
              </a:solidFill>
            </a:endParaRPr>
          </a:p>
          <a:p>
            <a:pPr marL="320040" indent="-320040" eaLnBrk="1" fontAlgn="auto" hangingPunct="1">
              <a:spcAft>
                <a:spcPts val="0"/>
              </a:spcAft>
              <a:buFont typeface="Arial" pitchFamily="34" charset="0"/>
              <a:buNone/>
              <a:defRPr/>
            </a:pPr>
            <a:endParaRPr lang="en-US" b="1" dirty="0">
              <a:solidFill>
                <a:schemeClr val="tx2">
                  <a:lumMod val="75000"/>
                </a:schemeClr>
              </a:solidFill>
            </a:endParaRPr>
          </a:p>
          <a:p>
            <a:pPr marL="320040" indent="-320040" eaLnBrk="1" fontAlgn="auto" hangingPunct="1">
              <a:spcAft>
                <a:spcPts val="0"/>
              </a:spcAft>
              <a:buFont typeface="Arial" pitchFamily="34" charset="0"/>
              <a:buNone/>
              <a:defRPr/>
            </a:pPr>
            <a:endParaRPr lang="en-US" b="1" dirty="0">
              <a:solidFill>
                <a:schemeClr val="tx2">
                  <a:lumMod val="75000"/>
                </a:schemeClr>
              </a:solidFill>
            </a:endParaRPr>
          </a:p>
          <a:p>
            <a:pPr marL="320040" indent="-320040" eaLnBrk="1" fontAlgn="auto" hangingPunct="1">
              <a:spcAft>
                <a:spcPts val="0"/>
              </a:spcAft>
              <a:buFont typeface="Arial" pitchFamily="34" charset="0"/>
              <a:buNone/>
              <a:defRPr/>
            </a:pPr>
            <a:endParaRPr lang="en-ZA" dirty="0"/>
          </a:p>
        </p:txBody>
      </p:sp>
      <p:pic>
        <p:nvPicPr>
          <p:cNvPr id="33797" name="Picture 4" descr="NAVEEN_FINAL-logo.png"/>
          <p:cNvPicPr>
            <a:picLocks noChangeAspect="1"/>
          </p:cNvPicPr>
          <p:nvPr/>
        </p:nvPicPr>
        <p:blipFill>
          <a:blip r:embed="rId3" cstate="print"/>
          <a:srcRect/>
          <a:stretch>
            <a:fillRect/>
          </a:stretch>
        </p:blipFill>
        <p:spPr bwMode="auto">
          <a:xfrm>
            <a:off x="6643688" y="285750"/>
            <a:ext cx="2152650" cy="110331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a:t>
            </a:r>
            <a:endParaRPr lang="en-ZA" dirty="0"/>
          </a:p>
        </p:txBody>
      </p:sp>
      <p:sp>
        <p:nvSpPr>
          <p:cNvPr id="3" name="Content Placeholder 2"/>
          <p:cNvSpPr>
            <a:spLocks noGrp="1"/>
          </p:cNvSpPr>
          <p:nvPr>
            <p:ph sz="quarter" idx="1"/>
          </p:nvPr>
        </p:nvSpPr>
        <p:spPr/>
        <p:txBody>
          <a:bodyPr/>
          <a:lstStyle/>
          <a:p>
            <a:r>
              <a:rPr lang="en-US" sz="1800" dirty="0" smtClean="0">
                <a:latin typeface="Times New Roman" panose="02020603050405020304" pitchFamily="18" charset="0"/>
                <a:cs typeface="Times New Roman" panose="02020603050405020304" pitchFamily="18" charset="0"/>
              </a:rPr>
              <a:t>Introduction.</a:t>
            </a:r>
          </a:p>
          <a:p>
            <a:r>
              <a:rPr lang="en-US" sz="1800" dirty="0" smtClean="0">
                <a:latin typeface="Times New Roman" panose="02020603050405020304" pitchFamily="18" charset="0"/>
                <a:cs typeface="Times New Roman" panose="02020603050405020304" pitchFamily="18" charset="0"/>
              </a:rPr>
              <a:t>The state of cooperatives in South Africa.</a:t>
            </a:r>
          </a:p>
          <a:p>
            <a:r>
              <a:rPr lang="en-US" sz="1800" dirty="0" smtClean="0">
                <a:latin typeface="Times New Roman" panose="02020603050405020304" pitchFamily="18" charset="0"/>
                <a:cs typeface="Times New Roman" panose="02020603050405020304" pitchFamily="18" charset="0"/>
              </a:rPr>
              <a:t>Limitations of the cooperative sector in South Africa.</a:t>
            </a:r>
          </a:p>
          <a:p>
            <a:r>
              <a:rPr lang="en-US" sz="1800" dirty="0" smtClean="0">
                <a:latin typeface="Times New Roman" panose="02020603050405020304" pitchFamily="18" charset="0"/>
                <a:cs typeface="Times New Roman" panose="02020603050405020304" pitchFamily="18" charset="0"/>
              </a:rPr>
              <a:t>Proposed interventions</a:t>
            </a:r>
          </a:p>
          <a:p>
            <a:r>
              <a:rPr lang="en-US" sz="1800" dirty="0" smtClean="0">
                <a:latin typeface="Times New Roman" panose="02020603050405020304" pitchFamily="18" charset="0"/>
                <a:cs typeface="Times New Roman" panose="02020603050405020304" pitchFamily="18" charset="0"/>
              </a:rPr>
              <a:t>Membership of cooperatives globally</a:t>
            </a:r>
          </a:p>
          <a:p>
            <a:r>
              <a:rPr lang="en-US" sz="1800" dirty="0" smtClean="0">
                <a:latin typeface="Times New Roman" panose="02020603050405020304" pitchFamily="18" charset="0"/>
                <a:cs typeface="Times New Roman" panose="02020603050405020304" pitchFamily="18" charset="0"/>
              </a:rPr>
              <a:t>Principles of cooperatives</a:t>
            </a:r>
          </a:p>
          <a:p>
            <a:r>
              <a:rPr lang="en-US" sz="1800" dirty="0" smtClean="0">
                <a:latin typeface="Times New Roman" panose="02020603050405020304" pitchFamily="18" charset="0"/>
                <a:cs typeface="Times New Roman" panose="02020603050405020304" pitchFamily="18" charset="0"/>
              </a:rPr>
              <a:t>Conclusion</a:t>
            </a:r>
          </a:p>
          <a:p>
            <a:pPr marL="0" indent="0">
              <a:buNone/>
            </a:pPr>
            <a:endParaRPr lang="en-ZA" dirty="0"/>
          </a:p>
        </p:txBody>
      </p:sp>
      <p:sp>
        <p:nvSpPr>
          <p:cNvPr id="4" name="Slide Number Placeholder 3"/>
          <p:cNvSpPr>
            <a:spLocks noGrp="1"/>
          </p:cNvSpPr>
          <p:nvPr>
            <p:ph type="sldNum" sz="quarter" idx="12"/>
          </p:nvPr>
        </p:nvSpPr>
        <p:spPr/>
        <p:txBody>
          <a:bodyPr>
            <a:normAutofit fontScale="85000" lnSpcReduction="20000"/>
          </a:bodyPr>
          <a:lstStyle/>
          <a:p>
            <a:pPr>
              <a:defRPr/>
            </a:pPr>
            <a:fld id="{0FB81962-927D-4FF7-BCA7-301FC2AAF389}" type="slidenum">
              <a:rPr lang="en-ZA" smtClean="0"/>
              <a:pPr>
                <a:defRPr/>
              </a:pPr>
              <a:t>2</a:t>
            </a:fld>
            <a:endParaRPr lang="en-ZA" dirty="0"/>
          </a:p>
        </p:txBody>
      </p:sp>
    </p:spTree>
    <p:extLst>
      <p:ext uri="{BB962C8B-B14F-4D97-AF65-F5344CB8AC3E}">
        <p14:creationId xmlns:p14="http://schemas.microsoft.com/office/powerpoint/2010/main" val="510984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85750" y="274638"/>
            <a:ext cx="7158038" cy="1143000"/>
          </a:xfrm>
        </p:spPr>
        <p:txBody>
          <a:bodyPr/>
          <a:lstStyle/>
          <a:p>
            <a:pPr eaLnBrk="1" hangingPunct="1"/>
            <a:r>
              <a:rPr lang="en-ZA" dirty="0"/>
              <a:t>INTRODUCTION</a:t>
            </a:r>
          </a:p>
        </p:txBody>
      </p:sp>
      <p:sp>
        <p:nvSpPr>
          <p:cNvPr id="5" name="Slide Number Placeholder 4"/>
          <p:cNvSpPr>
            <a:spLocks noGrp="1"/>
          </p:cNvSpPr>
          <p:nvPr>
            <p:ph type="sldNum" sz="quarter" idx="12"/>
          </p:nvPr>
        </p:nvSpPr>
        <p:spPr/>
        <p:txBody>
          <a:bodyPr>
            <a:normAutofit fontScale="85000" lnSpcReduction="20000"/>
          </a:bodyPr>
          <a:lstStyle/>
          <a:p>
            <a:pPr>
              <a:defRPr/>
            </a:pPr>
            <a:fld id="{6F982077-6E34-4DE8-8FD4-52AF1EC9A08E}" type="slidenum">
              <a:rPr lang="en-ZA"/>
              <a:pPr>
                <a:defRPr/>
              </a:pPr>
              <a:t>3</a:t>
            </a:fld>
            <a:endParaRPr lang="en-ZA" dirty="0"/>
          </a:p>
        </p:txBody>
      </p:sp>
      <p:sp>
        <p:nvSpPr>
          <p:cNvPr id="10244" name="Content Placeholder 2"/>
          <p:cNvSpPr>
            <a:spLocks noGrp="1"/>
          </p:cNvSpPr>
          <p:nvPr>
            <p:ph sz="quarter" idx="1"/>
          </p:nvPr>
        </p:nvSpPr>
        <p:spPr>
          <a:xfrm>
            <a:off x="612775" y="1600200"/>
            <a:ext cx="8153400" cy="4495800"/>
          </a:xfrm>
        </p:spPr>
        <p:txBody>
          <a:bodyPr/>
          <a:lstStyle/>
          <a:p>
            <a:pPr marL="273050" indent="-273050" algn="just">
              <a:lnSpc>
                <a:spcPct val="200000"/>
              </a:lnSpc>
              <a:buClr>
                <a:srgbClr val="0BD0D9"/>
              </a:buClr>
              <a:buSzPct val="95000"/>
              <a:buNone/>
              <a:defRPr/>
            </a:pPr>
            <a:r>
              <a:rPr lang="en-ZA" sz="3200" dirty="0"/>
              <a:t> </a:t>
            </a:r>
            <a:r>
              <a:rPr lang="en-ZA" sz="1800" dirty="0">
                <a:latin typeface="Times New Roman" pitchFamily="18" charset="0"/>
                <a:cs typeface="Times New Roman" pitchFamily="18" charset="0"/>
              </a:rPr>
              <a:t>The majority of the  communities are facing hardships, unemployment and poverty and hence the government’s decision to make ‘coops’ as agents of  social economic development.</a:t>
            </a:r>
            <a:endParaRPr lang="en-US" sz="1800" dirty="0">
              <a:latin typeface="Times New Roman" pitchFamily="18" charset="0"/>
              <a:cs typeface="Times New Roman" pitchFamily="18" charset="0"/>
            </a:endParaRPr>
          </a:p>
          <a:p>
            <a:pPr marL="273050" indent="-273050" algn="just">
              <a:lnSpc>
                <a:spcPct val="200000"/>
              </a:lnSpc>
              <a:buClr>
                <a:srgbClr val="0BD0D9"/>
              </a:buClr>
              <a:buSzPct val="95000"/>
              <a:buNone/>
              <a:defRPr/>
            </a:pPr>
            <a:r>
              <a:rPr lang="en-ZA" sz="1800" dirty="0">
                <a:latin typeface="Times New Roman" pitchFamily="18" charset="0"/>
                <a:cs typeface="Times New Roman" pitchFamily="18" charset="0"/>
              </a:rPr>
              <a:t>   The South African government has adopted the NDP vision 2030 </a:t>
            </a:r>
            <a:r>
              <a:rPr lang="en-ZA" sz="1800" dirty="0" smtClean="0">
                <a:latin typeface="Times New Roman" pitchFamily="18" charset="0"/>
                <a:cs typeface="Times New Roman" pitchFamily="18" charset="0"/>
              </a:rPr>
              <a:t>in line </a:t>
            </a:r>
            <a:r>
              <a:rPr lang="en-ZA" sz="1800" dirty="0">
                <a:latin typeface="Times New Roman" pitchFamily="18" charset="0"/>
                <a:cs typeface="Times New Roman" pitchFamily="18" charset="0"/>
              </a:rPr>
              <a:t>with the SDP adopted by the UN. The NDP endorse special measures to support cooperatives as part of strategies for job creation in the economy. </a:t>
            </a:r>
            <a:endParaRPr lang="en-US" sz="1800" dirty="0">
              <a:latin typeface="Times New Roman" pitchFamily="18" charset="0"/>
              <a:cs typeface="Times New Roman" pitchFamily="18" charset="0"/>
            </a:endParaRPr>
          </a:p>
        </p:txBody>
      </p:sp>
      <p:pic>
        <p:nvPicPr>
          <p:cNvPr id="10245" name="Picture 4" descr="NAVEEN_FINAL-logo.png"/>
          <p:cNvPicPr>
            <a:picLocks noChangeAspect="1"/>
          </p:cNvPicPr>
          <p:nvPr/>
        </p:nvPicPr>
        <p:blipFill>
          <a:blip r:embed="rId2" cstate="print"/>
          <a:srcRect/>
          <a:stretch>
            <a:fillRect/>
          </a:stretch>
        </p:blipFill>
        <p:spPr bwMode="auto">
          <a:xfrm>
            <a:off x="6643688" y="285750"/>
            <a:ext cx="2152650" cy="110331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153400" cy="990600"/>
          </a:xfrm>
        </p:spPr>
        <p:txBody>
          <a:bodyPr/>
          <a:lstStyle/>
          <a:p>
            <a:r>
              <a:rPr lang="en-ZA" dirty="0"/>
              <a:t>INTRODUCTION</a:t>
            </a:r>
          </a:p>
        </p:txBody>
      </p:sp>
      <p:sp>
        <p:nvSpPr>
          <p:cNvPr id="3" name="Slide Number Placeholder 2"/>
          <p:cNvSpPr>
            <a:spLocks noGrp="1"/>
          </p:cNvSpPr>
          <p:nvPr>
            <p:ph type="sldNum" sz="quarter" idx="12"/>
          </p:nvPr>
        </p:nvSpPr>
        <p:spPr/>
        <p:txBody>
          <a:bodyPr>
            <a:normAutofit fontScale="85000" lnSpcReduction="20000"/>
          </a:bodyPr>
          <a:lstStyle/>
          <a:p>
            <a:pPr>
              <a:defRPr/>
            </a:pPr>
            <a:fld id="{B97879F6-B629-4CE8-AA6E-849B723239CE}" type="slidenum">
              <a:rPr lang="en-ZA" smtClean="0"/>
              <a:pPr>
                <a:defRPr/>
              </a:pPr>
              <a:t>4</a:t>
            </a:fld>
            <a:endParaRPr lang="en-ZA" dirty="0"/>
          </a:p>
        </p:txBody>
      </p:sp>
      <p:sp>
        <p:nvSpPr>
          <p:cNvPr id="4" name="Rectangle 3"/>
          <p:cNvSpPr/>
          <p:nvPr/>
        </p:nvSpPr>
        <p:spPr>
          <a:xfrm>
            <a:off x="214282" y="1643050"/>
            <a:ext cx="8358246" cy="3416320"/>
          </a:xfrm>
          <a:prstGeom prst="rect">
            <a:avLst/>
          </a:prstGeom>
        </p:spPr>
        <p:txBody>
          <a:bodyPr wrap="square">
            <a:spAutoFit/>
          </a:bodyPr>
          <a:lstStyle/>
          <a:p>
            <a:pPr algn="just">
              <a:lnSpc>
                <a:spcPct val="200000"/>
              </a:lnSpc>
              <a:buFont typeface="Wingdings 2" pitchFamily="18" charset="2"/>
              <a:buNone/>
            </a:pPr>
            <a:r>
              <a:rPr lang="en-ZA" dirty="0">
                <a:latin typeface="Times New Roman" pitchFamily="18" charset="0"/>
                <a:cs typeface="Times New Roman" pitchFamily="18" charset="0"/>
              </a:rPr>
              <a:t> In order to address the high rate of unemployment and poverty, the government came up with the concept </a:t>
            </a:r>
            <a:r>
              <a:rPr lang="en-ZA" dirty="0" smtClean="0">
                <a:latin typeface="Times New Roman" pitchFamily="18" charset="0"/>
                <a:cs typeface="Times New Roman" pitchFamily="18" charset="0"/>
              </a:rPr>
              <a:t>of Economic Reconstruction and Recovery Plan (ERRP) as a direct response to the global crisis caused by the COVID 19 pandemic as well as the war between Russia and Ukraine. </a:t>
            </a:r>
            <a:endParaRPr lang="en-US" dirty="0">
              <a:latin typeface="Times New Roman" pitchFamily="18" charset="0"/>
              <a:cs typeface="Times New Roman" pitchFamily="18" charset="0"/>
            </a:endParaRPr>
          </a:p>
          <a:p>
            <a:pPr algn="just">
              <a:lnSpc>
                <a:spcPct val="200000"/>
              </a:lnSpc>
              <a:buFont typeface="Wingdings 2" pitchFamily="18" charset="2"/>
              <a:buNone/>
            </a:pPr>
            <a:r>
              <a:rPr lang="en-ZA" dirty="0" smtClean="0">
                <a:latin typeface="Times New Roman" pitchFamily="18" charset="0"/>
                <a:cs typeface="Times New Roman" pitchFamily="18" charset="0"/>
              </a:rPr>
              <a:t>This presentation identifies challenges  </a:t>
            </a:r>
            <a:r>
              <a:rPr lang="en-ZA" dirty="0">
                <a:latin typeface="Times New Roman" pitchFamily="18" charset="0"/>
                <a:cs typeface="Times New Roman" pitchFamily="18" charset="0"/>
              </a:rPr>
              <a:t>is </a:t>
            </a:r>
            <a:r>
              <a:rPr lang="en-ZA" dirty="0" smtClean="0">
                <a:latin typeface="Times New Roman" pitchFamily="18" charset="0"/>
                <a:cs typeface="Times New Roman" pitchFamily="18" charset="0"/>
              </a:rPr>
              <a:t>addresses limitations in the cooperatives sector in South Africa and goes further to propose interventions by all stakeholders.</a:t>
            </a:r>
            <a:endParaRPr lang="en-Z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0042"/>
            <a:ext cx="8153400" cy="719158"/>
          </a:xfrm>
        </p:spPr>
        <p:txBody>
          <a:bodyPr/>
          <a:lstStyle/>
          <a:p>
            <a:r>
              <a:rPr lang="en-ZA" sz="2400" b="1" dirty="0"/>
              <a:t>THE STATE OF COOPERATIVES  IN  SOUTH AFRICA</a:t>
            </a:r>
            <a:r>
              <a:rPr lang="en-US" sz="9600" b="1" dirty="0"/>
              <a:t/>
            </a:r>
            <a:br>
              <a:rPr lang="en-US" sz="9600" b="1" dirty="0"/>
            </a:br>
            <a:endParaRPr lang="en-ZA" dirty="0"/>
          </a:p>
        </p:txBody>
      </p:sp>
      <p:sp>
        <p:nvSpPr>
          <p:cNvPr id="3" name="Slide Number Placeholder 2"/>
          <p:cNvSpPr>
            <a:spLocks noGrp="1"/>
          </p:cNvSpPr>
          <p:nvPr>
            <p:ph type="sldNum" sz="quarter" idx="12"/>
          </p:nvPr>
        </p:nvSpPr>
        <p:spPr/>
        <p:txBody>
          <a:bodyPr>
            <a:normAutofit fontScale="85000" lnSpcReduction="20000"/>
          </a:bodyPr>
          <a:lstStyle/>
          <a:p>
            <a:pPr>
              <a:defRPr/>
            </a:pPr>
            <a:fld id="{B97879F6-B629-4CE8-AA6E-849B723239CE}" type="slidenum">
              <a:rPr lang="en-ZA" smtClean="0"/>
              <a:pPr>
                <a:defRPr/>
              </a:pPr>
              <a:t>5</a:t>
            </a:fld>
            <a:endParaRPr lang="en-ZA" dirty="0"/>
          </a:p>
        </p:txBody>
      </p:sp>
      <p:sp>
        <p:nvSpPr>
          <p:cNvPr id="4" name="Rectangle 3"/>
          <p:cNvSpPr/>
          <p:nvPr/>
        </p:nvSpPr>
        <p:spPr>
          <a:xfrm>
            <a:off x="357158" y="2071678"/>
            <a:ext cx="8143932" cy="3416320"/>
          </a:xfrm>
          <a:prstGeom prst="rect">
            <a:avLst/>
          </a:prstGeom>
        </p:spPr>
        <p:txBody>
          <a:bodyPr wrap="square">
            <a:spAutoFit/>
          </a:bodyPr>
          <a:lstStyle/>
          <a:p>
            <a:pPr algn="just">
              <a:lnSpc>
                <a:spcPct val="150000"/>
              </a:lnSpc>
            </a:pPr>
            <a:r>
              <a:rPr lang="en-ZA" dirty="0" smtClean="0">
                <a:latin typeface="Times New Roman" pitchFamily="18" charset="0"/>
                <a:cs typeface="Times New Roman" pitchFamily="18" charset="0"/>
              </a:rPr>
              <a:t>In 2019 the new democratic government launched the Cooperatives Development Policy and later in 2005 promulgated </a:t>
            </a:r>
            <a:r>
              <a:rPr lang="en-ZA" dirty="0">
                <a:latin typeface="Times New Roman" pitchFamily="18" charset="0"/>
                <a:cs typeface="Times New Roman" pitchFamily="18" charset="0"/>
              </a:rPr>
              <a:t>the cooperatives Act, No. </a:t>
            </a:r>
            <a:r>
              <a:rPr lang="en-ZA" dirty="0" smtClean="0">
                <a:latin typeface="Times New Roman" pitchFamily="18" charset="0"/>
                <a:cs typeface="Times New Roman" pitchFamily="18" charset="0"/>
              </a:rPr>
              <a:t>14 </a:t>
            </a:r>
            <a:r>
              <a:rPr lang="en-ZA" dirty="0">
                <a:latin typeface="Times New Roman" pitchFamily="18" charset="0"/>
                <a:cs typeface="Times New Roman" pitchFamily="18" charset="0"/>
              </a:rPr>
              <a:t>of </a:t>
            </a:r>
            <a:r>
              <a:rPr lang="en-ZA" dirty="0" smtClean="0">
                <a:latin typeface="Times New Roman" pitchFamily="18" charset="0"/>
                <a:cs typeface="Times New Roman" pitchFamily="18" charset="0"/>
              </a:rPr>
              <a:t>2005 </a:t>
            </a:r>
            <a:r>
              <a:rPr lang="en-ZA" dirty="0">
                <a:latin typeface="Times New Roman" pitchFamily="18" charset="0"/>
                <a:cs typeface="Times New Roman" pitchFamily="18" charset="0"/>
              </a:rPr>
              <a:t>as amended. In 2020, the Cooperatives Act No. 06 of 2013 was signed into law</a:t>
            </a:r>
            <a:r>
              <a:rPr lang="en-ZA" dirty="0" smtClean="0">
                <a:latin typeface="Times New Roman" pitchFamily="18" charset="0"/>
                <a:cs typeface="Times New Roman" pitchFamily="18" charset="0"/>
              </a:rPr>
              <a:t>. The Act has called for the establishment of the Cooperatives Development Agency; cooperatives tribunal; Ministerial Advisory Committee as well as the cooperatives academy.</a:t>
            </a:r>
            <a:endParaRPr lang="en-US" dirty="0">
              <a:latin typeface="Times New Roman" pitchFamily="18" charset="0"/>
              <a:cs typeface="Times New Roman" pitchFamily="18" charset="0"/>
            </a:endParaRPr>
          </a:p>
          <a:p>
            <a:pPr>
              <a:lnSpc>
                <a:spcPct val="150000"/>
              </a:lnSpc>
            </a:pPr>
            <a:endParaRPr lang="en-US" dirty="0">
              <a:latin typeface="Times New Roman" pitchFamily="18" charset="0"/>
              <a:cs typeface="Times New Roman" pitchFamily="18" charset="0"/>
            </a:endParaRPr>
          </a:p>
          <a:p>
            <a:pPr algn="just">
              <a:lnSpc>
                <a:spcPct val="150000"/>
              </a:lnSpc>
            </a:pPr>
            <a:r>
              <a:rPr lang="en-ZA" dirty="0">
                <a:latin typeface="Times New Roman" pitchFamily="18" charset="0"/>
                <a:cs typeface="Times New Roman" pitchFamily="18" charset="0"/>
              </a:rPr>
              <a:t>The Department of Small Business Development host the legislation on cooperatives.</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en-US" sz="3200" b="1" dirty="0" smtClean="0">
                <a:solidFill>
                  <a:schemeClr val="bg1">
                    <a:lumMod val="50000"/>
                  </a:schemeClr>
                </a:solidFill>
              </a:rPr>
              <a:t>Limitations of the Cooperatives sector </a:t>
            </a:r>
            <a:endParaRPr lang="en-ZA" sz="3200" b="1" dirty="0">
              <a:solidFill>
                <a:schemeClr val="bg1">
                  <a:lumMod val="50000"/>
                </a:schemeClr>
              </a:solidFill>
            </a:endParaRPr>
          </a:p>
        </p:txBody>
      </p:sp>
      <p:sp>
        <p:nvSpPr>
          <p:cNvPr id="5" name="Slide Number Placeholder 4"/>
          <p:cNvSpPr>
            <a:spLocks noGrp="1"/>
          </p:cNvSpPr>
          <p:nvPr>
            <p:ph type="sldNum" sz="quarter" idx="12"/>
          </p:nvPr>
        </p:nvSpPr>
        <p:spPr/>
        <p:txBody>
          <a:bodyPr>
            <a:normAutofit fontScale="85000" lnSpcReduction="20000"/>
          </a:bodyPr>
          <a:lstStyle/>
          <a:p>
            <a:pPr>
              <a:defRPr/>
            </a:pPr>
            <a:fld id="{079FF10F-9173-436A-BBDC-2213A3592272}" type="slidenum">
              <a:rPr lang="en-ZA" smtClean="0"/>
              <a:pPr>
                <a:defRPr/>
              </a:pPr>
              <a:t>6</a:t>
            </a:fld>
            <a:endParaRPr lang="en-ZA" dirty="0"/>
          </a:p>
        </p:txBody>
      </p:sp>
      <p:sp>
        <p:nvSpPr>
          <p:cNvPr id="3" name="Content Placeholder 2"/>
          <p:cNvSpPr>
            <a:spLocks noGrp="1"/>
          </p:cNvSpPr>
          <p:nvPr>
            <p:ph sz="quarter" idx="1"/>
          </p:nvPr>
        </p:nvSpPr>
        <p:spPr>
          <a:xfrm>
            <a:off x="612775" y="1600200"/>
            <a:ext cx="8153400" cy="4495800"/>
          </a:xfrm>
        </p:spPr>
        <p:txBody>
          <a:bodyPr rtlCol="0">
            <a:normAutofit/>
          </a:bodyPr>
          <a:lstStyle/>
          <a:p>
            <a:pPr marL="0" indent="0" algn="just" eaLnBrk="1" fontAlgn="auto" hangingPunct="1">
              <a:spcAft>
                <a:spcPts val="0"/>
              </a:spcAft>
              <a:buNone/>
              <a:defRPr/>
            </a:pPr>
            <a:r>
              <a:rPr lang="en-US" sz="1800" dirty="0" smtClean="0">
                <a:latin typeface="Times New Roman" panose="02020603050405020304" pitchFamily="18" charset="0"/>
                <a:cs typeface="Times New Roman" panose="02020603050405020304" pitchFamily="18" charset="0"/>
              </a:rPr>
              <a:t>Noting that the majority of registered cooperatives are in the agricultural sector and spread beyond the ten (10) identified sectors identified in the act. Our observation as the cooperatives sector in the country is that:</a:t>
            </a:r>
          </a:p>
          <a:p>
            <a:pPr algn="just" eaLnBrk="1" fontAlgn="auto" hangingPunct="1">
              <a:spcAft>
                <a:spcPts val="0"/>
              </a:spcAft>
              <a:defRPr/>
            </a:pPr>
            <a:r>
              <a:rPr lang="en-US" sz="1800" dirty="0" smtClean="0">
                <a:latin typeface="Times New Roman" panose="02020603050405020304" pitchFamily="18" charset="0"/>
                <a:cs typeface="Times New Roman" panose="02020603050405020304" pitchFamily="18" charset="0"/>
              </a:rPr>
              <a:t>The environment is generally hostile towards cooperatives in South in relation to high costs of energy needed for production;</a:t>
            </a:r>
          </a:p>
          <a:p>
            <a:pPr algn="just" eaLnBrk="1" fontAlgn="auto" hangingPunct="1">
              <a:spcAft>
                <a:spcPts val="0"/>
              </a:spcAft>
              <a:defRPr/>
            </a:pPr>
            <a:r>
              <a:rPr lang="en-US" sz="1800" dirty="0" smtClean="0">
                <a:latin typeface="Times New Roman" panose="02020603050405020304" pitchFamily="18" charset="0"/>
                <a:cs typeface="Times New Roman" panose="02020603050405020304" pitchFamily="18" charset="0"/>
              </a:rPr>
              <a:t>Government the main driver of job creation and enterprise development does not have appetite in procurement of goods and services from cooperatives</a:t>
            </a:r>
          </a:p>
          <a:p>
            <a:pPr algn="just" eaLnBrk="1" fontAlgn="auto" hangingPunct="1">
              <a:spcAft>
                <a:spcPts val="0"/>
              </a:spcAft>
              <a:defRPr/>
            </a:pPr>
            <a:r>
              <a:rPr lang="en-US" sz="1800" dirty="0" smtClean="0">
                <a:latin typeface="Times New Roman" panose="02020603050405020304" pitchFamily="18" charset="0"/>
                <a:cs typeface="Times New Roman" panose="02020603050405020304" pitchFamily="18" charset="0"/>
              </a:rPr>
              <a:t>There are challenges with regards to the resource mobilization of cooperatives which includes attracting qualified personnel as well as funding to sustain the cooperatives.  </a:t>
            </a:r>
          </a:p>
          <a:p>
            <a:pPr algn="just" eaLnBrk="1" fontAlgn="auto" hangingPunct="1">
              <a:spcAft>
                <a:spcPts val="0"/>
              </a:spcAft>
              <a:defRPr/>
            </a:pPr>
            <a:r>
              <a:rPr lang="en-US" sz="1800" dirty="0" smtClean="0">
                <a:latin typeface="Times New Roman" panose="02020603050405020304" pitchFamily="18" charset="0"/>
                <a:cs typeface="Times New Roman" panose="02020603050405020304" pitchFamily="18" charset="0"/>
              </a:rPr>
              <a:t>A lack of coordination amongst government and development finance institutions on support for cooperatives which intern promotes competition amongst cooperatives which is contra opposite the principle of cooperation amongst cooperatives.</a:t>
            </a:r>
          </a:p>
        </p:txBody>
      </p:sp>
      <p:pic>
        <p:nvPicPr>
          <p:cNvPr id="11269" name="Picture 4" descr="NAVEEN_FINAL-logo.png"/>
          <p:cNvPicPr>
            <a:picLocks noChangeAspect="1"/>
          </p:cNvPicPr>
          <p:nvPr/>
        </p:nvPicPr>
        <p:blipFill>
          <a:blip r:embed="rId2" cstate="print"/>
          <a:srcRect/>
          <a:stretch>
            <a:fillRect/>
          </a:stretch>
        </p:blipFill>
        <p:spPr bwMode="auto">
          <a:xfrm>
            <a:off x="6643688" y="285750"/>
            <a:ext cx="2152650" cy="110331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en-US" b="1" dirty="0" smtClean="0">
                <a:solidFill>
                  <a:schemeClr val="bg1">
                    <a:lumMod val="50000"/>
                  </a:schemeClr>
                </a:solidFill>
              </a:rPr>
              <a:t>Limitations continued</a:t>
            </a:r>
            <a:endParaRPr lang="en-ZA" b="1" dirty="0">
              <a:solidFill>
                <a:schemeClr val="bg1">
                  <a:lumMod val="50000"/>
                </a:schemeClr>
              </a:solidFill>
            </a:endParaRPr>
          </a:p>
        </p:txBody>
      </p:sp>
      <p:sp>
        <p:nvSpPr>
          <p:cNvPr id="5" name="Slide Number Placeholder 4"/>
          <p:cNvSpPr>
            <a:spLocks noGrp="1"/>
          </p:cNvSpPr>
          <p:nvPr>
            <p:ph type="sldNum" sz="quarter" idx="12"/>
          </p:nvPr>
        </p:nvSpPr>
        <p:spPr/>
        <p:txBody>
          <a:bodyPr>
            <a:normAutofit fontScale="85000" lnSpcReduction="20000"/>
          </a:bodyPr>
          <a:lstStyle/>
          <a:p>
            <a:pPr>
              <a:defRPr/>
            </a:pPr>
            <a:fld id="{55BD298A-9A4D-4CF8-9FF5-CC37ABB727C3}" type="slidenum">
              <a:rPr lang="en-ZA"/>
              <a:pPr>
                <a:defRPr/>
              </a:pPr>
              <a:t>7</a:t>
            </a:fld>
            <a:endParaRPr lang="en-ZA" dirty="0"/>
          </a:p>
        </p:txBody>
      </p:sp>
      <p:sp>
        <p:nvSpPr>
          <p:cNvPr id="12292" name="Content Placeholder 2"/>
          <p:cNvSpPr>
            <a:spLocks noGrp="1"/>
          </p:cNvSpPr>
          <p:nvPr>
            <p:ph sz="quarter" idx="1"/>
          </p:nvPr>
        </p:nvSpPr>
        <p:spPr>
          <a:xfrm>
            <a:off x="612775" y="1600200"/>
            <a:ext cx="8153400" cy="4495800"/>
          </a:xfrm>
        </p:spPr>
        <p:txBody>
          <a:bodyPr/>
          <a:lstStyle/>
          <a:p>
            <a:pPr eaLnBrk="1" hangingPunct="1"/>
            <a:r>
              <a:rPr lang="en-US" sz="1800" dirty="0" smtClean="0">
                <a:latin typeface="Times New Roman" panose="02020603050405020304" pitchFamily="18" charset="0"/>
                <a:cs typeface="Times New Roman" panose="02020603050405020304" pitchFamily="18" charset="0"/>
              </a:rPr>
              <a:t> The advent of COVID-19 pandemic present a new challenge of technology and data affordability hence cooperatives sector is left behind in the 4</a:t>
            </a:r>
            <a:r>
              <a:rPr lang="en-US" sz="1800" baseline="30000" dirty="0" smtClean="0">
                <a:latin typeface="Times New Roman" panose="02020603050405020304" pitchFamily="18" charset="0"/>
                <a:cs typeface="Times New Roman" panose="02020603050405020304" pitchFamily="18" charset="0"/>
              </a:rPr>
              <a:t>th</a:t>
            </a:r>
            <a:r>
              <a:rPr lang="en-US" sz="1800" dirty="0" smtClean="0">
                <a:latin typeface="Times New Roman" panose="02020603050405020304" pitchFamily="18" charset="0"/>
                <a:cs typeface="Times New Roman" panose="02020603050405020304" pitchFamily="18" charset="0"/>
              </a:rPr>
              <a:t> Industria</a:t>
            </a:r>
            <a:r>
              <a:rPr lang="en-US" sz="1800" dirty="0" smtClean="0">
                <a:latin typeface="Times New Roman" panose="02020603050405020304" pitchFamily="18" charset="0"/>
                <a:cs typeface="Times New Roman" panose="02020603050405020304" pitchFamily="18" charset="0"/>
              </a:rPr>
              <a:t>l Revolution. </a:t>
            </a:r>
          </a:p>
          <a:p>
            <a:pPr eaLnBrk="1" hangingPunct="1"/>
            <a:r>
              <a:rPr lang="en-US" sz="1800" dirty="0" smtClean="0">
                <a:latin typeface="Times New Roman" panose="02020603050405020304" pitchFamily="18" charset="0"/>
                <a:cs typeface="Times New Roman" panose="02020603050405020304" pitchFamily="18" charset="0"/>
              </a:rPr>
              <a:t>There is a lack of both technical and business skills amongst cooperative members and the inability of cooperatives sector to attract graduates from our institutions of higher learning in the country.</a:t>
            </a:r>
          </a:p>
          <a:p>
            <a:pPr eaLnBrk="1" hangingPunct="1"/>
            <a:endParaRPr lang="en-US" sz="1800" dirty="0" smtClean="0">
              <a:latin typeface="Times New Roman" panose="02020603050405020304" pitchFamily="18" charset="0"/>
              <a:cs typeface="Times New Roman" panose="02020603050405020304" pitchFamily="18" charset="0"/>
            </a:endParaRPr>
          </a:p>
          <a:p>
            <a:pPr eaLnBrk="1" hangingPunct="1"/>
            <a:endParaRPr lang="en-ZA" sz="1800" dirty="0">
              <a:latin typeface="Times New Roman" panose="02020603050405020304" pitchFamily="18" charset="0"/>
              <a:cs typeface="Times New Roman" panose="02020603050405020304" pitchFamily="18" charset="0"/>
            </a:endParaRPr>
          </a:p>
        </p:txBody>
      </p:sp>
      <p:pic>
        <p:nvPicPr>
          <p:cNvPr id="12293" name="Picture 4" descr="NAVEEN_FINAL-logo.png"/>
          <p:cNvPicPr>
            <a:picLocks noChangeAspect="1"/>
          </p:cNvPicPr>
          <p:nvPr/>
        </p:nvPicPr>
        <p:blipFill>
          <a:blip r:embed="rId2" cstate="print"/>
          <a:srcRect/>
          <a:stretch>
            <a:fillRect/>
          </a:stretch>
        </p:blipFill>
        <p:spPr bwMode="auto">
          <a:xfrm>
            <a:off x="6643688" y="285750"/>
            <a:ext cx="2152650" cy="110331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12775" y="228600"/>
            <a:ext cx="8153400" cy="990600"/>
          </a:xfrm>
        </p:spPr>
        <p:txBody>
          <a:bodyPr>
            <a:normAutofit/>
          </a:bodyPr>
          <a:lstStyle/>
          <a:p>
            <a:pPr eaLnBrk="1" fontAlgn="auto" hangingPunct="1">
              <a:spcAft>
                <a:spcPts val="0"/>
              </a:spcAft>
              <a:defRPr/>
            </a:pPr>
            <a:r>
              <a:rPr lang="fr-CH" b="1" dirty="0" err="1" smtClean="0">
                <a:solidFill>
                  <a:schemeClr val="bg1">
                    <a:lumMod val="50000"/>
                  </a:schemeClr>
                </a:solidFill>
              </a:rPr>
              <a:t>Proposed</a:t>
            </a:r>
            <a:r>
              <a:rPr lang="fr-CH" b="1" dirty="0" smtClean="0">
                <a:solidFill>
                  <a:schemeClr val="bg1">
                    <a:lumMod val="50000"/>
                  </a:schemeClr>
                </a:solidFill>
              </a:rPr>
              <a:t> interventions</a:t>
            </a:r>
            <a:endParaRPr lang="en-ZA" b="1" dirty="0">
              <a:solidFill>
                <a:schemeClr val="bg1">
                  <a:lumMod val="50000"/>
                </a:schemeClr>
              </a:solidFill>
            </a:endParaRPr>
          </a:p>
        </p:txBody>
      </p:sp>
      <p:sp>
        <p:nvSpPr>
          <p:cNvPr id="5" name="Slide Number Placeholder 4"/>
          <p:cNvSpPr>
            <a:spLocks noGrp="1"/>
          </p:cNvSpPr>
          <p:nvPr>
            <p:ph type="sldNum" sz="quarter" idx="12"/>
          </p:nvPr>
        </p:nvSpPr>
        <p:spPr/>
        <p:txBody>
          <a:bodyPr>
            <a:normAutofit fontScale="85000" lnSpcReduction="20000"/>
          </a:bodyPr>
          <a:lstStyle/>
          <a:p>
            <a:pPr>
              <a:defRPr/>
            </a:pPr>
            <a:fld id="{6C5377F7-F4E6-44BB-A001-8E224DA5FA39}" type="slidenum">
              <a:rPr lang="en-ZA"/>
              <a:pPr>
                <a:defRPr/>
              </a:pPr>
              <a:t>8</a:t>
            </a:fld>
            <a:endParaRPr lang="en-ZA" dirty="0"/>
          </a:p>
        </p:txBody>
      </p:sp>
      <p:sp>
        <p:nvSpPr>
          <p:cNvPr id="13316" name="Content Placeholder 2"/>
          <p:cNvSpPr>
            <a:spLocks noGrp="1"/>
          </p:cNvSpPr>
          <p:nvPr>
            <p:ph sz="quarter" idx="1"/>
          </p:nvPr>
        </p:nvSpPr>
        <p:spPr>
          <a:xfrm>
            <a:off x="612775" y="1600200"/>
            <a:ext cx="8153400" cy="4495800"/>
          </a:xfrm>
        </p:spPr>
        <p:txBody>
          <a:bodyPr/>
          <a:lstStyle/>
          <a:p>
            <a:pPr eaLnBrk="1" hangingPunct="1"/>
            <a:r>
              <a:rPr lang="en-US" sz="1800" dirty="0" smtClean="0">
                <a:latin typeface="Times New Roman" panose="02020603050405020304" pitchFamily="18" charset="0"/>
                <a:cs typeface="Times New Roman" panose="02020603050405020304" pitchFamily="18" charset="0"/>
              </a:rPr>
              <a:t>Government should fast track the implementation of the new cooperatives act and establish the Cooperatives Development Agency (CDA), Cooperatives Tribunal, Ministerial Advisory B</a:t>
            </a:r>
            <a:r>
              <a:rPr lang="en-US" sz="1800" dirty="0" smtClean="0">
                <a:latin typeface="Times New Roman" panose="02020603050405020304" pitchFamily="18" charset="0"/>
                <a:cs typeface="Times New Roman" panose="02020603050405020304" pitchFamily="18" charset="0"/>
              </a:rPr>
              <a:t>ody as well as the Cooperatives Academy.</a:t>
            </a:r>
          </a:p>
          <a:p>
            <a:pPr eaLnBrk="1" hangingPunct="1"/>
            <a:r>
              <a:rPr lang="en-US" sz="1800" dirty="0" smtClean="0">
                <a:latin typeface="Times New Roman" panose="02020603050405020304" pitchFamily="18" charset="0"/>
                <a:cs typeface="Times New Roman" panose="02020603050405020304" pitchFamily="18" charset="0"/>
              </a:rPr>
              <a:t> We should deliberately set aside the procurement by the state of commodities and services for cooperatives.</a:t>
            </a:r>
          </a:p>
          <a:p>
            <a:pPr eaLnBrk="1" hangingPunct="1"/>
            <a:r>
              <a:rPr lang="en-US" sz="1800" dirty="0" smtClean="0">
                <a:latin typeface="Times New Roman" panose="02020603050405020304" pitchFamily="18" charset="0"/>
                <a:cs typeface="Times New Roman" panose="02020603050405020304" pitchFamily="18" charset="0"/>
              </a:rPr>
              <a:t>In line with the ERRP, government should facilitate procurement between the private sector and cooperatives so that some of the goods and services can be procured from cooperatives. E.g. The sunflower supply crisis caused by the war between Russia and Ukraine. </a:t>
            </a:r>
          </a:p>
          <a:p>
            <a:pPr eaLnBrk="1" hangingPunct="1"/>
            <a:r>
              <a:rPr lang="en-US" sz="1800" dirty="0" smtClean="0">
                <a:latin typeface="Times New Roman" panose="02020603050405020304" pitchFamily="18" charset="0"/>
                <a:cs typeface="Times New Roman" panose="02020603050405020304" pitchFamily="18" charset="0"/>
              </a:rPr>
              <a:t>Government should cut the red tape on the funding for cooperatives but ensure that supported cooperatives are sustainable through partnership with the movement of cooperatives in the country.</a:t>
            </a:r>
          </a:p>
          <a:p>
            <a:pPr eaLnBrk="1" hangingPunct="1"/>
            <a:r>
              <a:rPr lang="en-US" sz="1800" dirty="0" smtClean="0">
                <a:latin typeface="Times New Roman" panose="02020603050405020304" pitchFamily="18" charset="0"/>
                <a:cs typeface="Times New Roman" panose="02020603050405020304" pitchFamily="18" charset="0"/>
              </a:rPr>
              <a:t>Government should ensure that there are identified applications and websites that must be accessed across all network providers for free by cooperatives.</a:t>
            </a:r>
            <a:endParaRPr lang="en-US" sz="1800" dirty="0" smtClean="0">
              <a:latin typeface="Times New Roman" panose="02020603050405020304" pitchFamily="18" charset="0"/>
              <a:cs typeface="Times New Roman" panose="02020603050405020304" pitchFamily="18" charset="0"/>
            </a:endParaRPr>
          </a:p>
          <a:p>
            <a:pPr eaLnBrk="1" hangingPunct="1"/>
            <a:endParaRPr lang="en-ZA" sz="1800" dirty="0">
              <a:latin typeface="Times New Roman" panose="02020603050405020304" pitchFamily="18" charset="0"/>
              <a:cs typeface="Times New Roman" panose="02020603050405020304" pitchFamily="18" charset="0"/>
            </a:endParaRPr>
          </a:p>
        </p:txBody>
      </p:sp>
      <p:pic>
        <p:nvPicPr>
          <p:cNvPr id="13317" name="Picture 4" descr="NAVEEN_FINAL-logo.png"/>
          <p:cNvPicPr>
            <a:picLocks noChangeAspect="1"/>
          </p:cNvPicPr>
          <p:nvPr/>
        </p:nvPicPr>
        <p:blipFill>
          <a:blip r:embed="rId2" cstate="print"/>
          <a:srcRect/>
          <a:stretch>
            <a:fillRect/>
          </a:stretch>
        </p:blipFill>
        <p:spPr bwMode="auto">
          <a:xfrm>
            <a:off x="6643688" y="285750"/>
            <a:ext cx="2152650" cy="110331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9588" y="14690"/>
            <a:ext cx="8229601" cy="1143000"/>
          </a:xfrm>
        </p:spPr>
        <p:txBody>
          <a:bodyPr>
            <a:normAutofit/>
          </a:bodyPr>
          <a:lstStyle/>
          <a:p>
            <a:pPr eaLnBrk="1" fontAlgn="auto" hangingPunct="1">
              <a:spcAft>
                <a:spcPts val="0"/>
              </a:spcAft>
              <a:defRPr/>
            </a:pPr>
            <a:r>
              <a:rPr lang="en-US" b="1" dirty="0">
                <a:solidFill>
                  <a:srgbClr val="FF0000"/>
                </a:solidFill>
              </a:rPr>
              <a:t> </a:t>
            </a:r>
            <a:r>
              <a:rPr lang="en-US" b="1" dirty="0" smtClean="0">
                <a:solidFill>
                  <a:srgbClr val="FF0000"/>
                </a:solidFill>
              </a:rPr>
              <a:t>       </a:t>
            </a:r>
            <a:r>
              <a:rPr lang="en-US" b="1" dirty="0" smtClean="0">
                <a:solidFill>
                  <a:schemeClr val="bg1">
                    <a:lumMod val="50000"/>
                  </a:schemeClr>
                </a:solidFill>
              </a:rPr>
              <a:t>Interventions continued</a:t>
            </a:r>
            <a:endParaRPr lang="en-ZA" b="1" dirty="0">
              <a:solidFill>
                <a:schemeClr val="bg1">
                  <a:lumMod val="50000"/>
                </a:schemeClr>
              </a:solidFill>
            </a:endParaRPr>
          </a:p>
        </p:txBody>
      </p:sp>
      <p:sp>
        <p:nvSpPr>
          <p:cNvPr id="5" name="Slide Number Placeholder 4"/>
          <p:cNvSpPr>
            <a:spLocks noGrp="1"/>
          </p:cNvSpPr>
          <p:nvPr>
            <p:ph type="sldNum" sz="quarter" idx="12"/>
          </p:nvPr>
        </p:nvSpPr>
        <p:spPr/>
        <p:txBody>
          <a:bodyPr>
            <a:normAutofit fontScale="85000" lnSpcReduction="20000"/>
          </a:bodyPr>
          <a:lstStyle/>
          <a:p>
            <a:pPr>
              <a:defRPr/>
            </a:pPr>
            <a:fld id="{1371ADBD-1EAC-4204-8F6A-9E210FFAEFAA}" type="slidenum">
              <a:rPr lang="en-ZA"/>
              <a:pPr>
                <a:defRPr/>
              </a:pPr>
              <a:t>9</a:t>
            </a:fld>
            <a:endParaRPr lang="en-ZA" dirty="0"/>
          </a:p>
        </p:txBody>
      </p:sp>
      <p:sp>
        <p:nvSpPr>
          <p:cNvPr id="14340" name="Content Placeholder 2"/>
          <p:cNvSpPr>
            <a:spLocks noGrp="1"/>
          </p:cNvSpPr>
          <p:nvPr>
            <p:ph sz="quarter" idx="1"/>
          </p:nvPr>
        </p:nvSpPr>
        <p:spPr>
          <a:xfrm>
            <a:off x="457200" y="1700213"/>
            <a:ext cx="8229600" cy="4824412"/>
          </a:xfrm>
        </p:spPr>
        <p:txBody>
          <a:bodyPr/>
          <a:lstStyle/>
          <a:p>
            <a:pPr lvl="2" algn="just" eaLnBrk="1" hangingPunct="1">
              <a:buFont typeface="Wingdings" panose="05000000000000000000" pitchFamily="2" charset="2"/>
              <a:buChar char="q"/>
            </a:pPr>
            <a:r>
              <a:rPr lang="en-US" sz="1800" dirty="0" smtClean="0">
                <a:latin typeface="Times New Roman" panose="02020603050405020304" pitchFamily="18" charset="0"/>
                <a:cs typeface="Times New Roman" panose="02020603050405020304" pitchFamily="18" charset="0"/>
              </a:rPr>
              <a:t>The cooperatives sector should be placed at the heart of the Independent Power Producers. </a:t>
            </a:r>
            <a:endParaRPr lang="en-US" sz="1800" dirty="0">
              <a:latin typeface="Times New Roman" panose="02020603050405020304" pitchFamily="18" charset="0"/>
              <a:cs typeface="Times New Roman" panose="02020603050405020304" pitchFamily="18" charset="0"/>
            </a:endParaRPr>
          </a:p>
          <a:p>
            <a:pPr lvl="2" algn="just" eaLnBrk="1" hangingPunct="1">
              <a:buFont typeface="Wingdings" panose="05000000000000000000" pitchFamily="2" charset="2"/>
              <a:buChar char="q"/>
            </a:pPr>
            <a:r>
              <a:rPr lang="en-US" sz="1800" dirty="0" smtClean="0">
                <a:latin typeface="Times New Roman" panose="02020603050405020304" pitchFamily="18" charset="0"/>
                <a:cs typeface="Times New Roman" panose="02020603050405020304" pitchFamily="18" charset="0"/>
              </a:rPr>
              <a:t>This will ensure that communities are not spectators but active participants in the renewable energy sector.</a:t>
            </a:r>
            <a:endParaRPr lang="en-ZA" sz="1800" dirty="0">
              <a:latin typeface="Times New Roman" panose="02020603050405020304" pitchFamily="18" charset="0"/>
              <a:cs typeface="Times New Roman" panose="02020603050405020304" pitchFamily="18" charset="0"/>
            </a:endParaRPr>
          </a:p>
        </p:txBody>
      </p:sp>
      <p:pic>
        <p:nvPicPr>
          <p:cNvPr id="14341" name="Picture 4" descr="NAVEEN_FINAL-logo.png"/>
          <p:cNvPicPr>
            <a:picLocks noChangeAspect="1"/>
          </p:cNvPicPr>
          <p:nvPr/>
        </p:nvPicPr>
        <p:blipFill>
          <a:blip r:embed="rId2" cstate="print"/>
          <a:srcRect/>
          <a:stretch>
            <a:fillRect/>
          </a:stretch>
        </p:blipFill>
        <p:spPr bwMode="auto">
          <a:xfrm>
            <a:off x="6643688" y="285750"/>
            <a:ext cx="2152650" cy="1103313"/>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3220</TotalTime>
  <Words>770</Words>
  <Application>Microsoft Office PowerPoint</Application>
  <PresentationFormat>On-screen Show (4:3)</PresentationFormat>
  <Paragraphs>90</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Times New Roman</vt:lpstr>
      <vt:lpstr>Tw Cen MT</vt:lpstr>
      <vt:lpstr>Wingdings</vt:lpstr>
      <vt:lpstr>Wingdings 2</vt:lpstr>
      <vt:lpstr>Median</vt:lpstr>
      <vt:lpstr>PowerPoint Presentation</vt:lpstr>
      <vt:lpstr>Table of content</vt:lpstr>
      <vt:lpstr>INTRODUCTION</vt:lpstr>
      <vt:lpstr>INTRODUCTION</vt:lpstr>
      <vt:lpstr>THE STATE OF COOPERATIVES  IN  SOUTH AFRICA </vt:lpstr>
      <vt:lpstr>Limitations of the Cooperatives sector </vt:lpstr>
      <vt:lpstr>Limitations continued</vt:lpstr>
      <vt:lpstr>Proposed interventions</vt:lpstr>
      <vt:lpstr>        Interventions continued</vt:lpstr>
      <vt:lpstr>Membership globally </vt:lpstr>
      <vt:lpstr>Principles of Cooperatives </vt:lpstr>
      <vt:lpstr>CONCLUSION</vt:lpstr>
      <vt:lpstr>How to contact us</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Diteko Moreotsenye</dc:creator>
  <cp:lastModifiedBy>Microsoft account</cp:lastModifiedBy>
  <cp:revision>136</cp:revision>
  <dcterms:created xsi:type="dcterms:W3CDTF">2011-06-08T11:28:39Z</dcterms:created>
  <dcterms:modified xsi:type="dcterms:W3CDTF">2022-06-21T12:45:56Z</dcterms:modified>
</cp:coreProperties>
</file>