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17"/>
  </p:notesMasterIdLst>
  <p:handoutMasterIdLst>
    <p:handoutMasterId r:id="rId18"/>
  </p:handoutMasterIdLst>
  <p:sldIdLst>
    <p:sldId id="261" r:id="rId2"/>
    <p:sldId id="3336" r:id="rId3"/>
    <p:sldId id="4100" r:id="rId4"/>
    <p:sldId id="4101" r:id="rId5"/>
    <p:sldId id="4103" r:id="rId6"/>
    <p:sldId id="4106" r:id="rId7"/>
    <p:sldId id="4116" r:id="rId8"/>
    <p:sldId id="4113" r:id="rId9"/>
    <p:sldId id="4114" r:id="rId10"/>
    <p:sldId id="4115" r:id="rId11"/>
    <p:sldId id="4083" r:id="rId12"/>
    <p:sldId id="4075" r:id="rId13"/>
    <p:sldId id="277" r:id="rId14"/>
    <p:sldId id="1481" r:id="rId15"/>
    <p:sldId id="4110"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gh HILDYARD" initials="LH" lastIdx="7" clrIdx="0">
    <p:extLst>
      <p:ext uri="{19B8F6BF-5375-455C-9EA6-DF929625EA0E}">
        <p15:presenceInfo xmlns:p15="http://schemas.microsoft.com/office/powerpoint/2012/main" userId="S::leigh.hildyard@wfp.org::7929dd5d-e8cc-43cb-a72d-03524333a1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5E8D"/>
    <a:srgbClr val="061C88"/>
    <a:srgbClr val="003366"/>
    <a:srgbClr val="0070BA"/>
    <a:srgbClr val="000000"/>
    <a:srgbClr val="FFFF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E1398A-FC0D-683A-429D-9BE25556A2DC}" v="2" dt="2022-06-20T12:27:12.357"/>
    <p1510:client id="{A22429A6-4702-4E5C-B7FB-65174F799AF2}" v="4" dt="2022-06-21T07:53:28.459"/>
    <p1510:client id="{EE1EA13F-3C2A-428B-BC93-E34355689C4C}" v="955" dt="2022-06-21T08:30:35.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plosion val="2"/>
          <c:dPt>
            <c:idx val="0"/>
            <c:bubble3D val="0"/>
            <c:extLst>
              <c:ext xmlns:c16="http://schemas.microsoft.com/office/drawing/2014/chart" uri="{C3380CC4-5D6E-409C-BE32-E72D297353CC}">
                <c16:uniqueId val="{00000001-7D08-40E6-A2D9-94EDD3E9DFF2}"/>
              </c:ext>
            </c:extLst>
          </c:dPt>
          <c:dPt>
            <c:idx val="1"/>
            <c:bubble3D val="0"/>
            <c:extLst>
              <c:ext xmlns:c16="http://schemas.microsoft.com/office/drawing/2014/chart" uri="{C3380CC4-5D6E-409C-BE32-E72D297353CC}">
                <c16:uniqueId val="{00000003-7D08-40E6-A2D9-94EDD3E9DFF2}"/>
              </c:ext>
            </c:extLst>
          </c:dPt>
          <c:dPt>
            <c:idx val="2"/>
            <c:bubble3D val="0"/>
            <c:extLst>
              <c:ext xmlns:c16="http://schemas.microsoft.com/office/drawing/2014/chart" uri="{C3380CC4-5D6E-409C-BE32-E72D297353CC}">
                <c16:uniqueId val="{00000005-7D08-40E6-A2D9-94EDD3E9DFF2}"/>
              </c:ext>
            </c:extLst>
          </c:dPt>
          <c:dPt>
            <c:idx val="3"/>
            <c:bubble3D val="0"/>
            <c:extLst>
              <c:ext xmlns:c16="http://schemas.microsoft.com/office/drawing/2014/chart" uri="{C3380CC4-5D6E-409C-BE32-E72D297353CC}">
                <c16:uniqueId val="{00000007-7D08-40E6-A2D9-94EDD3E9DFF2}"/>
              </c:ext>
            </c:extLst>
          </c:dPt>
          <c:dPt>
            <c:idx val="4"/>
            <c:bubble3D val="0"/>
            <c:extLst>
              <c:ext xmlns:c16="http://schemas.microsoft.com/office/drawing/2014/chart" uri="{C3380CC4-5D6E-409C-BE32-E72D297353CC}">
                <c16:uniqueId val="{00000009-7D08-40E6-A2D9-94EDD3E9DFF2}"/>
              </c:ext>
            </c:extLst>
          </c:dPt>
          <c:dPt>
            <c:idx val="5"/>
            <c:bubble3D val="0"/>
            <c:extLst>
              <c:ext xmlns:c16="http://schemas.microsoft.com/office/drawing/2014/chart" uri="{C3380CC4-5D6E-409C-BE32-E72D297353CC}">
                <c16:uniqueId val="{0000000B-7D08-40E6-A2D9-94EDD3E9DFF2}"/>
              </c:ext>
            </c:extLst>
          </c:dPt>
          <c:dPt>
            <c:idx val="6"/>
            <c:bubble3D val="0"/>
            <c:extLst>
              <c:ext xmlns:c16="http://schemas.microsoft.com/office/drawing/2014/chart" uri="{C3380CC4-5D6E-409C-BE32-E72D297353CC}">
                <c16:uniqueId val="{0000000D-7D08-40E6-A2D9-94EDD3E9DFF2}"/>
              </c:ext>
            </c:extLst>
          </c:dPt>
          <c:dPt>
            <c:idx val="7"/>
            <c:bubble3D val="0"/>
            <c:extLst>
              <c:ext xmlns:c16="http://schemas.microsoft.com/office/drawing/2014/chart" uri="{C3380CC4-5D6E-409C-BE32-E72D297353CC}">
                <c16:uniqueId val="{0000000F-7D08-40E6-A2D9-94EDD3E9DFF2}"/>
              </c:ext>
            </c:extLst>
          </c:dPt>
          <c:dPt>
            <c:idx val="8"/>
            <c:bubble3D val="0"/>
            <c:extLst>
              <c:ext xmlns:c16="http://schemas.microsoft.com/office/drawing/2014/chart" uri="{C3380CC4-5D6E-409C-BE32-E72D297353CC}">
                <c16:uniqueId val="{00000011-7D08-40E6-A2D9-94EDD3E9DFF2}"/>
              </c:ext>
            </c:extLst>
          </c:dPt>
          <c:cat>
            <c:strRef>
              <c:f>Sheet1!$B$1:$J$1</c:f>
              <c:strCache>
                <c:ptCount val="8"/>
                <c:pt idx="0">
                  <c:v>1</c:v>
                </c:pt>
                <c:pt idx="1">
                  <c:v>2</c:v>
                </c:pt>
                <c:pt idx="2">
                  <c:v>3</c:v>
                </c:pt>
                <c:pt idx="3">
                  <c:v>4</c:v>
                </c:pt>
                <c:pt idx="4">
                  <c:v>5</c:v>
                </c:pt>
                <c:pt idx="5">
                  <c:v>6</c:v>
                </c:pt>
                <c:pt idx="6">
                  <c:v>7</c:v>
                </c:pt>
                <c:pt idx="7">
                  <c:v>8</c:v>
                </c:pt>
              </c:strCache>
            </c:strRef>
          </c:cat>
          <c:val>
            <c:numRef>
              <c:f>Sheet1!$B$2:$J$2</c:f>
              <c:numCache>
                <c:formatCode>General</c:formatCode>
                <c:ptCount val="9"/>
                <c:pt idx="0">
                  <c:v>11</c:v>
                </c:pt>
                <c:pt idx="1">
                  <c:v>11</c:v>
                </c:pt>
                <c:pt idx="2">
                  <c:v>11</c:v>
                </c:pt>
                <c:pt idx="3">
                  <c:v>11</c:v>
                </c:pt>
                <c:pt idx="4">
                  <c:v>11</c:v>
                </c:pt>
                <c:pt idx="5">
                  <c:v>11</c:v>
                </c:pt>
                <c:pt idx="6">
                  <c:v>11</c:v>
                </c:pt>
                <c:pt idx="7">
                  <c:v>11</c:v>
                </c:pt>
              </c:numCache>
            </c:numRef>
          </c:val>
          <c:extLst>
            <c:ext xmlns:c16="http://schemas.microsoft.com/office/drawing/2014/chart" uri="{C3380CC4-5D6E-409C-BE32-E72D297353CC}">
              <c16:uniqueId val="{00000012-7D08-40E6-A2D9-94EDD3E9DFF2}"/>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w="6350" cap="flat" cmpd="sng" algn="ctr">
      <a:noFill/>
      <a:prstDash val="solid"/>
      <a:miter lim="800000"/>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2A5A9-163B-4B70-9F2B-8C68B5897E6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A7B34985-A547-48E8-9E27-2A4B8CE49AD4}">
      <dgm:prSet phldrT="[Text]" custT="1"/>
      <dgm:spPr>
        <a:ln>
          <a:solidFill>
            <a:srgbClr val="FFFFFE"/>
          </a:solidFill>
        </a:ln>
      </dgm:spPr>
      <dgm:t>
        <a:bodyPr/>
        <a:lstStyle/>
        <a:p>
          <a:pPr>
            <a:buAutoNum type="arabicPeriod"/>
          </a:pPr>
          <a:r>
            <a:rPr lang="en-GB" sz="2000" b="1" i="0" u="none" strike="noStrike" baseline="0">
              <a:solidFill>
                <a:srgbClr val="FFFFFE"/>
              </a:solidFill>
              <a:latin typeface="Open Sans" panose="020B0606030504020204" pitchFamily="34" charset="0"/>
            </a:rPr>
            <a:t>Creating stable demand (buyers)</a:t>
          </a:r>
          <a:endParaRPr lang="en-GB" sz="2000">
            <a:solidFill>
              <a:srgbClr val="FFFFFE"/>
            </a:solidFill>
          </a:endParaRPr>
        </a:p>
      </dgm:t>
    </dgm:pt>
    <dgm:pt modelId="{1A04F2DD-07B8-4F63-9EBA-B6853CEBE934}" type="parTrans" cxnId="{1410CF03-7DE2-463E-9804-65F8727757C8}">
      <dgm:prSet/>
      <dgm:spPr/>
      <dgm:t>
        <a:bodyPr/>
        <a:lstStyle/>
        <a:p>
          <a:endParaRPr lang="en-GB"/>
        </a:p>
      </dgm:t>
    </dgm:pt>
    <dgm:pt modelId="{1A57C274-8C17-4F53-8725-7120ED4574FB}" type="sibTrans" cxnId="{1410CF03-7DE2-463E-9804-65F8727757C8}">
      <dgm:prSet/>
      <dgm:spPr/>
      <dgm:t>
        <a:bodyPr/>
        <a:lstStyle/>
        <a:p>
          <a:endParaRPr lang="en-GB"/>
        </a:p>
      </dgm:t>
    </dgm:pt>
    <dgm:pt modelId="{3B50B245-1C0F-4E39-977B-D517E42CC296}">
      <dgm:prSet phldrT="[Text]"/>
      <dgm:spPr>
        <a:ln>
          <a:solidFill>
            <a:srgbClr val="FFFFFE"/>
          </a:solidFill>
        </a:ln>
      </dgm:spPr>
      <dgm:t>
        <a:bodyPr/>
        <a:lstStyle/>
        <a:p>
          <a:pPr>
            <a:buAutoNum type="arabicPeriod"/>
          </a:pPr>
          <a:r>
            <a:rPr lang="en-GB" b="1" i="0" u="none" strike="noStrike" baseline="0">
              <a:solidFill>
                <a:srgbClr val="FFFFFE"/>
              </a:solidFill>
              <a:latin typeface="Open Sans" panose="020B0606030504020204" pitchFamily="34" charset="0"/>
            </a:rPr>
            <a:t>Inclusive aggregation systems (aggregators)</a:t>
          </a:r>
          <a:endParaRPr lang="en-GB">
            <a:solidFill>
              <a:srgbClr val="FFFFFE"/>
            </a:solidFill>
          </a:endParaRPr>
        </a:p>
      </dgm:t>
    </dgm:pt>
    <dgm:pt modelId="{E5EEC3F9-485A-4124-9531-993DC475E98E}" type="parTrans" cxnId="{9ACBA913-F811-47CA-8133-DEE454439A47}">
      <dgm:prSet/>
      <dgm:spPr/>
      <dgm:t>
        <a:bodyPr/>
        <a:lstStyle/>
        <a:p>
          <a:endParaRPr lang="en-GB"/>
        </a:p>
      </dgm:t>
    </dgm:pt>
    <dgm:pt modelId="{5213301E-6686-4DB7-8A40-78B43A130F0E}" type="sibTrans" cxnId="{9ACBA913-F811-47CA-8133-DEE454439A47}">
      <dgm:prSet/>
      <dgm:spPr/>
      <dgm:t>
        <a:bodyPr/>
        <a:lstStyle/>
        <a:p>
          <a:endParaRPr lang="en-GB"/>
        </a:p>
      </dgm:t>
    </dgm:pt>
    <dgm:pt modelId="{98AAEAF8-0E52-4C14-982F-221CB9E977B8}">
      <dgm:prSet phldrT="[Text]"/>
      <dgm:spPr>
        <a:ln>
          <a:solidFill>
            <a:srgbClr val="FFFFFE"/>
          </a:solidFill>
        </a:ln>
      </dgm:spPr>
      <dgm:t>
        <a:bodyPr/>
        <a:lstStyle/>
        <a:p>
          <a:r>
            <a:rPr lang="en-GB" b="1" i="0" u="none" strike="noStrike" baseline="0">
              <a:solidFill>
                <a:schemeClr val="accent1"/>
              </a:solidFill>
              <a:latin typeface="Open Sans" panose="020B0606030504020204" pitchFamily="34" charset="0"/>
            </a:rPr>
            <a:t>Conducive enabling environment (market system)</a:t>
          </a:r>
          <a:endParaRPr lang="en-GB">
            <a:solidFill>
              <a:schemeClr val="accent1"/>
            </a:solidFill>
          </a:endParaRPr>
        </a:p>
      </dgm:t>
    </dgm:pt>
    <dgm:pt modelId="{1D2AE62A-E0DD-4747-9E86-4E8C4CA5241A}" type="parTrans" cxnId="{8990339D-E365-4E17-B97C-CE6C2D901A4E}">
      <dgm:prSet/>
      <dgm:spPr/>
      <dgm:t>
        <a:bodyPr/>
        <a:lstStyle/>
        <a:p>
          <a:endParaRPr lang="en-GB"/>
        </a:p>
      </dgm:t>
    </dgm:pt>
    <dgm:pt modelId="{1ED6B740-CFC1-4251-BD10-BD1C51F04D6C}" type="sibTrans" cxnId="{8990339D-E365-4E17-B97C-CE6C2D901A4E}">
      <dgm:prSet/>
      <dgm:spPr/>
      <dgm:t>
        <a:bodyPr/>
        <a:lstStyle/>
        <a:p>
          <a:endParaRPr lang="en-GB"/>
        </a:p>
      </dgm:t>
    </dgm:pt>
    <dgm:pt modelId="{EE66D19D-D2C5-4AA5-B47B-B64BF2380A8A}">
      <dgm:prSet/>
      <dgm:spPr>
        <a:ln>
          <a:solidFill>
            <a:srgbClr val="FFFFFE"/>
          </a:solidFill>
        </a:ln>
      </dgm:spPr>
      <dgm:t>
        <a:bodyPr/>
        <a:lstStyle/>
        <a:p>
          <a:r>
            <a:rPr lang="en-GB" b="1" i="0" u="none" strike="noStrike" baseline="0">
              <a:solidFill>
                <a:srgbClr val="FFFFFE"/>
              </a:solidFill>
              <a:latin typeface="Open Sans" panose="020B0606030504020204" pitchFamily="34" charset="0"/>
            </a:rPr>
            <a:t>Household-level support (farmers)</a:t>
          </a:r>
          <a:endParaRPr lang="en-GB" b="0" i="0" u="none" strike="noStrike" baseline="0">
            <a:solidFill>
              <a:srgbClr val="FFFFFE"/>
            </a:solidFill>
            <a:latin typeface="Open Sans" panose="020B0606030504020204" pitchFamily="34" charset="0"/>
          </a:endParaRPr>
        </a:p>
      </dgm:t>
    </dgm:pt>
    <dgm:pt modelId="{E2BDA7E6-0A28-4A4D-9DB6-A2EC62F37EE0}" type="parTrans" cxnId="{AC940D21-9AB2-4C78-A1DA-4FBC20A7EE79}">
      <dgm:prSet/>
      <dgm:spPr/>
      <dgm:t>
        <a:bodyPr/>
        <a:lstStyle/>
        <a:p>
          <a:endParaRPr lang="en-GB"/>
        </a:p>
      </dgm:t>
    </dgm:pt>
    <dgm:pt modelId="{6274BF04-F921-4DF3-80B8-F5AD908B837B}" type="sibTrans" cxnId="{AC940D21-9AB2-4C78-A1DA-4FBC20A7EE79}">
      <dgm:prSet/>
      <dgm:spPr/>
      <dgm:t>
        <a:bodyPr/>
        <a:lstStyle/>
        <a:p>
          <a:endParaRPr lang="en-GB"/>
        </a:p>
      </dgm:t>
    </dgm:pt>
    <dgm:pt modelId="{6F96DBFA-9412-433B-96E8-8C792AB1C6FE}" type="pres">
      <dgm:prSet presAssocID="{64C2A5A9-163B-4B70-9F2B-8C68B5897E6A}" presName="Name0" presStyleCnt="0">
        <dgm:presLayoutVars>
          <dgm:chMax val="7"/>
          <dgm:chPref val="7"/>
          <dgm:dir/>
        </dgm:presLayoutVars>
      </dgm:prSet>
      <dgm:spPr/>
      <dgm:t>
        <a:bodyPr/>
        <a:lstStyle/>
        <a:p>
          <a:endParaRPr lang="en-US"/>
        </a:p>
      </dgm:t>
    </dgm:pt>
    <dgm:pt modelId="{7BE5F7A3-F9F3-4D99-BC21-F27CF34135A0}" type="pres">
      <dgm:prSet presAssocID="{64C2A5A9-163B-4B70-9F2B-8C68B5897E6A}" presName="Name1" presStyleCnt="0"/>
      <dgm:spPr/>
    </dgm:pt>
    <dgm:pt modelId="{901C0AAE-653A-4866-A915-57536CE565A7}" type="pres">
      <dgm:prSet presAssocID="{64C2A5A9-163B-4B70-9F2B-8C68B5897E6A}" presName="cycle" presStyleCnt="0"/>
      <dgm:spPr/>
    </dgm:pt>
    <dgm:pt modelId="{FA061CAC-0BE9-45FE-9E4C-2B2783427378}" type="pres">
      <dgm:prSet presAssocID="{64C2A5A9-163B-4B70-9F2B-8C68B5897E6A}" presName="srcNode" presStyleLbl="node1" presStyleIdx="0" presStyleCnt="4"/>
      <dgm:spPr/>
    </dgm:pt>
    <dgm:pt modelId="{08F31EE8-6D07-48EF-8376-DCFDB1F3A9DA}" type="pres">
      <dgm:prSet presAssocID="{64C2A5A9-163B-4B70-9F2B-8C68B5897E6A}" presName="conn" presStyleLbl="parChTrans1D2" presStyleIdx="0" presStyleCnt="1"/>
      <dgm:spPr/>
      <dgm:t>
        <a:bodyPr/>
        <a:lstStyle/>
        <a:p>
          <a:endParaRPr lang="en-US"/>
        </a:p>
      </dgm:t>
    </dgm:pt>
    <dgm:pt modelId="{3A120938-BC25-4D52-BDD1-550A4AFD6062}" type="pres">
      <dgm:prSet presAssocID="{64C2A5A9-163B-4B70-9F2B-8C68B5897E6A}" presName="extraNode" presStyleLbl="node1" presStyleIdx="0" presStyleCnt="4"/>
      <dgm:spPr/>
    </dgm:pt>
    <dgm:pt modelId="{D511B9B0-8543-406B-A8C8-2B73EE25C973}" type="pres">
      <dgm:prSet presAssocID="{64C2A5A9-163B-4B70-9F2B-8C68B5897E6A}" presName="dstNode" presStyleLbl="node1" presStyleIdx="0" presStyleCnt="4"/>
      <dgm:spPr/>
    </dgm:pt>
    <dgm:pt modelId="{FD464E27-55B0-4D71-9359-E263B6E5EFEC}" type="pres">
      <dgm:prSet presAssocID="{A7B34985-A547-48E8-9E27-2A4B8CE49AD4}" presName="text_1" presStyleLbl="node1" presStyleIdx="0" presStyleCnt="4" custLinFactNeighborX="1066" custLinFactNeighborY="-2521">
        <dgm:presLayoutVars>
          <dgm:bulletEnabled val="1"/>
        </dgm:presLayoutVars>
      </dgm:prSet>
      <dgm:spPr/>
      <dgm:t>
        <a:bodyPr/>
        <a:lstStyle/>
        <a:p>
          <a:endParaRPr lang="en-US"/>
        </a:p>
      </dgm:t>
    </dgm:pt>
    <dgm:pt modelId="{E9593AAB-CCF6-4C8A-B217-DE48841A644D}" type="pres">
      <dgm:prSet presAssocID="{A7B34985-A547-48E8-9E27-2A4B8CE49AD4}" presName="accent_1" presStyleCnt="0"/>
      <dgm:spPr/>
    </dgm:pt>
    <dgm:pt modelId="{AAC15A1C-A12E-4874-AE05-C05E264645DE}" type="pres">
      <dgm:prSet presAssocID="{A7B34985-A547-48E8-9E27-2A4B8CE49AD4}" presName="accentRepeatNode" presStyleLbl="solidFgAcc1" presStyleIdx="0" presStyleCnt="4"/>
      <dgm:spPr>
        <a:ln>
          <a:solidFill>
            <a:srgbClr val="FFFFFE"/>
          </a:solidFill>
        </a:ln>
      </dgm:spPr>
    </dgm:pt>
    <dgm:pt modelId="{34CD90C0-6270-4A1D-AB94-964DD61FBCFB}" type="pres">
      <dgm:prSet presAssocID="{3B50B245-1C0F-4E39-977B-D517E42CC296}" presName="text_2" presStyleLbl="node1" presStyleIdx="1" presStyleCnt="4">
        <dgm:presLayoutVars>
          <dgm:bulletEnabled val="1"/>
        </dgm:presLayoutVars>
      </dgm:prSet>
      <dgm:spPr/>
      <dgm:t>
        <a:bodyPr/>
        <a:lstStyle/>
        <a:p>
          <a:endParaRPr lang="en-US"/>
        </a:p>
      </dgm:t>
    </dgm:pt>
    <dgm:pt modelId="{1BEA3BF2-106B-48B0-A84B-140C5B2ACED6}" type="pres">
      <dgm:prSet presAssocID="{3B50B245-1C0F-4E39-977B-D517E42CC296}" presName="accent_2" presStyleCnt="0"/>
      <dgm:spPr/>
    </dgm:pt>
    <dgm:pt modelId="{C1372AB4-D749-47C4-AADE-2871AC60EC5B}" type="pres">
      <dgm:prSet presAssocID="{3B50B245-1C0F-4E39-977B-D517E42CC296}" presName="accentRepeatNode" presStyleLbl="solidFgAcc1" presStyleIdx="1" presStyleCnt="4"/>
      <dgm:spPr>
        <a:ln>
          <a:solidFill>
            <a:srgbClr val="FFFFFE"/>
          </a:solidFill>
        </a:ln>
      </dgm:spPr>
    </dgm:pt>
    <dgm:pt modelId="{A7841B5B-36F8-4804-8D7B-9FAFF2B8F3CB}" type="pres">
      <dgm:prSet presAssocID="{EE66D19D-D2C5-4AA5-B47B-B64BF2380A8A}" presName="text_3" presStyleLbl="node1" presStyleIdx="2" presStyleCnt="4">
        <dgm:presLayoutVars>
          <dgm:bulletEnabled val="1"/>
        </dgm:presLayoutVars>
      </dgm:prSet>
      <dgm:spPr/>
      <dgm:t>
        <a:bodyPr/>
        <a:lstStyle/>
        <a:p>
          <a:endParaRPr lang="en-US"/>
        </a:p>
      </dgm:t>
    </dgm:pt>
    <dgm:pt modelId="{AA2BC61E-94C9-4FA9-BECB-FC18B0D4E045}" type="pres">
      <dgm:prSet presAssocID="{EE66D19D-D2C5-4AA5-B47B-B64BF2380A8A}" presName="accent_3" presStyleCnt="0"/>
      <dgm:spPr/>
    </dgm:pt>
    <dgm:pt modelId="{FDDCE94C-9E6E-4ECA-B2A4-94AF5B8D74EA}" type="pres">
      <dgm:prSet presAssocID="{EE66D19D-D2C5-4AA5-B47B-B64BF2380A8A}" presName="accentRepeatNode" presStyleLbl="solidFgAcc1" presStyleIdx="2" presStyleCnt="4"/>
      <dgm:spPr/>
    </dgm:pt>
    <dgm:pt modelId="{D2DAF98A-1C64-4EE1-954D-B054B56465DB}" type="pres">
      <dgm:prSet presAssocID="{98AAEAF8-0E52-4C14-982F-221CB9E977B8}" presName="text_4" presStyleLbl="node1" presStyleIdx="3" presStyleCnt="4">
        <dgm:presLayoutVars>
          <dgm:bulletEnabled val="1"/>
        </dgm:presLayoutVars>
      </dgm:prSet>
      <dgm:spPr/>
      <dgm:t>
        <a:bodyPr/>
        <a:lstStyle/>
        <a:p>
          <a:endParaRPr lang="en-US"/>
        </a:p>
      </dgm:t>
    </dgm:pt>
    <dgm:pt modelId="{6278C358-1147-42C7-BDEE-B06062BCDAD3}" type="pres">
      <dgm:prSet presAssocID="{98AAEAF8-0E52-4C14-982F-221CB9E977B8}" presName="accent_4" presStyleCnt="0"/>
      <dgm:spPr/>
    </dgm:pt>
    <dgm:pt modelId="{071B6342-423F-4783-B1CC-CA23CB1ED4EE}" type="pres">
      <dgm:prSet presAssocID="{98AAEAF8-0E52-4C14-982F-221CB9E977B8}" presName="accentRepeatNode" presStyleLbl="solidFgAcc1" presStyleIdx="3" presStyleCnt="4"/>
      <dgm:spPr/>
    </dgm:pt>
  </dgm:ptLst>
  <dgm:cxnLst>
    <dgm:cxn modelId="{A331778F-F001-4330-9359-E8989ACAEB14}" type="presOf" srcId="{3B50B245-1C0F-4E39-977B-D517E42CC296}" destId="{34CD90C0-6270-4A1D-AB94-964DD61FBCFB}" srcOrd="0" destOrd="0" presId="urn:microsoft.com/office/officeart/2008/layout/VerticalCurvedList"/>
    <dgm:cxn modelId="{8990339D-E365-4E17-B97C-CE6C2D901A4E}" srcId="{64C2A5A9-163B-4B70-9F2B-8C68B5897E6A}" destId="{98AAEAF8-0E52-4C14-982F-221CB9E977B8}" srcOrd="3" destOrd="0" parTransId="{1D2AE62A-E0DD-4747-9E86-4E8C4CA5241A}" sibTransId="{1ED6B740-CFC1-4251-BD10-BD1C51F04D6C}"/>
    <dgm:cxn modelId="{1410CF03-7DE2-463E-9804-65F8727757C8}" srcId="{64C2A5A9-163B-4B70-9F2B-8C68B5897E6A}" destId="{A7B34985-A547-48E8-9E27-2A4B8CE49AD4}" srcOrd="0" destOrd="0" parTransId="{1A04F2DD-07B8-4F63-9EBA-B6853CEBE934}" sibTransId="{1A57C274-8C17-4F53-8725-7120ED4574FB}"/>
    <dgm:cxn modelId="{04E73350-3E1B-458D-8B87-A8244921AC1E}" type="presOf" srcId="{1A57C274-8C17-4F53-8725-7120ED4574FB}" destId="{08F31EE8-6D07-48EF-8376-DCFDB1F3A9DA}" srcOrd="0" destOrd="0" presId="urn:microsoft.com/office/officeart/2008/layout/VerticalCurvedList"/>
    <dgm:cxn modelId="{91FE9CDC-04FD-47AC-B497-6C531B0D12BB}" type="presOf" srcId="{EE66D19D-D2C5-4AA5-B47B-B64BF2380A8A}" destId="{A7841B5B-36F8-4804-8D7B-9FAFF2B8F3CB}" srcOrd="0" destOrd="0" presId="urn:microsoft.com/office/officeart/2008/layout/VerticalCurvedList"/>
    <dgm:cxn modelId="{DB8E053B-9A4C-4F39-9403-8BAEF00A97FC}" type="presOf" srcId="{64C2A5A9-163B-4B70-9F2B-8C68B5897E6A}" destId="{6F96DBFA-9412-433B-96E8-8C792AB1C6FE}" srcOrd="0" destOrd="0" presId="urn:microsoft.com/office/officeart/2008/layout/VerticalCurvedList"/>
    <dgm:cxn modelId="{73248658-40FF-47BC-BC40-DC8D89D393FC}" type="presOf" srcId="{A7B34985-A547-48E8-9E27-2A4B8CE49AD4}" destId="{FD464E27-55B0-4D71-9359-E263B6E5EFEC}" srcOrd="0" destOrd="0" presId="urn:microsoft.com/office/officeart/2008/layout/VerticalCurvedList"/>
    <dgm:cxn modelId="{9ACBA913-F811-47CA-8133-DEE454439A47}" srcId="{64C2A5A9-163B-4B70-9F2B-8C68B5897E6A}" destId="{3B50B245-1C0F-4E39-977B-D517E42CC296}" srcOrd="1" destOrd="0" parTransId="{E5EEC3F9-485A-4124-9531-993DC475E98E}" sibTransId="{5213301E-6686-4DB7-8A40-78B43A130F0E}"/>
    <dgm:cxn modelId="{88827A1E-20FA-4711-B060-94BCD8A2D240}" type="presOf" srcId="{98AAEAF8-0E52-4C14-982F-221CB9E977B8}" destId="{D2DAF98A-1C64-4EE1-954D-B054B56465DB}" srcOrd="0" destOrd="0" presId="urn:microsoft.com/office/officeart/2008/layout/VerticalCurvedList"/>
    <dgm:cxn modelId="{AC940D21-9AB2-4C78-A1DA-4FBC20A7EE79}" srcId="{64C2A5A9-163B-4B70-9F2B-8C68B5897E6A}" destId="{EE66D19D-D2C5-4AA5-B47B-B64BF2380A8A}" srcOrd="2" destOrd="0" parTransId="{E2BDA7E6-0A28-4A4D-9DB6-A2EC62F37EE0}" sibTransId="{6274BF04-F921-4DF3-80B8-F5AD908B837B}"/>
    <dgm:cxn modelId="{15C5B350-4967-4343-A388-8B892D5580A6}" type="presParOf" srcId="{6F96DBFA-9412-433B-96E8-8C792AB1C6FE}" destId="{7BE5F7A3-F9F3-4D99-BC21-F27CF34135A0}" srcOrd="0" destOrd="0" presId="urn:microsoft.com/office/officeart/2008/layout/VerticalCurvedList"/>
    <dgm:cxn modelId="{1CC4AA19-3E68-4E04-B874-30454F3865C1}" type="presParOf" srcId="{7BE5F7A3-F9F3-4D99-BC21-F27CF34135A0}" destId="{901C0AAE-653A-4866-A915-57536CE565A7}" srcOrd="0" destOrd="0" presId="urn:microsoft.com/office/officeart/2008/layout/VerticalCurvedList"/>
    <dgm:cxn modelId="{80B59A57-8D16-445A-B8E9-01987A2B4CC9}" type="presParOf" srcId="{901C0AAE-653A-4866-A915-57536CE565A7}" destId="{FA061CAC-0BE9-45FE-9E4C-2B2783427378}" srcOrd="0" destOrd="0" presId="urn:microsoft.com/office/officeart/2008/layout/VerticalCurvedList"/>
    <dgm:cxn modelId="{D2811B0C-F1AE-41BB-9EDD-3A81FE7652E4}" type="presParOf" srcId="{901C0AAE-653A-4866-A915-57536CE565A7}" destId="{08F31EE8-6D07-48EF-8376-DCFDB1F3A9DA}" srcOrd="1" destOrd="0" presId="urn:microsoft.com/office/officeart/2008/layout/VerticalCurvedList"/>
    <dgm:cxn modelId="{5CF2DDBD-2290-43FA-85CF-F095EF36E09B}" type="presParOf" srcId="{901C0AAE-653A-4866-A915-57536CE565A7}" destId="{3A120938-BC25-4D52-BDD1-550A4AFD6062}" srcOrd="2" destOrd="0" presId="urn:microsoft.com/office/officeart/2008/layout/VerticalCurvedList"/>
    <dgm:cxn modelId="{7DECE0C6-39E0-44A6-A25F-08FDA53B5549}" type="presParOf" srcId="{901C0AAE-653A-4866-A915-57536CE565A7}" destId="{D511B9B0-8543-406B-A8C8-2B73EE25C973}" srcOrd="3" destOrd="0" presId="urn:microsoft.com/office/officeart/2008/layout/VerticalCurvedList"/>
    <dgm:cxn modelId="{D6834834-28DF-4133-BA4E-A291268CD432}" type="presParOf" srcId="{7BE5F7A3-F9F3-4D99-BC21-F27CF34135A0}" destId="{FD464E27-55B0-4D71-9359-E263B6E5EFEC}" srcOrd="1" destOrd="0" presId="urn:microsoft.com/office/officeart/2008/layout/VerticalCurvedList"/>
    <dgm:cxn modelId="{A7E79361-4530-4622-956A-7A5DE218162C}" type="presParOf" srcId="{7BE5F7A3-F9F3-4D99-BC21-F27CF34135A0}" destId="{E9593AAB-CCF6-4C8A-B217-DE48841A644D}" srcOrd="2" destOrd="0" presId="urn:microsoft.com/office/officeart/2008/layout/VerticalCurvedList"/>
    <dgm:cxn modelId="{719BE304-E01B-4C31-987D-110AE0776864}" type="presParOf" srcId="{E9593AAB-CCF6-4C8A-B217-DE48841A644D}" destId="{AAC15A1C-A12E-4874-AE05-C05E264645DE}" srcOrd="0" destOrd="0" presId="urn:microsoft.com/office/officeart/2008/layout/VerticalCurvedList"/>
    <dgm:cxn modelId="{C93E1C51-A441-414F-BE80-3292E4C01494}" type="presParOf" srcId="{7BE5F7A3-F9F3-4D99-BC21-F27CF34135A0}" destId="{34CD90C0-6270-4A1D-AB94-964DD61FBCFB}" srcOrd="3" destOrd="0" presId="urn:microsoft.com/office/officeart/2008/layout/VerticalCurvedList"/>
    <dgm:cxn modelId="{4ABC7FCA-11C3-49BE-8A44-B25C66646020}" type="presParOf" srcId="{7BE5F7A3-F9F3-4D99-BC21-F27CF34135A0}" destId="{1BEA3BF2-106B-48B0-A84B-140C5B2ACED6}" srcOrd="4" destOrd="0" presId="urn:microsoft.com/office/officeart/2008/layout/VerticalCurvedList"/>
    <dgm:cxn modelId="{1D48EF80-E1C1-41A0-AC01-97AD58D18A3C}" type="presParOf" srcId="{1BEA3BF2-106B-48B0-A84B-140C5B2ACED6}" destId="{C1372AB4-D749-47C4-AADE-2871AC60EC5B}" srcOrd="0" destOrd="0" presId="urn:microsoft.com/office/officeart/2008/layout/VerticalCurvedList"/>
    <dgm:cxn modelId="{74894E8A-EA74-4F56-BD1E-B9DD1F7C6FFF}" type="presParOf" srcId="{7BE5F7A3-F9F3-4D99-BC21-F27CF34135A0}" destId="{A7841B5B-36F8-4804-8D7B-9FAFF2B8F3CB}" srcOrd="5" destOrd="0" presId="urn:microsoft.com/office/officeart/2008/layout/VerticalCurvedList"/>
    <dgm:cxn modelId="{1716C74F-586C-4B87-9B67-35669BB00678}" type="presParOf" srcId="{7BE5F7A3-F9F3-4D99-BC21-F27CF34135A0}" destId="{AA2BC61E-94C9-4FA9-BECB-FC18B0D4E045}" srcOrd="6" destOrd="0" presId="urn:microsoft.com/office/officeart/2008/layout/VerticalCurvedList"/>
    <dgm:cxn modelId="{AA8F353B-7194-486E-B872-7E2B3A6B00D9}" type="presParOf" srcId="{AA2BC61E-94C9-4FA9-BECB-FC18B0D4E045}" destId="{FDDCE94C-9E6E-4ECA-B2A4-94AF5B8D74EA}" srcOrd="0" destOrd="0" presId="urn:microsoft.com/office/officeart/2008/layout/VerticalCurvedList"/>
    <dgm:cxn modelId="{411F7874-A1B4-4BE2-9846-84DF399E5C15}" type="presParOf" srcId="{7BE5F7A3-F9F3-4D99-BC21-F27CF34135A0}" destId="{D2DAF98A-1C64-4EE1-954D-B054B56465DB}" srcOrd="7" destOrd="0" presId="urn:microsoft.com/office/officeart/2008/layout/VerticalCurvedList"/>
    <dgm:cxn modelId="{4ACBB9DE-37B7-4827-BBCC-4863B622E642}" type="presParOf" srcId="{7BE5F7A3-F9F3-4D99-BC21-F27CF34135A0}" destId="{6278C358-1147-42C7-BDEE-B06062BCDAD3}" srcOrd="8" destOrd="0" presId="urn:microsoft.com/office/officeart/2008/layout/VerticalCurvedList"/>
    <dgm:cxn modelId="{75398B60-B430-48C3-B3C6-2AA4155CC9EB}" type="presParOf" srcId="{6278C358-1147-42C7-BDEE-B06062BCDAD3}" destId="{071B6342-423F-4783-B1CC-CA23CB1ED4EE}" srcOrd="0" destOrd="0" presId="urn:microsoft.com/office/officeart/2008/layout/VerticalCurve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B22829-6D1E-4A76-9154-6F0F0288CB25}"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EBF5E369-13EC-413F-BA12-43A71D4FA88C}">
      <dgm:prSet phldrT="[Text]" custT="1"/>
      <dgm:spPr/>
      <dgm:t>
        <a:bodyPr/>
        <a:lstStyle/>
        <a:p>
          <a:r>
            <a:rPr lang="en-US" sz="1200" b="1">
              <a:solidFill>
                <a:srgbClr val="FFFFF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CONVENIENCE</a:t>
          </a:r>
        </a:p>
      </dgm:t>
    </dgm:pt>
    <dgm:pt modelId="{4E279932-7691-43DD-9F46-29BB18F4DB52}" type="parTrans" cxnId="{AF3499F1-9542-4281-8804-FABA2FEEE063}">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FD45ED6D-DCE0-473D-AAAB-A39D9CB4330F}" type="sibTrans" cxnId="{AF3499F1-9542-4281-8804-FABA2FEEE063}">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ADBB07E7-8BB9-48AF-B641-F515C33123A2}">
      <dgm:prSet phldrT="[Text]" custT="1"/>
      <dgm:spPr>
        <a:solidFill>
          <a:schemeClr val="accent3">
            <a:alpha val="90000"/>
          </a:schemeClr>
        </a:solidFill>
        <a:ln>
          <a:solidFill>
            <a:srgbClr val="FFFFFE"/>
          </a:solidFill>
        </a:ln>
      </dgm:spPr>
      <dgm:t>
        <a:bodyPr/>
        <a:lstStyle/>
        <a:p>
          <a:r>
            <a:rPr lang="en-US" sz="1300" b="1">
              <a:solidFill>
                <a:srgbClr val="FFFFFE"/>
              </a:solidFill>
              <a:latin typeface="Open Sans" panose="020B0606030504020204" pitchFamily="34" charset="0"/>
              <a:ea typeface="Open Sans" panose="020B0606030504020204" pitchFamily="34" charset="0"/>
              <a:cs typeface="Open Sans" panose="020B0606030504020204" pitchFamily="34" charset="0"/>
            </a:rPr>
            <a:t>Creating favorable business environment  for off takers.  </a:t>
          </a:r>
        </a:p>
      </dgm:t>
    </dgm:pt>
    <dgm:pt modelId="{FC1697B4-5E04-400D-B37E-140857D16030}" type="parTrans" cxnId="{4A68CD1B-9389-498E-9179-EE304B557D51}">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C2BD574B-6815-426F-BC82-75DBFF6FDE9C}" type="sibTrans" cxnId="{4A68CD1B-9389-498E-9179-EE304B557D51}">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C226DAF4-B141-4B47-858A-D438F6D1F607}">
      <dgm:prSet phldrT="[Text]" custT="1"/>
      <dgm:spPr>
        <a:solidFill>
          <a:schemeClr val="bg1"/>
        </a:solidFill>
      </dgm:spPr>
      <dgm:t>
        <a:bodyPr/>
        <a:lstStyle/>
        <a:p>
          <a:r>
            <a:rPr lang="en-US" sz="1600" b="1">
              <a:solidFill>
                <a:srgbClr val="FFFFF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MARKET</a:t>
          </a:r>
          <a:r>
            <a:rPr lang="en-US" sz="1600" b="1" baseline="0">
              <a:solidFill>
                <a:srgbClr val="FFFFF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LINKAGES</a:t>
          </a:r>
          <a:endParaRPr lang="en-US" sz="1600" b="1">
            <a:solidFill>
              <a:srgbClr val="FFFFF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710D05FE-FF49-4EED-930C-ADCC0619CE7B}" type="parTrans" cxnId="{BAEBBAE0-5848-466D-B09F-55D884159A34}">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4E1EF13A-6DEA-4DB5-B051-A58B8BF2412F}" type="sibTrans" cxnId="{BAEBBAE0-5848-466D-B09F-55D884159A34}">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20A21DDA-9152-4FDA-8D17-F5DE22789038}">
      <dgm:prSet phldrT="[Text]" custT="1"/>
      <dgm:spPr>
        <a:solidFill>
          <a:schemeClr val="bg1">
            <a:alpha val="90000"/>
          </a:schemeClr>
        </a:solidFill>
        <a:ln>
          <a:solidFill>
            <a:srgbClr val="FFFFFE"/>
          </a:solidFill>
        </a:ln>
      </dgm:spPr>
      <dgm:t>
        <a:bodyPr/>
        <a:lstStyle/>
        <a:p>
          <a:r>
            <a:rPr lang="en-US" sz="1400" b="1">
              <a:solidFill>
                <a:srgbClr val="FFFFFE"/>
              </a:solidFill>
              <a:latin typeface="Open Sans" panose="020B0606030504020204" pitchFamily="34" charset="0"/>
              <a:ea typeface="Open Sans" panose="020B0606030504020204" pitchFamily="34" charset="0"/>
              <a:cs typeface="Open Sans" panose="020B0606030504020204" pitchFamily="34" charset="0"/>
            </a:rPr>
            <a:t>Expanded market for off takers </a:t>
          </a:r>
        </a:p>
      </dgm:t>
    </dgm:pt>
    <dgm:pt modelId="{4868766B-5F71-4A56-8D88-D66676866F93}" type="parTrans" cxnId="{6020B4DB-F73E-4414-881C-9DFE41A3EB70}">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9AE7A61C-317F-4417-ADD5-94BE9F78E42B}" type="sibTrans" cxnId="{6020B4DB-F73E-4414-881C-9DFE41A3EB70}">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F4E79A50-A27C-464E-A235-1009CCABDD90}">
      <dgm:prSet phldrT="[Text]" custT="1"/>
      <dgm:spPr>
        <a:solidFill>
          <a:schemeClr val="accent4"/>
        </a:solidFill>
      </dgm:spPr>
      <dgm:t>
        <a:bodyPr/>
        <a:lstStyle/>
        <a:p>
          <a:r>
            <a:rPr lang="en-US" sz="1600" b="1">
              <a:solidFill>
                <a:srgbClr val="FFFFF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SECURITY</a:t>
          </a:r>
        </a:p>
      </dgm:t>
    </dgm:pt>
    <dgm:pt modelId="{8DE7D60B-EDC7-4077-91C1-D62F26FA6E83}" type="parTrans" cxnId="{B9E675D8-700B-4A3D-B09D-88DE16F055EE}">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4FBB8A18-63F0-4EA0-8DDD-A103F3A083D5}" type="sibTrans" cxnId="{B9E675D8-700B-4A3D-B09D-88DE16F055EE}">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574B247D-AB29-4F45-94CD-94AE002E96DC}">
      <dgm:prSet phldrT="[Text]" custT="1"/>
      <dgm:spPr>
        <a:solidFill>
          <a:schemeClr val="accent4">
            <a:alpha val="90000"/>
          </a:schemeClr>
        </a:solidFill>
        <a:ln>
          <a:solidFill>
            <a:srgbClr val="FFFFFE"/>
          </a:solidFill>
        </a:ln>
      </dgm:spPr>
      <dgm:t>
        <a:bodyPr/>
        <a:lstStyle/>
        <a:p>
          <a:r>
            <a:rPr lang="en-US" sz="1400" b="1">
              <a:solidFill>
                <a:srgbClr val="FFFFFE"/>
              </a:solidFill>
              <a:latin typeface="Open Sans" panose="020B0606030504020204" pitchFamily="34" charset="0"/>
              <a:ea typeface="Open Sans" panose="020B0606030504020204" pitchFamily="34" charset="0"/>
              <a:cs typeface="Open Sans" panose="020B0606030504020204" pitchFamily="34" charset="0"/>
            </a:rPr>
            <a:t>Transaction trail in real time </a:t>
          </a:r>
        </a:p>
      </dgm:t>
    </dgm:pt>
    <dgm:pt modelId="{615282DA-0A73-4BF8-8933-9A260AB1858A}" type="parTrans" cxnId="{F9618809-B6A2-49AD-BD1A-E63A489C384B}">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2C9B72C5-898E-4285-9476-C5D7AF5699AF}" type="sibTrans" cxnId="{F9618809-B6A2-49AD-BD1A-E63A489C384B}">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F4BD9AD4-54D7-4027-892F-C0DB4F002435}">
      <dgm:prSet phldrT="[Text]" custT="1"/>
      <dgm:spPr>
        <a:solidFill>
          <a:schemeClr val="accent3">
            <a:alpha val="90000"/>
          </a:schemeClr>
        </a:solidFill>
        <a:ln>
          <a:solidFill>
            <a:srgbClr val="FFFFFE"/>
          </a:solidFill>
        </a:ln>
      </dgm:spPr>
      <dgm:t>
        <a:bodyPr/>
        <a:lstStyle/>
        <a:p>
          <a:r>
            <a:rPr lang="en-US" sz="1300" b="1">
              <a:solidFill>
                <a:srgbClr val="FFFFFE"/>
              </a:solidFill>
              <a:latin typeface="Open Sans" panose="020B0606030504020204" pitchFamily="34" charset="0"/>
              <a:ea typeface="Open Sans" panose="020B0606030504020204" pitchFamily="34" charset="0"/>
              <a:cs typeface="Open Sans" panose="020B0606030504020204" pitchFamily="34" charset="0"/>
            </a:rPr>
            <a:t>Creating a one stop market for off takers  </a:t>
          </a:r>
        </a:p>
      </dgm:t>
    </dgm:pt>
    <dgm:pt modelId="{631F19EE-9CC1-4F27-B7A8-3D01AAF75056}" type="parTrans" cxnId="{5A7E8F90-14BF-48B1-AE48-F39684B36F9D}">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6F0758E3-4848-4F53-AFCF-9D0FCF1D6212}" type="sibTrans" cxnId="{5A7E8F90-14BF-48B1-AE48-F39684B36F9D}">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17F78C0D-5EB7-4832-A5E7-236DD5B261CC}">
      <dgm:prSet phldrT="[Text]" custT="1"/>
      <dgm:spPr>
        <a:solidFill>
          <a:schemeClr val="accent3">
            <a:alpha val="90000"/>
          </a:schemeClr>
        </a:solidFill>
        <a:ln>
          <a:solidFill>
            <a:srgbClr val="FFFFFE"/>
          </a:solidFill>
        </a:ln>
      </dgm:spPr>
      <dgm:t>
        <a:bodyPr/>
        <a:lstStyle/>
        <a:p>
          <a:r>
            <a:rPr lang="en-US" sz="1300" b="1">
              <a:solidFill>
                <a:srgbClr val="FFFFFE"/>
              </a:solidFill>
              <a:latin typeface="Open Sans" panose="020B0606030504020204" pitchFamily="34" charset="0"/>
              <a:ea typeface="Open Sans" panose="020B0606030504020204" pitchFamily="34" charset="0"/>
              <a:cs typeface="Open Sans" panose="020B0606030504020204" pitchFamily="34" charset="0"/>
            </a:rPr>
            <a:t>Track record of all aggregators for easy business options</a:t>
          </a:r>
        </a:p>
      </dgm:t>
    </dgm:pt>
    <dgm:pt modelId="{F0AE2A9F-91D0-4888-AF58-DE90893D0D2E}" type="parTrans" cxnId="{83EC4258-6BC8-4F7C-9FF8-FD8E2A0BAE5A}">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DF3F0052-1EC8-4C52-8A4D-45C362006ACD}" type="sibTrans" cxnId="{83EC4258-6BC8-4F7C-9FF8-FD8E2A0BAE5A}">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9EE81CB4-837D-4B86-8403-245321AEFF42}">
      <dgm:prSet phldrT="[Text]" custT="1"/>
      <dgm:spPr>
        <a:solidFill>
          <a:schemeClr val="bg1">
            <a:alpha val="90000"/>
          </a:schemeClr>
        </a:solidFill>
        <a:ln>
          <a:solidFill>
            <a:srgbClr val="FFFFFE"/>
          </a:solidFill>
        </a:ln>
      </dgm:spPr>
      <dgm:t>
        <a:bodyPr/>
        <a:lstStyle/>
        <a:p>
          <a:r>
            <a:rPr lang="en-US" sz="1400" b="1">
              <a:solidFill>
                <a:srgbClr val="FFFFFE"/>
              </a:solidFill>
              <a:latin typeface="Open Sans" panose="020B0606030504020204" pitchFamily="34" charset="0"/>
              <a:ea typeface="Open Sans" panose="020B0606030504020204" pitchFamily="34" charset="0"/>
              <a:cs typeface="Open Sans" panose="020B0606030504020204" pitchFamily="34" charset="0"/>
            </a:rPr>
            <a:t>Reduced cost of business (Cut off Syndicate)  </a:t>
          </a:r>
        </a:p>
      </dgm:t>
    </dgm:pt>
    <dgm:pt modelId="{08351F9E-D333-41ED-9B83-9FB5FC3F1784}" type="parTrans" cxnId="{050E1BC9-A8BA-4D21-A988-6E5E9F4C805E}">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3B5DDAC3-6445-4201-8A79-E254E68D072F}" type="sibTrans" cxnId="{050E1BC9-A8BA-4D21-A988-6E5E9F4C805E}">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1A1F2F02-3767-46D5-B5CB-5CCFA1B7A065}">
      <dgm:prSet phldrT="[Text]" custT="1"/>
      <dgm:spPr>
        <a:solidFill>
          <a:schemeClr val="bg1">
            <a:alpha val="90000"/>
          </a:schemeClr>
        </a:solidFill>
        <a:ln>
          <a:solidFill>
            <a:srgbClr val="FFFFFE"/>
          </a:solidFill>
        </a:ln>
      </dgm:spPr>
      <dgm:t>
        <a:bodyPr/>
        <a:lstStyle/>
        <a:p>
          <a:r>
            <a:rPr lang="en-US" sz="1400" b="1">
              <a:solidFill>
                <a:srgbClr val="FFFFFE"/>
              </a:solidFill>
              <a:latin typeface="Open Sans" panose="020B0606030504020204" pitchFamily="34" charset="0"/>
              <a:ea typeface="Open Sans" panose="020B0606030504020204" pitchFamily="34" charset="0"/>
              <a:cs typeface="Open Sans" panose="020B0606030504020204" pitchFamily="34" charset="0"/>
            </a:rPr>
            <a:t>Reduced lead time </a:t>
          </a:r>
        </a:p>
      </dgm:t>
    </dgm:pt>
    <dgm:pt modelId="{1793F41D-5A1E-4652-80C3-8AE70E689491}" type="parTrans" cxnId="{AE53E3C4-7DDA-4C96-BA42-CE73394D0410}">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BE0C65E9-39A6-46FB-97EC-293DF87A3C85}" type="sibTrans" cxnId="{AE53E3C4-7DDA-4C96-BA42-CE73394D0410}">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25CF7020-B6F5-46D2-9B3F-978344745058}">
      <dgm:prSet phldrT="[Text]" custT="1"/>
      <dgm:spPr>
        <a:solidFill>
          <a:schemeClr val="accent4">
            <a:alpha val="90000"/>
          </a:schemeClr>
        </a:solidFill>
        <a:ln>
          <a:solidFill>
            <a:srgbClr val="FFFFFE"/>
          </a:solidFill>
        </a:ln>
      </dgm:spPr>
      <dgm:t>
        <a:bodyPr/>
        <a:lstStyle/>
        <a:p>
          <a:r>
            <a:rPr lang="en-US" sz="1400" b="1">
              <a:solidFill>
                <a:srgbClr val="FFFFFE"/>
              </a:solidFill>
              <a:latin typeface="Open Sans" panose="020B0606030504020204" pitchFamily="34" charset="0"/>
              <a:ea typeface="Open Sans" panose="020B0606030504020204" pitchFamily="34" charset="0"/>
              <a:cs typeface="Open Sans" panose="020B0606030504020204" pitchFamily="34" charset="0"/>
            </a:rPr>
            <a:t>Transparency and record of aggregators</a:t>
          </a:r>
        </a:p>
      </dgm:t>
    </dgm:pt>
    <dgm:pt modelId="{9014EE0A-ACA6-4AFD-9ACA-319E437A45A6}" type="parTrans" cxnId="{4AE7D02A-4831-40EB-B2E1-9E4DEE2ACCBB}">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8E324288-9C57-4CDE-86B0-B30A576E3F8A}" type="sibTrans" cxnId="{4AE7D02A-4831-40EB-B2E1-9E4DEE2ACCBB}">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C6938EB2-BB68-4721-8B2B-A5B3FE413573}">
      <dgm:prSet phldrT="[Text]" custT="1"/>
      <dgm:spPr>
        <a:solidFill>
          <a:schemeClr val="accent4">
            <a:alpha val="90000"/>
          </a:schemeClr>
        </a:solidFill>
        <a:ln>
          <a:solidFill>
            <a:srgbClr val="FFFFFE"/>
          </a:solidFill>
        </a:ln>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9533758C-BF6B-45D7-958B-48DFBEA2AB5D}" type="parTrans" cxnId="{2C2A691B-5FC6-414E-BB57-271AB9A41044}">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34674CF8-00B5-40CA-9EAD-BA665DE16ABB}" type="sibTrans" cxnId="{2C2A691B-5FC6-414E-BB57-271AB9A41044}">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4E01B74A-1CD5-492B-A4AC-1BAF0E452C6E}">
      <dgm:prSet phldrT="[Text]" custT="1"/>
      <dgm:spPr>
        <a:solidFill>
          <a:schemeClr val="accent3">
            <a:alpha val="90000"/>
          </a:schemeClr>
        </a:solidFill>
        <a:ln>
          <a:solidFill>
            <a:srgbClr val="FFFFFE"/>
          </a:solidFill>
        </a:ln>
      </dgm:spPr>
      <dgm:t>
        <a:bodyPr/>
        <a:lstStyle/>
        <a:p>
          <a:r>
            <a:rPr lang="en-US" sz="1300" b="1">
              <a:solidFill>
                <a:srgbClr val="FFFFFE"/>
              </a:solidFill>
              <a:latin typeface="Open Sans" panose="020B0606030504020204" pitchFamily="34" charset="0"/>
              <a:ea typeface="Open Sans" panose="020B0606030504020204" pitchFamily="34" charset="0"/>
              <a:cs typeface="Open Sans" panose="020B0606030504020204" pitchFamily="34" charset="0"/>
            </a:rPr>
            <a:t>Ease to use</a:t>
          </a:r>
        </a:p>
      </dgm:t>
    </dgm:pt>
    <dgm:pt modelId="{1E1AB375-D27F-42D6-82C4-B0F96ABBB486}" type="parTrans" cxnId="{251854E6-8811-4635-AFA5-FDB7F1648D10}">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22EFD4EE-0450-4CC5-86F3-FE6F2778B7BB}" type="sibTrans" cxnId="{251854E6-8811-4635-AFA5-FDB7F1648D10}">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64DD3F1C-98E5-4023-A9AE-7216D3647102}">
      <dgm:prSet phldrT="[Text]" custT="1"/>
      <dgm:spPr>
        <a:solidFill>
          <a:schemeClr val="bg1">
            <a:alpha val="90000"/>
          </a:schemeClr>
        </a:solidFill>
        <a:ln>
          <a:solidFill>
            <a:srgbClr val="FFFFFE"/>
          </a:solidFill>
        </a:ln>
      </dgm:spPr>
      <dgm:t>
        <a:bodyPr/>
        <a:lstStyle/>
        <a:p>
          <a:r>
            <a:rPr lang="en-US" sz="1400" b="1">
              <a:solidFill>
                <a:srgbClr val="FFFFFE"/>
              </a:solidFill>
              <a:latin typeface="Open Sans" panose="020B0606030504020204" pitchFamily="34" charset="0"/>
              <a:ea typeface="Open Sans" panose="020B0606030504020204" pitchFamily="34" charset="0"/>
              <a:cs typeface="Open Sans" panose="020B0606030504020204" pitchFamily="34" charset="0"/>
            </a:rPr>
            <a:t>Productivity maximization </a:t>
          </a:r>
        </a:p>
      </dgm:t>
    </dgm:pt>
    <dgm:pt modelId="{7E6B7874-D70B-4516-83F6-62AF429A7435}" type="parTrans" cxnId="{44E242B6-1EBE-4D01-AAD3-7F525A722E1B}">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6E4A746E-BFAE-4280-B66D-1A8A37087342}" type="sibTrans" cxnId="{44E242B6-1EBE-4D01-AAD3-7F525A722E1B}">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2B7B6A09-BF15-4026-A336-734E2BB9365A}">
      <dgm:prSet phldrT="[Text]" custT="1"/>
      <dgm:spPr>
        <a:solidFill>
          <a:schemeClr val="accent4">
            <a:alpha val="90000"/>
          </a:schemeClr>
        </a:solidFill>
        <a:ln>
          <a:solidFill>
            <a:srgbClr val="FFFFFE"/>
          </a:solidFill>
        </a:ln>
      </dgm:spPr>
      <dgm:t>
        <a:bodyPr/>
        <a:lstStyle/>
        <a:p>
          <a:r>
            <a:rPr lang="en-US" sz="1400" b="1">
              <a:solidFill>
                <a:srgbClr val="FFFFFE"/>
              </a:solidFill>
              <a:latin typeface="Open Sans" panose="020B0606030504020204" pitchFamily="34" charset="0"/>
              <a:ea typeface="Open Sans" panose="020B0606030504020204" pitchFamily="34" charset="0"/>
              <a:cs typeface="Open Sans" panose="020B0606030504020204" pitchFamily="34" charset="0"/>
            </a:rPr>
            <a:t>Confidentiality of information </a:t>
          </a:r>
        </a:p>
      </dgm:t>
    </dgm:pt>
    <dgm:pt modelId="{152BDCBC-121F-48ED-8B88-AEF99C4DD7B1}" type="parTrans" cxnId="{541E0178-BD49-498E-9AA5-E17E3C22DD52}">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99F5B56C-380C-4FB1-A356-0B8AA323DA1C}" type="sibTrans" cxnId="{541E0178-BD49-498E-9AA5-E17E3C22DD52}">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BB26A0E2-179A-4327-995E-973613086E8A}">
      <dgm:prSet phldrT="[Text]" custT="1"/>
      <dgm:spPr>
        <a:solidFill>
          <a:schemeClr val="accent4">
            <a:alpha val="90000"/>
          </a:schemeClr>
        </a:solidFill>
        <a:ln>
          <a:solidFill>
            <a:srgbClr val="FFFFFE"/>
          </a:solidFill>
        </a:ln>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91972E83-AE98-42FF-93DC-0B7575D1CD2F}" type="parTrans" cxnId="{49A3DD59-6D13-4F6E-8BDA-35296E26A193}">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9F933C62-E98D-49DF-8B14-F8A24BE26BA0}" type="sibTrans" cxnId="{49A3DD59-6D13-4F6E-8BDA-35296E26A193}">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2248810D-B7BA-4999-A81D-36572A20456D}">
      <dgm:prSet phldrT="[Text]" custT="1"/>
      <dgm:spPr>
        <a:solidFill>
          <a:schemeClr val="accent4">
            <a:alpha val="90000"/>
          </a:schemeClr>
        </a:solidFill>
        <a:ln>
          <a:solidFill>
            <a:srgbClr val="FFFFFE"/>
          </a:solidFill>
        </a:ln>
      </dgm:spPr>
      <dgm:t>
        <a:bodyPr/>
        <a:lstStyle/>
        <a:p>
          <a:r>
            <a:rPr lang="en-US" sz="1400" b="1">
              <a:solidFill>
                <a:srgbClr val="FFFFFE"/>
              </a:solidFill>
              <a:latin typeface="Open Sans" panose="020B0606030504020204" pitchFamily="34" charset="0"/>
              <a:ea typeface="Open Sans" panose="020B0606030504020204" pitchFamily="34" charset="0"/>
              <a:cs typeface="Open Sans" panose="020B0606030504020204" pitchFamily="34" charset="0"/>
            </a:rPr>
            <a:t>Ease of accessibility </a:t>
          </a:r>
        </a:p>
      </dgm:t>
    </dgm:pt>
    <dgm:pt modelId="{A4CD806B-34EE-49FC-A563-30F46B28A350}" type="parTrans" cxnId="{411237B7-82D4-470A-91FE-18D32104CBEC}">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AD7289C6-FB4C-441A-BBB8-CBA4297C3D32}" type="sibTrans" cxnId="{411237B7-82D4-470A-91FE-18D32104CBEC}">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A50F910F-5DD2-4CF5-A100-E368F54862C6}">
      <dgm:prSet phldrT="[Text]" custT="1"/>
      <dgm:spPr>
        <a:solidFill>
          <a:schemeClr val="accent4">
            <a:alpha val="90000"/>
          </a:schemeClr>
        </a:solidFill>
        <a:ln>
          <a:solidFill>
            <a:srgbClr val="FFFFFE"/>
          </a:solidFill>
        </a:ln>
      </dgm:spPr>
      <dgm:t>
        <a:bodyPr/>
        <a:lstStyle/>
        <a:p>
          <a:endParaRPr lang="en-US" sz="28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751DED89-6903-4EB3-92FC-8148B4903C0C}" type="parTrans" cxnId="{AF9E7C27-7AE6-4C89-816F-B482865F791F}">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49880DEA-775D-4065-84A0-DE98C9B0F2BD}" type="sibTrans" cxnId="{AF9E7C27-7AE6-4C89-816F-B482865F791F}">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291B034A-5B48-45CE-994C-5D723D4158E7}">
      <dgm:prSet phldrT="[Text]" custT="1"/>
      <dgm:spPr>
        <a:solidFill>
          <a:schemeClr val="accent3">
            <a:alpha val="90000"/>
          </a:schemeClr>
        </a:solidFill>
        <a:ln>
          <a:solidFill>
            <a:srgbClr val="FFFFFE"/>
          </a:solidFill>
        </a:ln>
      </dgm:spPr>
      <dgm:t>
        <a:bodyPr/>
        <a:lstStyle/>
        <a:p>
          <a:r>
            <a:rPr lang="en-US" sz="1300" b="1">
              <a:solidFill>
                <a:srgbClr val="FFFFFE"/>
              </a:solidFill>
              <a:latin typeface="Open Sans" panose="020B0606030504020204" pitchFamily="34" charset="0"/>
              <a:ea typeface="Open Sans" panose="020B0606030504020204" pitchFamily="34" charset="0"/>
              <a:cs typeface="Open Sans" panose="020B0606030504020204" pitchFamily="34" charset="0"/>
            </a:rPr>
            <a:t>Achieved economies of scale                    </a:t>
          </a:r>
        </a:p>
      </dgm:t>
    </dgm:pt>
    <dgm:pt modelId="{B3AEE463-AD6B-4D82-890C-B1612A8D0F95}" type="parTrans" cxnId="{89A10483-6F82-41A3-83E2-AD17ABB3422F}">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E7DBBADE-2300-4847-AF70-F5711E6D36F8}" type="sibTrans" cxnId="{89A10483-6F82-41A3-83E2-AD17ABB3422F}">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3E3C0014-356C-4968-9C94-1257157B64FE}" type="pres">
      <dgm:prSet presAssocID="{01B22829-6D1E-4A76-9154-6F0F0288CB25}" presName="linearFlow" presStyleCnt="0">
        <dgm:presLayoutVars>
          <dgm:dir/>
          <dgm:animLvl val="lvl"/>
          <dgm:resizeHandles val="exact"/>
        </dgm:presLayoutVars>
      </dgm:prSet>
      <dgm:spPr/>
      <dgm:t>
        <a:bodyPr/>
        <a:lstStyle/>
        <a:p>
          <a:endParaRPr lang="en-US"/>
        </a:p>
      </dgm:t>
    </dgm:pt>
    <dgm:pt modelId="{A2F00835-078A-43D1-A6D9-725E8810E78F}" type="pres">
      <dgm:prSet presAssocID="{EBF5E369-13EC-413F-BA12-43A71D4FA88C}" presName="composite" presStyleCnt="0"/>
      <dgm:spPr/>
    </dgm:pt>
    <dgm:pt modelId="{74C62226-DEE0-42C2-9B7A-3BC577C4C7DC}" type="pres">
      <dgm:prSet presAssocID="{EBF5E369-13EC-413F-BA12-43A71D4FA88C}" presName="parentText" presStyleLbl="alignNode1" presStyleIdx="0" presStyleCnt="3" custLinFactNeighborX="-4172" custLinFactNeighborY="98">
        <dgm:presLayoutVars>
          <dgm:chMax val="1"/>
          <dgm:bulletEnabled val="1"/>
        </dgm:presLayoutVars>
      </dgm:prSet>
      <dgm:spPr/>
      <dgm:t>
        <a:bodyPr/>
        <a:lstStyle/>
        <a:p>
          <a:endParaRPr lang="en-US"/>
        </a:p>
      </dgm:t>
    </dgm:pt>
    <dgm:pt modelId="{DB6B69E6-D1CC-46D8-A833-AF6B2D03489C}" type="pres">
      <dgm:prSet presAssocID="{EBF5E369-13EC-413F-BA12-43A71D4FA88C}" presName="descendantText" presStyleLbl="alignAcc1" presStyleIdx="0" presStyleCnt="3" custScaleY="145134" custLinFactNeighborX="0" custLinFactNeighborY="-501">
        <dgm:presLayoutVars>
          <dgm:bulletEnabled val="1"/>
        </dgm:presLayoutVars>
      </dgm:prSet>
      <dgm:spPr/>
      <dgm:t>
        <a:bodyPr/>
        <a:lstStyle/>
        <a:p>
          <a:endParaRPr lang="en-US"/>
        </a:p>
      </dgm:t>
    </dgm:pt>
    <dgm:pt modelId="{A09088B3-5E10-4241-B358-20BE7FCBAE5B}" type="pres">
      <dgm:prSet presAssocID="{FD45ED6D-DCE0-473D-AAAB-A39D9CB4330F}" presName="sp" presStyleCnt="0"/>
      <dgm:spPr/>
    </dgm:pt>
    <dgm:pt modelId="{7977A7AA-1779-4E55-8485-B79B64E426D5}" type="pres">
      <dgm:prSet presAssocID="{C226DAF4-B141-4B47-858A-D438F6D1F607}" presName="composite" presStyleCnt="0"/>
      <dgm:spPr/>
    </dgm:pt>
    <dgm:pt modelId="{1EA3A008-3F24-49F0-9F5F-4A0AC390299C}" type="pres">
      <dgm:prSet presAssocID="{C226DAF4-B141-4B47-858A-D438F6D1F607}" presName="parentText" presStyleLbl="alignNode1" presStyleIdx="1" presStyleCnt="3" custLinFactNeighborX="-34574">
        <dgm:presLayoutVars>
          <dgm:chMax val="1"/>
          <dgm:bulletEnabled val="1"/>
        </dgm:presLayoutVars>
      </dgm:prSet>
      <dgm:spPr/>
      <dgm:t>
        <a:bodyPr/>
        <a:lstStyle/>
        <a:p>
          <a:endParaRPr lang="en-US"/>
        </a:p>
      </dgm:t>
    </dgm:pt>
    <dgm:pt modelId="{5D1A8AAD-AAD0-4453-B9DB-8894D300DA5B}" type="pres">
      <dgm:prSet presAssocID="{C226DAF4-B141-4B47-858A-D438F6D1F607}" presName="descendantText" presStyleLbl="alignAcc1" presStyleIdx="1" presStyleCnt="3" custLinFactNeighborX="0" custLinFactNeighborY="-36">
        <dgm:presLayoutVars>
          <dgm:bulletEnabled val="1"/>
        </dgm:presLayoutVars>
      </dgm:prSet>
      <dgm:spPr/>
      <dgm:t>
        <a:bodyPr/>
        <a:lstStyle/>
        <a:p>
          <a:endParaRPr lang="en-US"/>
        </a:p>
      </dgm:t>
    </dgm:pt>
    <dgm:pt modelId="{9FF435D4-908F-4799-856D-B40F5DD4337C}" type="pres">
      <dgm:prSet presAssocID="{4E1EF13A-6DEA-4DB5-B051-A58B8BF2412F}" presName="sp" presStyleCnt="0"/>
      <dgm:spPr/>
    </dgm:pt>
    <dgm:pt modelId="{8A62618C-7C56-42CC-96BC-680109E82C5D}" type="pres">
      <dgm:prSet presAssocID="{F4E79A50-A27C-464E-A235-1009CCABDD90}" presName="composite" presStyleCnt="0"/>
      <dgm:spPr/>
    </dgm:pt>
    <dgm:pt modelId="{EF0BB540-118C-459B-B818-9BBE4DEA1C84}" type="pres">
      <dgm:prSet presAssocID="{F4E79A50-A27C-464E-A235-1009CCABDD90}" presName="parentText" presStyleLbl="alignNode1" presStyleIdx="2" presStyleCnt="3" custLinFactNeighborY="-384">
        <dgm:presLayoutVars>
          <dgm:chMax val="1"/>
          <dgm:bulletEnabled val="1"/>
        </dgm:presLayoutVars>
      </dgm:prSet>
      <dgm:spPr/>
      <dgm:t>
        <a:bodyPr/>
        <a:lstStyle/>
        <a:p>
          <a:endParaRPr lang="en-US"/>
        </a:p>
      </dgm:t>
    </dgm:pt>
    <dgm:pt modelId="{9DAAE821-F2D3-42CF-B6A8-60B1D091B9ED}" type="pres">
      <dgm:prSet presAssocID="{F4E79A50-A27C-464E-A235-1009CCABDD90}" presName="descendantText" presStyleLbl="alignAcc1" presStyleIdx="2" presStyleCnt="3" custScaleY="99804" custLinFactNeighborX="0" custLinFactNeighborY="-591">
        <dgm:presLayoutVars>
          <dgm:bulletEnabled val="1"/>
        </dgm:presLayoutVars>
      </dgm:prSet>
      <dgm:spPr/>
      <dgm:t>
        <a:bodyPr/>
        <a:lstStyle/>
        <a:p>
          <a:endParaRPr lang="en-US"/>
        </a:p>
      </dgm:t>
    </dgm:pt>
  </dgm:ptLst>
  <dgm:cxnLst>
    <dgm:cxn modelId="{F9618809-B6A2-49AD-BD1A-E63A489C384B}" srcId="{F4E79A50-A27C-464E-A235-1009CCABDD90}" destId="{574B247D-AB29-4F45-94CD-94AE002E96DC}" srcOrd="1" destOrd="0" parTransId="{615282DA-0A73-4BF8-8933-9A260AB1858A}" sibTransId="{2C9B72C5-898E-4285-9476-C5D7AF5699AF}"/>
    <dgm:cxn modelId="{3240063A-3D34-4A9C-B770-5BB374A0100B}" type="presOf" srcId="{9EE81CB4-837D-4B86-8403-245321AEFF42}" destId="{5D1A8AAD-AAD0-4453-B9DB-8894D300DA5B}" srcOrd="0" destOrd="1" presId="urn:microsoft.com/office/officeart/2005/8/layout/chevron2"/>
    <dgm:cxn modelId="{301779B7-DE77-4422-ABD6-3638953E56D3}" type="presOf" srcId="{A50F910F-5DD2-4CF5-A100-E368F54862C6}" destId="{9DAAE821-F2D3-42CF-B6A8-60B1D091B9ED}" srcOrd="0" destOrd="0" presId="urn:microsoft.com/office/officeart/2005/8/layout/chevron2"/>
    <dgm:cxn modelId="{9B3AA052-D3BD-4FCC-A746-19EF44DC6B86}" type="presOf" srcId="{C226DAF4-B141-4B47-858A-D438F6D1F607}" destId="{1EA3A008-3F24-49F0-9F5F-4A0AC390299C}" srcOrd="0" destOrd="0" presId="urn:microsoft.com/office/officeart/2005/8/layout/chevron2"/>
    <dgm:cxn modelId="{513C2D55-DB6D-4C13-ABE6-37526639216C}" type="presOf" srcId="{4E01B74A-1CD5-492B-A4AC-1BAF0E452C6E}" destId="{DB6B69E6-D1CC-46D8-A833-AF6B2D03489C}" srcOrd="0" destOrd="3" presId="urn:microsoft.com/office/officeart/2005/8/layout/chevron2"/>
    <dgm:cxn modelId="{A0459D67-2FFE-49D0-91EB-726EB2A5F1FB}" type="presOf" srcId="{20A21DDA-9152-4FDA-8D17-F5DE22789038}" destId="{5D1A8AAD-AAD0-4453-B9DB-8894D300DA5B}" srcOrd="0" destOrd="0" presId="urn:microsoft.com/office/officeart/2005/8/layout/chevron2"/>
    <dgm:cxn modelId="{541E0178-BD49-498E-9AA5-E17E3C22DD52}" srcId="{F4E79A50-A27C-464E-A235-1009CCABDD90}" destId="{2B7B6A09-BF15-4026-A336-734E2BB9365A}" srcOrd="3" destOrd="0" parTransId="{152BDCBC-121F-48ED-8B88-AEF99C4DD7B1}" sibTransId="{99F5B56C-380C-4FB1-A356-0B8AA323DA1C}"/>
    <dgm:cxn modelId="{83EC4258-6BC8-4F7C-9FF8-FD8E2A0BAE5A}" srcId="{EBF5E369-13EC-413F-BA12-43A71D4FA88C}" destId="{17F78C0D-5EB7-4832-A5E7-236DD5B261CC}" srcOrd="2" destOrd="0" parTransId="{F0AE2A9F-91D0-4888-AF58-DE90893D0D2E}" sibTransId="{DF3F0052-1EC8-4C52-8A4D-45C362006ACD}"/>
    <dgm:cxn modelId="{AF3499F1-9542-4281-8804-FABA2FEEE063}" srcId="{01B22829-6D1E-4A76-9154-6F0F0288CB25}" destId="{EBF5E369-13EC-413F-BA12-43A71D4FA88C}" srcOrd="0" destOrd="0" parTransId="{4E279932-7691-43DD-9F46-29BB18F4DB52}" sibTransId="{FD45ED6D-DCE0-473D-AAAB-A39D9CB4330F}"/>
    <dgm:cxn modelId="{7C716F42-30E4-4719-8E76-620BF5E64146}" type="presOf" srcId="{BB26A0E2-179A-4327-995E-973613086E8A}" destId="{9DAAE821-F2D3-42CF-B6A8-60B1D091B9ED}" srcOrd="0" destOrd="5" presId="urn:microsoft.com/office/officeart/2005/8/layout/chevron2"/>
    <dgm:cxn modelId="{9FB79C52-D683-40DA-9BF7-C30E4779359A}" type="presOf" srcId="{1A1F2F02-3767-46D5-B5CB-5CCFA1B7A065}" destId="{5D1A8AAD-AAD0-4453-B9DB-8894D300DA5B}" srcOrd="0" destOrd="2" presId="urn:microsoft.com/office/officeart/2005/8/layout/chevron2"/>
    <dgm:cxn modelId="{7B9F521C-F1E4-4F97-81E4-682AAF9786D5}" type="presOf" srcId="{64DD3F1C-98E5-4023-A9AE-7216D3647102}" destId="{5D1A8AAD-AAD0-4453-B9DB-8894D300DA5B}" srcOrd="0" destOrd="3" presId="urn:microsoft.com/office/officeart/2005/8/layout/chevron2"/>
    <dgm:cxn modelId="{F7C272A0-8EA7-4E5E-979B-96C5F1F0DBAA}" type="presOf" srcId="{F4E79A50-A27C-464E-A235-1009CCABDD90}" destId="{EF0BB540-118C-459B-B818-9BBE4DEA1C84}" srcOrd="0" destOrd="0" presId="urn:microsoft.com/office/officeart/2005/8/layout/chevron2"/>
    <dgm:cxn modelId="{AF9E7C27-7AE6-4C89-816F-B482865F791F}" srcId="{F4E79A50-A27C-464E-A235-1009CCABDD90}" destId="{A50F910F-5DD2-4CF5-A100-E368F54862C6}" srcOrd="0" destOrd="0" parTransId="{751DED89-6903-4EB3-92FC-8148B4903C0C}" sibTransId="{49880DEA-775D-4065-84A0-DE98C9B0F2BD}"/>
    <dgm:cxn modelId="{612F5BD2-EEFD-488E-A0D0-F40707E0AFE9}" type="presOf" srcId="{2B7B6A09-BF15-4026-A336-734E2BB9365A}" destId="{9DAAE821-F2D3-42CF-B6A8-60B1D091B9ED}" srcOrd="0" destOrd="3" presId="urn:microsoft.com/office/officeart/2005/8/layout/chevron2"/>
    <dgm:cxn modelId="{251854E6-8811-4635-AFA5-FDB7F1648D10}" srcId="{EBF5E369-13EC-413F-BA12-43A71D4FA88C}" destId="{4E01B74A-1CD5-492B-A4AC-1BAF0E452C6E}" srcOrd="3" destOrd="0" parTransId="{1E1AB375-D27F-42D6-82C4-B0F96ABBB486}" sibTransId="{22EFD4EE-0450-4CC5-86F3-FE6F2778B7BB}"/>
    <dgm:cxn modelId="{4A68CD1B-9389-498E-9179-EE304B557D51}" srcId="{EBF5E369-13EC-413F-BA12-43A71D4FA88C}" destId="{ADBB07E7-8BB9-48AF-B641-F515C33123A2}" srcOrd="0" destOrd="0" parTransId="{FC1697B4-5E04-400D-B37E-140857D16030}" sibTransId="{C2BD574B-6815-426F-BC82-75DBFF6FDE9C}"/>
    <dgm:cxn modelId="{BB61F1FE-6541-4269-B708-984CDF2B77E4}" type="presOf" srcId="{01B22829-6D1E-4A76-9154-6F0F0288CB25}" destId="{3E3C0014-356C-4968-9C94-1257157B64FE}" srcOrd="0" destOrd="0" presId="urn:microsoft.com/office/officeart/2005/8/layout/chevron2"/>
    <dgm:cxn modelId="{5A7E8F90-14BF-48B1-AE48-F39684B36F9D}" srcId="{EBF5E369-13EC-413F-BA12-43A71D4FA88C}" destId="{F4BD9AD4-54D7-4027-892F-C0DB4F002435}" srcOrd="1" destOrd="0" parTransId="{631F19EE-9CC1-4F27-B7A8-3D01AAF75056}" sibTransId="{6F0758E3-4848-4F53-AFCF-9D0FCF1D6212}"/>
    <dgm:cxn modelId="{A1E177AC-6028-4528-A413-4393957E55B7}" type="presOf" srcId="{EBF5E369-13EC-413F-BA12-43A71D4FA88C}" destId="{74C62226-DEE0-42C2-9B7A-3BC577C4C7DC}" srcOrd="0" destOrd="0" presId="urn:microsoft.com/office/officeart/2005/8/layout/chevron2"/>
    <dgm:cxn modelId="{E868F8AF-2B2F-4979-948C-6A3B5AFAB94B}" type="presOf" srcId="{F4BD9AD4-54D7-4027-892F-C0DB4F002435}" destId="{DB6B69E6-D1CC-46D8-A833-AF6B2D03489C}" srcOrd="0" destOrd="1" presId="urn:microsoft.com/office/officeart/2005/8/layout/chevron2"/>
    <dgm:cxn modelId="{49A3DD59-6D13-4F6E-8BDA-35296E26A193}" srcId="{F4E79A50-A27C-464E-A235-1009CCABDD90}" destId="{BB26A0E2-179A-4327-995E-973613086E8A}" srcOrd="5" destOrd="0" parTransId="{91972E83-AE98-42FF-93DC-0B7575D1CD2F}" sibTransId="{9F933C62-E98D-49DF-8B14-F8A24BE26BA0}"/>
    <dgm:cxn modelId="{BDDD3082-7331-410F-BF55-02AD7A826C4B}" type="presOf" srcId="{17F78C0D-5EB7-4832-A5E7-236DD5B261CC}" destId="{DB6B69E6-D1CC-46D8-A833-AF6B2D03489C}" srcOrd="0" destOrd="2" presId="urn:microsoft.com/office/officeart/2005/8/layout/chevron2"/>
    <dgm:cxn modelId="{44E242B6-1EBE-4D01-AAD3-7F525A722E1B}" srcId="{C226DAF4-B141-4B47-858A-D438F6D1F607}" destId="{64DD3F1C-98E5-4023-A9AE-7216D3647102}" srcOrd="3" destOrd="0" parTransId="{7E6B7874-D70B-4516-83F6-62AF429A7435}" sibTransId="{6E4A746E-BFAE-4280-B66D-1A8A37087342}"/>
    <dgm:cxn modelId="{ED5F837A-6770-4429-84EE-1B86858A7D41}" type="presOf" srcId="{25CF7020-B6F5-46D2-9B3F-978344745058}" destId="{9DAAE821-F2D3-42CF-B6A8-60B1D091B9ED}" srcOrd="0" destOrd="2" presId="urn:microsoft.com/office/officeart/2005/8/layout/chevron2"/>
    <dgm:cxn modelId="{BAEBBAE0-5848-466D-B09F-55D884159A34}" srcId="{01B22829-6D1E-4A76-9154-6F0F0288CB25}" destId="{C226DAF4-B141-4B47-858A-D438F6D1F607}" srcOrd="1" destOrd="0" parTransId="{710D05FE-FF49-4EED-930C-ADCC0619CE7B}" sibTransId="{4E1EF13A-6DEA-4DB5-B051-A58B8BF2412F}"/>
    <dgm:cxn modelId="{2C2A691B-5FC6-414E-BB57-271AB9A41044}" srcId="{F4E79A50-A27C-464E-A235-1009CCABDD90}" destId="{C6938EB2-BB68-4721-8B2B-A5B3FE413573}" srcOrd="6" destOrd="0" parTransId="{9533758C-BF6B-45D7-958B-48DFBEA2AB5D}" sibTransId="{34674CF8-00B5-40CA-9EAD-BA665DE16ABB}"/>
    <dgm:cxn modelId="{56D30878-51EF-4196-95B7-368E3B3D3C7C}" type="presOf" srcId="{2248810D-B7BA-4999-A81D-36572A20456D}" destId="{9DAAE821-F2D3-42CF-B6A8-60B1D091B9ED}" srcOrd="0" destOrd="4" presId="urn:microsoft.com/office/officeart/2005/8/layout/chevron2"/>
    <dgm:cxn modelId="{411237B7-82D4-470A-91FE-18D32104CBEC}" srcId="{F4E79A50-A27C-464E-A235-1009CCABDD90}" destId="{2248810D-B7BA-4999-A81D-36572A20456D}" srcOrd="4" destOrd="0" parTransId="{A4CD806B-34EE-49FC-A563-30F46B28A350}" sibTransId="{AD7289C6-FB4C-441A-BBB8-CBA4297C3D32}"/>
    <dgm:cxn modelId="{B9E675D8-700B-4A3D-B09D-88DE16F055EE}" srcId="{01B22829-6D1E-4A76-9154-6F0F0288CB25}" destId="{F4E79A50-A27C-464E-A235-1009CCABDD90}" srcOrd="2" destOrd="0" parTransId="{8DE7D60B-EDC7-4077-91C1-D62F26FA6E83}" sibTransId="{4FBB8A18-63F0-4EA0-8DDD-A103F3A083D5}"/>
    <dgm:cxn modelId="{4AE7D02A-4831-40EB-B2E1-9E4DEE2ACCBB}" srcId="{F4E79A50-A27C-464E-A235-1009CCABDD90}" destId="{25CF7020-B6F5-46D2-9B3F-978344745058}" srcOrd="2" destOrd="0" parTransId="{9014EE0A-ACA6-4AFD-9ACA-319E437A45A6}" sibTransId="{8E324288-9C57-4CDE-86B0-B30A576E3F8A}"/>
    <dgm:cxn modelId="{ED89A2E9-FA40-41AE-8FC4-1C474B6E9660}" type="presOf" srcId="{574B247D-AB29-4F45-94CD-94AE002E96DC}" destId="{9DAAE821-F2D3-42CF-B6A8-60B1D091B9ED}" srcOrd="0" destOrd="1" presId="urn:microsoft.com/office/officeart/2005/8/layout/chevron2"/>
    <dgm:cxn modelId="{FDBDDF51-DDB6-4E47-9AA2-FAD33DF663F3}" type="presOf" srcId="{C6938EB2-BB68-4721-8B2B-A5B3FE413573}" destId="{9DAAE821-F2D3-42CF-B6A8-60B1D091B9ED}" srcOrd="0" destOrd="6" presId="urn:microsoft.com/office/officeart/2005/8/layout/chevron2"/>
    <dgm:cxn modelId="{050E1BC9-A8BA-4D21-A988-6E5E9F4C805E}" srcId="{C226DAF4-B141-4B47-858A-D438F6D1F607}" destId="{9EE81CB4-837D-4B86-8403-245321AEFF42}" srcOrd="1" destOrd="0" parTransId="{08351F9E-D333-41ED-9B83-9FB5FC3F1784}" sibTransId="{3B5DDAC3-6445-4201-8A79-E254E68D072F}"/>
    <dgm:cxn modelId="{0916A5BD-90B7-4594-94F4-873E10A885EB}" type="presOf" srcId="{ADBB07E7-8BB9-48AF-B641-F515C33123A2}" destId="{DB6B69E6-D1CC-46D8-A833-AF6B2D03489C}" srcOrd="0" destOrd="0" presId="urn:microsoft.com/office/officeart/2005/8/layout/chevron2"/>
    <dgm:cxn modelId="{6020B4DB-F73E-4414-881C-9DFE41A3EB70}" srcId="{C226DAF4-B141-4B47-858A-D438F6D1F607}" destId="{20A21DDA-9152-4FDA-8D17-F5DE22789038}" srcOrd="0" destOrd="0" parTransId="{4868766B-5F71-4A56-8D88-D66676866F93}" sibTransId="{9AE7A61C-317F-4417-ADD5-94BE9F78E42B}"/>
    <dgm:cxn modelId="{AE53E3C4-7DDA-4C96-BA42-CE73394D0410}" srcId="{C226DAF4-B141-4B47-858A-D438F6D1F607}" destId="{1A1F2F02-3767-46D5-B5CB-5CCFA1B7A065}" srcOrd="2" destOrd="0" parTransId="{1793F41D-5A1E-4652-80C3-8AE70E689491}" sibTransId="{BE0C65E9-39A6-46FB-97EC-293DF87A3C85}"/>
    <dgm:cxn modelId="{83DCE042-EC31-4E91-BA5C-D99F067ACC54}" type="presOf" srcId="{291B034A-5B48-45CE-994C-5D723D4158E7}" destId="{DB6B69E6-D1CC-46D8-A833-AF6B2D03489C}" srcOrd="0" destOrd="4" presId="urn:microsoft.com/office/officeart/2005/8/layout/chevron2"/>
    <dgm:cxn modelId="{89A10483-6F82-41A3-83E2-AD17ABB3422F}" srcId="{EBF5E369-13EC-413F-BA12-43A71D4FA88C}" destId="{291B034A-5B48-45CE-994C-5D723D4158E7}" srcOrd="4" destOrd="0" parTransId="{B3AEE463-AD6B-4D82-890C-B1612A8D0F95}" sibTransId="{E7DBBADE-2300-4847-AF70-F5711E6D36F8}"/>
    <dgm:cxn modelId="{99D38839-3C61-4B6A-ACB4-22E62E2D8C75}" type="presParOf" srcId="{3E3C0014-356C-4968-9C94-1257157B64FE}" destId="{A2F00835-078A-43D1-A6D9-725E8810E78F}" srcOrd="0" destOrd="0" presId="urn:microsoft.com/office/officeart/2005/8/layout/chevron2"/>
    <dgm:cxn modelId="{033480DF-D620-4C34-BB20-4D7C03A5D607}" type="presParOf" srcId="{A2F00835-078A-43D1-A6D9-725E8810E78F}" destId="{74C62226-DEE0-42C2-9B7A-3BC577C4C7DC}" srcOrd="0" destOrd="0" presId="urn:microsoft.com/office/officeart/2005/8/layout/chevron2"/>
    <dgm:cxn modelId="{F46AECA4-7858-45EE-B143-AA8A898FEA5A}" type="presParOf" srcId="{A2F00835-078A-43D1-A6D9-725E8810E78F}" destId="{DB6B69E6-D1CC-46D8-A833-AF6B2D03489C}" srcOrd="1" destOrd="0" presId="urn:microsoft.com/office/officeart/2005/8/layout/chevron2"/>
    <dgm:cxn modelId="{0A34456D-D13A-4C7C-BB98-5BF67B861C0B}" type="presParOf" srcId="{3E3C0014-356C-4968-9C94-1257157B64FE}" destId="{A09088B3-5E10-4241-B358-20BE7FCBAE5B}" srcOrd="1" destOrd="0" presId="urn:microsoft.com/office/officeart/2005/8/layout/chevron2"/>
    <dgm:cxn modelId="{99D3D371-3E80-4E55-A028-DE04E1146BE0}" type="presParOf" srcId="{3E3C0014-356C-4968-9C94-1257157B64FE}" destId="{7977A7AA-1779-4E55-8485-B79B64E426D5}" srcOrd="2" destOrd="0" presId="urn:microsoft.com/office/officeart/2005/8/layout/chevron2"/>
    <dgm:cxn modelId="{46BB8598-01AB-4FF5-A1B6-009E09C03E6A}" type="presParOf" srcId="{7977A7AA-1779-4E55-8485-B79B64E426D5}" destId="{1EA3A008-3F24-49F0-9F5F-4A0AC390299C}" srcOrd="0" destOrd="0" presId="urn:microsoft.com/office/officeart/2005/8/layout/chevron2"/>
    <dgm:cxn modelId="{30CD8910-65F7-4B77-84C2-4927B779C4AA}" type="presParOf" srcId="{7977A7AA-1779-4E55-8485-B79B64E426D5}" destId="{5D1A8AAD-AAD0-4453-B9DB-8894D300DA5B}" srcOrd="1" destOrd="0" presId="urn:microsoft.com/office/officeart/2005/8/layout/chevron2"/>
    <dgm:cxn modelId="{4A40ABA8-4DBD-4F43-AD37-78CB094AF852}" type="presParOf" srcId="{3E3C0014-356C-4968-9C94-1257157B64FE}" destId="{9FF435D4-908F-4799-856D-B40F5DD4337C}" srcOrd="3" destOrd="0" presId="urn:microsoft.com/office/officeart/2005/8/layout/chevron2"/>
    <dgm:cxn modelId="{68D5A99C-634F-4E2D-9448-E0BB3FA47965}" type="presParOf" srcId="{3E3C0014-356C-4968-9C94-1257157B64FE}" destId="{8A62618C-7C56-42CC-96BC-680109E82C5D}" srcOrd="4" destOrd="0" presId="urn:microsoft.com/office/officeart/2005/8/layout/chevron2"/>
    <dgm:cxn modelId="{478FF934-D1ED-494E-88F4-1A3DF741F26B}" type="presParOf" srcId="{8A62618C-7C56-42CC-96BC-680109E82C5D}" destId="{EF0BB540-118C-459B-B818-9BBE4DEA1C84}" srcOrd="0" destOrd="0" presId="urn:microsoft.com/office/officeart/2005/8/layout/chevron2"/>
    <dgm:cxn modelId="{53FBD60F-C01F-4008-B395-7C03DBBFABE2}" type="presParOf" srcId="{8A62618C-7C56-42CC-96BC-680109E82C5D}" destId="{9DAAE821-F2D3-42CF-B6A8-60B1D091B9E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04126B-80DA-4930-AA69-885DF3FBD0C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260B1E5-D014-4B8E-B00B-5CE8B46F9A82}">
      <dgm:prSet custT="1"/>
      <dgm:spPr/>
      <dgm:t>
        <a:bodyPr/>
        <a:lstStyle/>
        <a:p>
          <a:r>
            <a:rPr lang="en-US" sz="1800" b="1">
              <a:latin typeface="Open Sans" panose="020B0606030504020204" pitchFamily="34" charset="0"/>
              <a:ea typeface="Open Sans" panose="020B0606030504020204" pitchFamily="34" charset="0"/>
              <a:cs typeface="Open Sans" panose="020B0606030504020204" pitchFamily="34" charset="0"/>
            </a:rPr>
            <a:t>Farmer Proposition</a:t>
          </a:r>
          <a:endParaRPr lang="en-US" sz="1800">
            <a:latin typeface="Open Sans" panose="020B0606030504020204" pitchFamily="34" charset="0"/>
            <a:ea typeface="Open Sans" panose="020B0606030504020204" pitchFamily="34" charset="0"/>
            <a:cs typeface="Open Sans" panose="020B0606030504020204" pitchFamily="34" charset="0"/>
          </a:endParaRPr>
        </a:p>
      </dgm:t>
    </dgm:pt>
    <dgm:pt modelId="{7BE59878-CFA1-4765-980E-887560FF3089}" type="parTrans" cxnId="{C6E09231-6CCA-40D0-8B19-7EF9B822F297}">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818AE53-4765-49AA-9318-5705CDB5F904}" type="sibTrans" cxnId="{C6E09231-6CCA-40D0-8B19-7EF9B822F297}">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2513332-B4A3-4E43-BB46-80CFC9434AB1}">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Easy access to premium markets.</a:t>
          </a:r>
        </a:p>
      </dgm:t>
    </dgm:pt>
    <dgm:pt modelId="{773321F7-B8F7-419E-B6AD-6B10D8C5FBC2}" type="parTrans" cxnId="{74B92D25-D290-4C58-B418-4B35F1AEB409}">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E231F475-5815-4C02-8507-2C57C79B6E5E}" type="sibTrans" cxnId="{74B92D25-D290-4C58-B418-4B35F1AEB409}">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3973FD6-4320-46D3-ABCD-4D91894C43DA}">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Reduced transactional cost for farmers and buyers</a:t>
          </a:r>
        </a:p>
      </dgm:t>
    </dgm:pt>
    <dgm:pt modelId="{0973C283-F7C0-4E1C-ABBA-26AAE8471923}" type="parTrans" cxnId="{BAD0296C-492E-49C3-92C3-4FF729E770F5}">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27443B5-2E95-438F-9843-C81E59DD9295}" type="sibTrans" cxnId="{BAD0296C-492E-49C3-92C3-4FF729E770F5}">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7920792A-A5AC-4008-B68C-05ADD9C11022}">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Market Information and Price discovery </a:t>
          </a:r>
        </a:p>
      </dgm:t>
    </dgm:pt>
    <dgm:pt modelId="{720B6CD2-2078-4F5A-8E8D-C1CF6D34A0EA}" type="parTrans" cxnId="{504AC5D1-C1C8-4FD7-AF36-7314FB180AD9}">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F27DFB3-C710-4F1F-9CB9-1D09CEF56DAB}" type="sibTrans" cxnId="{504AC5D1-C1C8-4FD7-AF36-7314FB180AD9}">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C35FB8DE-33AF-4B8F-B2CE-E38C2471F8F0}">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Better prices and higher incomes</a:t>
          </a:r>
        </a:p>
      </dgm:t>
    </dgm:pt>
    <dgm:pt modelId="{24D184E0-D424-450F-9BA1-F9B5B2F60289}" type="parTrans" cxnId="{44754376-78EA-4AA0-86A1-C504C799CE9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E97A846A-7C18-494E-ADCC-948AAA98AC0C}" type="sibTrans" cxnId="{44754376-78EA-4AA0-86A1-C504C799CE9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717DA5F9-B5B1-46FB-A9E9-9ED3C6051D25}">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Fair trade and negotiations</a:t>
          </a:r>
        </a:p>
      </dgm:t>
    </dgm:pt>
    <dgm:pt modelId="{9EC2E017-6FE7-413F-9F79-0C6E796F704E}" type="parTrans" cxnId="{3D7EB26B-7DBE-4825-8C1C-97908DB3D6E4}">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6D8946A-B5D8-4D6A-B1C9-8795D062DE0C}" type="sibTrans" cxnId="{3D7EB26B-7DBE-4825-8C1C-97908DB3D6E4}">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497AEF8F-BA84-41BA-A139-834340CA66FC}">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Increased production and business growth</a:t>
          </a:r>
        </a:p>
      </dgm:t>
    </dgm:pt>
    <dgm:pt modelId="{344A111C-A4EB-44C4-9541-02F235DFCA7F}" type="parTrans" cxnId="{970F70A6-36FD-4FD9-A1C4-5935317DEF1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E679610-D0AB-4D79-A03D-0F599FCC13CA}" type="sibTrans" cxnId="{970F70A6-36FD-4FD9-A1C4-5935317DEF1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CD6C9378-D1E3-4D13-AFBA-9F723EE1D4A5}">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Transparency </a:t>
          </a:r>
        </a:p>
      </dgm:t>
    </dgm:pt>
    <dgm:pt modelId="{E43BA5A0-9379-4AA3-B0FB-ED5F9876344F}" type="parTrans" cxnId="{65BCDB18-16BD-4A3C-B014-E24DE00E9DD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B3FAE4C-8E96-46E9-9EC4-3C782E5D7D20}" type="sibTrans" cxnId="{65BCDB18-16BD-4A3C-B014-E24DE00E9DD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07B5C26C-7DB0-4038-84CD-9F0461DAFFAF}" type="pres">
      <dgm:prSet presAssocID="{A904126B-80DA-4930-AA69-885DF3FBD0C1}" presName="vert0" presStyleCnt="0">
        <dgm:presLayoutVars>
          <dgm:dir/>
          <dgm:animOne val="branch"/>
          <dgm:animLvl val="lvl"/>
        </dgm:presLayoutVars>
      </dgm:prSet>
      <dgm:spPr/>
      <dgm:t>
        <a:bodyPr/>
        <a:lstStyle/>
        <a:p>
          <a:endParaRPr lang="en-US"/>
        </a:p>
      </dgm:t>
    </dgm:pt>
    <dgm:pt modelId="{AB4AF406-DC4E-4BA4-BC71-A255BEA8D152}" type="pres">
      <dgm:prSet presAssocID="{A260B1E5-D014-4B8E-B00B-5CE8B46F9A82}" presName="thickLine" presStyleLbl="alignNode1" presStyleIdx="0" presStyleCnt="8"/>
      <dgm:spPr/>
    </dgm:pt>
    <dgm:pt modelId="{82BE37A9-D50A-488F-B12C-FB7DE99CF2CF}" type="pres">
      <dgm:prSet presAssocID="{A260B1E5-D014-4B8E-B00B-5CE8B46F9A82}" presName="horz1" presStyleCnt="0"/>
      <dgm:spPr/>
    </dgm:pt>
    <dgm:pt modelId="{774874CF-2449-43F6-9537-9CBACB00DDE2}" type="pres">
      <dgm:prSet presAssocID="{A260B1E5-D014-4B8E-B00B-5CE8B46F9A82}" presName="tx1" presStyleLbl="revTx" presStyleIdx="0" presStyleCnt="8"/>
      <dgm:spPr/>
      <dgm:t>
        <a:bodyPr/>
        <a:lstStyle/>
        <a:p>
          <a:endParaRPr lang="en-US"/>
        </a:p>
      </dgm:t>
    </dgm:pt>
    <dgm:pt modelId="{A6E61D62-AC87-49E4-9A40-EE3BC63463CB}" type="pres">
      <dgm:prSet presAssocID="{A260B1E5-D014-4B8E-B00B-5CE8B46F9A82}" presName="vert1" presStyleCnt="0"/>
      <dgm:spPr/>
    </dgm:pt>
    <dgm:pt modelId="{A28E3409-99B5-4D9F-B7EE-4C1C067F543D}" type="pres">
      <dgm:prSet presAssocID="{B2513332-B4A3-4E43-BB46-80CFC9434AB1}" presName="thickLine" presStyleLbl="alignNode1" presStyleIdx="1" presStyleCnt="8"/>
      <dgm:spPr/>
    </dgm:pt>
    <dgm:pt modelId="{86B02AC9-7603-4E79-8C93-48CB14965718}" type="pres">
      <dgm:prSet presAssocID="{B2513332-B4A3-4E43-BB46-80CFC9434AB1}" presName="horz1" presStyleCnt="0"/>
      <dgm:spPr/>
    </dgm:pt>
    <dgm:pt modelId="{E559A802-94D5-4240-BA4C-6675DB91E798}" type="pres">
      <dgm:prSet presAssocID="{B2513332-B4A3-4E43-BB46-80CFC9434AB1}" presName="tx1" presStyleLbl="revTx" presStyleIdx="1" presStyleCnt="8"/>
      <dgm:spPr/>
      <dgm:t>
        <a:bodyPr/>
        <a:lstStyle/>
        <a:p>
          <a:endParaRPr lang="en-US"/>
        </a:p>
      </dgm:t>
    </dgm:pt>
    <dgm:pt modelId="{570BD5D1-0175-47D7-ACED-8B5245CD1F15}" type="pres">
      <dgm:prSet presAssocID="{B2513332-B4A3-4E43-BB46-80CFC9434AB1}" presName="vert1" presStyleCnt="0"/>
      <dgm:spPr/>
    </dgm:pt>
    <dgm:pt modelId="{78C9B222-A22F-4974-AB88-411EA2FEE89E}" type="pres">
      <dgm:prSet presAssocID="{63973FD6-4320-46D3-ABCD-4D91894C43DA}" presName="thickLine" presStyleLbl="alignNode1" presStyleIdx="2" presStyleCnt="8"/>
      <dgm:spPr/>
    </dgm:pt>
    <dgm:pt modelId="{CBA7313B-227B-4E31-82E4-5B76AF3675B8}" type="pres">
      <dgm:prSet presAssocID="{63973FD6-4320-46D3-ABCD-4D91894C43DA}" presName="horz1" presStyleCnt="0"/>
      <dgm:spPr/>
    </dgm:pt>
    <dgm:pt modelId="{C2CE4AD6-D595-43B5-9E14-894391080C2E}" type="pres">
      <dgm:prSet presAssocID="{63973FD6-4320-46D3-ABCD-4D91894C43DA}" presName="tx1" presStyleLbl="revTx" presStyleIdx="2" presStyleCnt="8"/>
      <dgm:spPr/>
      <dgm:t>
        <a:bodyPr/>
        <a:lstStyle/>
        <a:p>
          <a:endParaRPr lang="en-US"/>
        </a:p>
      </dgm:t>
    </dgm:pt>
    <dgm:pt modelId="{0F980279-69A5-48EF-9A6C-39C6D8C5615D}" type="pres">
      <dgm:prSet presAssocID="{63973FD6-4320-46D3-ABCD-4D91894C43DA}" presName="vert1" presStyleCnt="0"/>
      <dgm:spPr/>
    </dgm:pt>
    <dgm:pt modelId="{6F41537B-532F-4130-8AD7-DDD629890055}" type="pres">
      <dgm:prSet presAssocID="{7920792A-A5AC-4008-B68C-05ADD9C11022}" presName="thickLine" presStyleLbl="alignNode1" presStyleIdx="3" presStyleCnt="8"/>
      <dgm:spPr/>
    </dgm:pt>
    <dgm:pt modelId="{4CAAE564-E41B-4A60-ADC6-C4534C151108}" type="pres">
      <dgm:prSet presAssocID="{7920792A-A5AC-4008-B68C-05ADD9C11022}" presName="horz1" presStyleCnt="0"/>
      <dgm:spPr/>
    </dgm:pt>
    <dgm:pt modelId="{99E57D74-AC1B-4510-B634-44FA38BB9623}" type="pres">
      <dgm:prSet presAssocID="{7920792A-A5AC-4008-B68C-05ADD9C11022}" presName="tx1" presStyleLbl="revTx" presStyleIdx="3" presStyleCnt="8"/>
      <dgm:spPr/>
      <dgm:t>
        <a:bodyPr/>
        <a:lstStyle/>
        <a:p>
          <a:endParaRPr lang="en-US"/>
        </a:p>
      </dgm:t>
    </dgm:pt>
    <dgm:pt modelId="{E14196DF-1E4B-44E7-81B5-3F78E9E02F97}" type="pres">
      <dgm:prSet presAssocID="{7920792A-A5AC-4008-B68C-05ADD9C11022}" presName="vert1" presStyleCnt="0"/>
      <dgm:spPr/>
    </dgm:pt>
    <dgm:pt modelId="{9C995166-F0D2-41F2-8F7B-0245ED1EABBF}" type="pres">
      <dgm:prSet presAssocID="{C35FB8DE-33AF-4B8F-B2CE-E38C2471F8F0}" presName="thickLine" presStyleLbl="alignNode1" presStyleIdx="4" presStyleCnt="8"/>
      <dgm:spPr/>
    </dgm:pt>
    <dgm:pt modelId="{4CA6A97D-EC83-460A-A86D-1B5FD7402012}" type="pres">
      <dgm:prSet presAssocID="{C35FB8DE-33AF-4B8F-B2CE-E38C2471F8F0}" presName="horz1" presStyleCnt="0"/>
      <dgm:spPr/>
    </dgm:pt>
    <dgm:pt modelId="{44AD3928-7153-45F2-98AD-0D4D5464670D}" type="pres">
      <dgm:prSet presAssocID="{C35FB8DE-33AF-4B8F-B2CE-E38C2471F8F0}" presName="tx1" presStyleLbl="revTx" presStyleIdx="4" presStyleCnt="8"/>
      <dgm:spPr/>
      <dgm:t>
        <a:bodyPr/>
        <a:lstStyle/>
        <a:p>
          <a:endParaRPr lang="en-US"/>
        </a:p>
      </dgm:t>
    </dgm:pt>
    <dgm:pt modelId="{4EA52A6F-EAA0-4651-97B6-DC1B9FCDF3CC}" type="pres">
      <dgm:prSet presAssocID="{C35FB8DE-33AF-4B8F-B2CE-E38C2471F8F0}" presName="vert1" presStyleCnt="0"/>
      <dgm:spPr/>
    </dgm:pt>
    <dgm:pt modelId="{2DEE10E6-4395-443A-9EC3-A7D571E6771B}" type="pres">
      <dgm:prSet presAssocID="{717DA5F9-B5B1-46FB-A9E9-9ED3C6051D25}" presName="thickLine" presStyleLbl="alignNode1" presStyleIdx="5" presStyleCnt="8"/>
      <dgm:spPr/>
    </dgm:pt>
    <dgm:pt modelId="{E374563D-B3BF-48AB-9931-6B5B2D7241D4}" type="pres">
      <dgm:prSet presAssocID="{717DA5F9-B5B1-46FB-A9E9-9ED3C6051D25}" presName="horz1" presStyleCnt="0"/>
      <dgm:spPr/>
    </dgm:pt>
    <dgm:pt modelId="{1344AB0F-B87A-451D-B3F3-FCDEB6886A36}" type="pres">
      <dgm:prSet presAssocID="{717DA5F9-B5B1-46FB-A9E9-9ED3C6051D25}" presName="tx1" presStyleLbl="revTx" presStyleIdx="5" presStyleCnt="8"/>
      <dgm:spPr/>
      <dgm:t>
        <a:bodyPr/>
        <a:lstStyle/>
        <a:p>
          <a:endParaRPr lang="en-US"/>
        </a:p>
      </dgm:t>
    </dgm:pt>
    <dgm:pt modelId="{F626FE77-1921-4193-879A-05565DC1366D}" type="pres">
      <dgm:prSet presAssocID="{717DA5F9-B5B1-46FB-A9E9-9ED3C6051D25}" presName="vert1" presStyleCnt="0"/>
      <dgm:spPr/>
    </dgm:pt>
    <dgm:pt modelId="{7896BDA2-7696-43A2-8172-8869D6AE5C4C}" type="pres">
      <dgm:prSet presAssocID="{497AEF8F-BA84-41BA-A139-834340CA66FC}" presName="thickLine" presStyleLbl="alignNode1" presStyleIdx="6" presStyleCnt="8"/>
      <dgm:spPr/>
    </dgm:pt>
    <dgm:pt modelId="{287E6A84-2B5B-4D79-A83D-9CC4A0C7F7A1}" type="pres">
      <dgm:prSet presAssocID="{497AEF8F-BA84-41BA-A139-834340CA66FC}" presName="horz1" presStyleCnt="0"/>
      <dgm:spPr/>
    </dgm:pt>
    <dgm:pt modelId="{DC003A13-0B83-4D5B-A143-25F5F6FA3FA6}" type="pres">
      <dgm:prSet presAssocID="{497AEF8F-BA84-41BA-A139-834340CA66FC}" presName="tx1" presStyleLbl="revTx" presStyleIdx="6" presStyleCnt="8"/>
      <dgm:spPr/>
      <dgm:t>
        <a:bodyPr/>
        <a:lstStyle/>
        <a:p>
          <a:endParaRPr lang="en-US"/>
        </a:p>
      </dgm:t>
    </dgm:pt>
    <dgm:pt modelId="{808593E9-D10C-43B4-89F4-8AC3700DB5BA}" type="pres">
      <dgm:prSet presAssocID="{497AEF8F-BA84-41BA-A139-834340CA66FC}" presName="vert1" presStyleCnt="0"/>
      <dgm:spPr/>
    </dgm:pt>
    <dgm:pt modelId="{7D1104FF-6187-434B-A939-CC25E60667E5}" type="pres">
      <dgm:prSet presAssocID="{CD6C9378-D1E3-4D13-AFBA-9F723EE1D4A5}" presName="thickLine" presStyleLbl="alignNode1" presStyleIdx="7" presStyleCnt="8"/>
      <dgm:spPr/>
    </dgm:pt>
    <dgm:pt modelId="{B1402117-2783-4B67-894B-8D3281FA6A8A}" type="pres">
      <dgm:prSet presAssocID="{CD6C9378-D1E3-4D13-AFBA-9F723EE1D4A5}" presName="horz1" presStyleCnt="0"/>
      <dgm:spPr/>
    </dgm:pt>
    <dgm:pt modelId="{B11DCB82-02A8-488D-AB50-51751758FCA2}" type="pres">
      <dgm:prSet presAssocID="{CD6C9378-D1E3-4D13-AFBA-9F723EE1D4A5}" presName="tx1" presStyleLbl="revTx" presStyleIdx="7" presStyleCnt="8"/>
      <dgm:spPr/>
      <dgm:t>
        <a:bodyPr/>
        <a:lstStyle/>
        <a:p>
          <a:endParaRPr lang="en-US"/>
        </a:p>
      </dgm:t>
    </dgm:pt>
    <dgm:pt modelId="{46D6EEA8-DDD7-4B6A-B036-EBB55D76A14B}" type="pres">
      <dgm:prSet presAssocID="{CD6C9378-D1E3-4D13-AFBA-9F723EE1D4A5}" presName="vert1" presStyleCnt="0"/>
      <dgm:spPr/>
    </dgm:pt>
  </dgm:ptLst>
  <dgm:cxnLst>
    <dgm:cxn modelId="{4CFEB764-193E-4389-9DA0-60F0F1FC8C32}" type="presOf" srcId="{63973FD6-4320-46D3-ABCD-4D91894C43DA}" destId="{C2CE4AD6-D595-43B5-9E14-894391080C2E}" srcOrd="0" destOrd="0" presId="urn:microsoft.com/office/officeart/2008/layout/LinedList"/>
    <dgm:cxn modelId="{BAD0296C-492E-49C3-92C3-4FF729E770F5}" srcId="{A904126B-80DA-4930-AA69-885DF3FBD0C1}" destId="{63973FD6-4320-46D3-ABCD-4D91894C43DA}" srcOrd="2" destOrd="0" parTransId="{0973C283-F7C0-4E1C-ABBA-26AAE8471923}" sibTransId="{227443B5-2E95-438F-9843-C81E59DD9295}"/>
    <dgm:cxn modelId="{970F70A6-36FD-4FD9-A1C4-5935317DEF1D}" srcId="{A904126B-80DA-4930-AA69-885DF3FBD0C1}" destId="{497AEF8F-BA84-41BA-A139-834340CA66FC}" srcOrd="6" destOrd="0" parTransId="{344A111C-A4EB-44C4-9541-02F235DFCA7F}" sibTransId="{9E679610-D0AB-4D79-A03D-0F599FCC13CA}"/>
    <dgm:cxn modelId="{06E1D963-197B-4EB1-8E86-AAFCE85707B3}" type="presOf" srcId="{CD6C9378-D1E3-4D13-AFBA-9F723EE1D4A5}" destId="{B11DCB82-02A8-488D-AB50-51751758FCA2}" srcOrd="0" destOrd="0" presId="urn:microsoft.com/office/officeart/2008/layout/LinedList"/>
    <dgm:cxn modelId="{AFD947DC-3F26-4F70-9AD2-4EA4435CE40A}" type="presOf" srcId="{A260B1E5-D014-4B8E-B00B-5CE8B46F9A82}" destId="{774874CF-2449-43F6-9537-9CBACB00DDE2}" srcOrd="0" destOrd="0" presId="urn:microsoft.com/office/officeart/2008/layout/LinedList"/>
    <dgm:cxn modelId="{BD741A9C-A7BC-40C0-8AD5-2309EC7C6692}" type="presOf" srcId="{A904126B-80DA-4930-AA69-885DF3FBD0C1}" destId="{07B5C26C-7DB0-4038-84CD-9F0461DAFFAF}" srcOrd="0" destOrd="0" presId="urn:microsoft.com/office/officeart/2008/layout/LinedList"/>
    <dgm:cxn modelId="{C6E09231-6CCA-40D0-8B19-7EF9B822F297}" srcId="{A904126B-80DA-4930-AA69-885DF3FBD0C1}" destId="{A260B1E5-D014-4B8E-B00B-5CE8B46F9A82}" srcOrd="0" destOrd="0" parTransId="{7BE59878-CFA1-4765-980E-887560FF3089}" sibTransId="{F818AE53-4765-49AA-9318-5705CDB5F904}"/>
    <dgm:cxn modelId="{74B92D25-D290-4C58-B418-4B35F1AEB409}" srcId="{A904126B-80DA-4930-AA69-885DF3FBD0C1}" destId="{B2513332-B4A3-4E43-BB46-80CFC9434AB1}" srcOrd="1" destOrd="0" parTransId="{773321F7-B8F7-419E-B6AD-6B10D8C5FBC2}" sibTransId="{E231F475-5815-4C02-8507-2C57C79B6E5E}"/>
    <dgm:cxn modelId="{E84DA64B-4042-4B36-AA32-B8F4302FBB33}" type="presOf" srcId="{C35FB8DE-33AF-4B8F-B2CE-E38C2471F8F0}" destId="{44AD3928-7153-45F2-98AD-0D4D5464670D}" srcOrd="0" destOrd="0" presId="urn:microsoft.com/office/officeart/2008/layout/LinedList"/>
    <dgm:cxn modelId="{65BCDB18-16BD-4A3C-B014-E24DE00E9DDA}" srcId="{A904126B-80DA-4930-AA69-885DF3FBD0C1}" destId="{CD6C9378-D1E3-4D13-AFBA-9F723EE1D4A5}" srcOrd="7" destOrd="0" parTransId="{E43BA5A0-9379-4AA3-B0FB-ED5F9876344F}" sibTransId="{2B3FAE4C-8E96-46E9-9EC4-3C782E5D7D20}"/>
    <dgm:cxn modelId="{3D7EB26B-7DBE-4825-8C1C-97908DB3D6E4}" srcId="{A904126B-80DA-4930-AA69-885DF3FBD0C1}" destId="{717DA5F9-B5B1-46FB-A9E9-9ED3C6051D25}" srcOrd="5" destOrd="0" parTransId="{9EC2E017-6FE7-413F-9F79-0C6E796F704E}" sibTransId="{B6D8946A-B5D8-4D6A-B1C9-8795D062DE0C}"/>
    <dgm:cxn modelId="{4F572316-FE56-43D6-A7E4-FB3B30B584A4}" type="presOf" srcId="{717DA5F9-B5B1-46FB-A9E9-9ED3C6051D25}" destId="{1344AB0F-B87A-451D-B3F3-FCDEB6886A36}" srcOrd="0" destOrd="0" presId="urn:microsoft.com/office/officeart/2008/layout/LinedList"/>
    <dgm:cxn modelId="{09ABAE7E-3022-4D27-AEC8-E23ED8746989}" type="presOf" srcId="{B2513332-B4A3-4E43-BB46-80CFC9434AB1}" destId="{E559A802-94D5-4240-BA4C-6675DB91E798}" srcOrd="0" destOrd="0" presId="urn:microsoft.com/office/officeart/2008/layout/LinedList"/>
    <dgm:cxn modelId="{44754376-78EA-4AA0-86A1-C504C799CE96}" srcId="{A904126B-80DA-4930-AA69-885DF3FBD0C1}" destId="{C35FB8DE-33AF-4B8F-B2CE-E38C2471F8F0}" srcOrd="4" destOrd="0" parTransId="{24D184E0-D424-450F-9BA1-F9B5B2F60289}" sibTransId="{E97A846A-7C18-494E-ADCC-948AAA98AC0C}"/>
    <dgm:cxn modelId="{504AC5D1-C1C8-4FD7-AF36-7314FB180AD9}" srcId="{A904126B-80DA-4930-AA69-885DF3FBD0C1}" destId="{7920792A-A5AC-4008-B68C-05ADD9C11022}" srcOrd="3" destOrd="0" parTransId="{720B6CD2-2078-4F5A-8E8D-C1CF6D34A0EA}" sibTransId="{9F27DFB3-C710-4F1F-9CB9-1D09CEF56DAB}"/>
    <dgm:cxn modelId="{2A946B6B-702C-4E4D-B6DD-8F71005FD0B9}" type="presOf" srcId="{7920792A-A5AC-4008-B68C-05ADD9C11022}" destId="{99E57D74-AC1B-4510-B634-44FA38BB9623}" srcOrd="0" destOrd="0" presId="urn:microsoft.com/office/officeart/2008/layout/LinedList"/>
    <dgm:cxn modelId="{3E1D3B5F-EF5E-4513-841A-0E6E5F16CC4B}" type="presOf" srcId="{497AEF8F-BA84-41BA-A139-834340CA66FC}" destId="{DC003A13-0B83-4D5B-A143-25F5F6FA3FA6}" srcOrd="0" destOrd="0" presId="urn:microsoft.com/office/officeart/2008/layout/LinedList"/>
    <dgm:cxn modelId="{0AE02510-19EE-4729-8F72-074B966D3E09}" type="presParOf" srcId="{07B5C26C-7DB0-4038-84CD-9F0461DAFFAF}" destId="{AB4AF406-DC4E-4BA4-BC71-A255BEA8D152}" srcOrd="0" destOrd="0" presId="urn:microsoft.com/office/officeart/2008/layout/LinedList"/>
    <dgm:cxn modelId="{38E8E64D-0CB2-43B1-B939-EFF3FE142B6A}" type="presParOf" srcId="{07B5C26C-7DB0-4038-84CD-9F0461DAFFAF}" destId="{82BE37A9-D50A-488F-B12C-FB7DE99CF2CF}" srcOrd="1" destOrd="0" presId="urn:microsoft.com/office/officeart/2008/layout/LinedList"/>
    <dgm:cxn modelId="{EBA97727-4EA0-4CA3-B067-410FF3C4F64B}" type="presParOf" srcId="{82BE37A9-D50A-488F-B12C-FB7DE99CF2CF}" destId="{774874CF-2449-43F6-9537-9CBACB00DDE2}" srcOrd="0" destOrd="0" presId="urn:microsoft.com/office/officeart/2008/layout/LinedList"/>
    <dgm:cxn modelId="{604EFB5D-8B51-4A88-AEF3-9A2CB9D481EA}" type="presParOf" srcId="{82BE37A9-D50A-488F-B12C-FB7DE99CF2CF}" destId="{A6E61D62-AC87-49E4-9A40-EE3BC63463CB}" srcOrd="1" destOrd="0" presId="urn:microsoft.com/office/officeart/2008/layout/LinedList"/>
    <dgm:cxn modelId="{D18DFC74-998A-4CF7-AAAA-A5834318F62D}" type="presParOf" srcId="{07B5C26C-7DB0-4038-84CD-9F0461DAFFAF}" destId="{A28E3409-99B5-4D9F-B7EE-4C1C067F543D}" srcOrd="2" destOrd="0" presId="urn:microsoft.com/office/officeart/2008/layout/LinedList"/>
    <dgm:cxn modelId="{9202B223-9A0D-489A-A789-779A29CA0657}" type="presParOf" srcId="{07B5C26C-7DB0-4038-84CD-9F0461DAFFAF}" destId="{86B02AC9-7603-4E79-8C93-48CB14965718}" srcOrd="3" destOrd="0" presId="urn:microsoft.com/office/officeart/2008/layout/LinedList"/>
    <dgm:cxn modelId="{B0017111-01B8-4A56-8BED-57E43386FC9C}" type="presParOf" srcId="{86B02AC9-7603-4E79-8C93-48CB14965718}" destId="{E559A802-94D5-4240-BA4C-6675DB91E798}" srcOrd="0" destOrd="0" presId="urn:microsoft.com/office/officeart/2008/layout/LinedList"/>
    <dgm:cxn modelId="{E44CDA4C-20FE-4F1E-A26F-5A052E15A5D2}" type="presParOf" srcId="{86B02AC9-7603-4E79-8C93-48CB14965718}" destId="{570BD5D1-0175-47D7-ACED-8B5245CD1F15}" srcOrd="1" destOrd="0" presId="urn:microsoft.com/office/officeart/2008/layout/LinedList"/>
    <dgm:cxn modelId="{33801DC9-43B1-4382-9F1A-2A2591860B88}" type="presParOf" srcId="{07B5C26C-7DB0-4038-84CD-9F0461DAFFAF}" destId="{78C9B222-A22F-4974-AB88-411EA2FEE89E}" srcOrd="4" destOrd="0" presId="urn:microsoft.com/office/officeart/2008/layout/LinedList"/>
    <dgm:cxn modelId="{F730A504-B637-4A18-8AEE-6FCA10B1397F}" type="presParOf" srcId="{07B5C26C-7DB0-4038-84CD-9F0461DAFFAF}" destId="{CBA7313B-227B-4E31-82E4-5B76AF3675B8}" srcOrd="5" destOrd="0" presId="urn:microsoft.com/office/officeart/2008/layout/LinedList"/>
    <dgm:cxn modelId="{F8E97E64-5FC3-43E7-9DB4-5CC5E9DC3666}" type="presParOf" srcId="{CBA7313B-227B-4E31-82E4-5B76AF3675B8}" destId="{C2CE4AD6-D595-43B5-9E14-894391080C2E}" srcOrd="0" destOrd="0" presId="urn:microsoft.com/office/officeart/2008/layout/LinedList"/>
    <dgm:cxn modelId="{03726181-CD40-4FE3-A609-BBDB894A97F4}" type="presParOf" srcId="{CBA7313B-227B-4E31-82E4-5B76AF3675B8}" destId="{0F980279-69A5-48EF-9A6C-39C6D8C5615D}" srcOrd="1" destOrd="0" presId="urn:microsoft.com/office/officeart/2008/layout/LinedList"/>
    <dgm:cxn modelId="{19A0A5EA-AFD2-43FC-AAB0-D43C446DB492}" type="presParOf" srcId="{07B5C26C-7DB0-4038-84CD-9F0461DAFFAF}" destId="{6F41537B-532F-4130-8AD7-DDD629890055}" srcOrd="6" destOrd="0" presId="urn:microsoft.com/office/officeart/2008/layout/LinedList"/>
    <dgm:cxn modelId="{5772D681-5BD3-47C0-B671-9024D9123B7B}" type="presParOf" srcId="{07B5C26C-7DB0-4038-84CD-9F0461DAFFAF}" destId="{4CAAE564-E41B-4A60-ADC6-C4534C151108}" srcOrd="7" destOrd="0" presId="urn:microsoft.com/office/officeart/2008/layout/LinedList"/>
    <dgm:cxn modelId="{BAE6B2CB-BF04-4BC7-8CB0-19C30AC84CA0}" type="presParOf" srcId="{4CAAE564-E41B-4A60-ADC6-C4534C151108}" destId="{99E57D74-AC1B-4510-B634-44FA38BB9623}" srcOrd="0" destOrd="0" presId="urn:microsoft.com/office/officeart/2008/layout/LinedList"/>
    <dgm:cxn modelId="{923C4501-D04B-43CA-B608-6091664A6BF9}" type="presParOf" srcId="{4CAAE564-E41B-4A60-ADC6-C4534C151108}" destId="{E14196DF-1E4B-44E7-81B5-3F78E9E02F97}" srcOrd="1" destOrd="0" presId="urn:microsoft.com/office/officeart/2008/layout/LinedList"/>
    <dgm:cxn modelId="{48C8B2B9-53B4-41FF-BD15-79005307AF95}" type="presParOf" srcId="{07B5C26C-7DB0-4038-84CD-9F0461DAFFAF}" destId="{9C995166-F0D2-41F2-8F7B-0245ED1EABBF}" srcOrd="8" destOrd="0" presId="urn:microsoft.com/office/officeart/2008/layout/LinedList"/>
    <dgm:cxn modelId="{06BED2D6-521C-4E2C-97F4-1EB5E16C04C9}" type="presParOf" srcId="{07B5C26C-7DB0-4038-84CD-9F0461DAFFAF}" destId="{4CA6A97D-EC83-460A-A86D-1B5FD7402012}" srcOrd="9" destOrd="0" presId="urn:microsoft.com/office/officeart/2008/layout/LinedList"/>
    <dgm:cxn modelId="{C5E554ED-2C5D-4A19-8A13-42C753312D3D}" type="presParOf" srcId="{4CA6A97D-EC83-460A-A86D-1B5FD7402012}" destId="{44AD3928-7153-45F2-98AD-0D4D5464670D}" srcOrd="0" destOrd="0" presId="urn:microsoft.com/office/officeart/2008/layout/LinedList"/>
    <dgm:cxn modelId="{3FFA191C-99F6-4AC7-8464-0BFEAB8DFC1B}" type="presParOf" srcId="{4CA6A97D-EC83-460A-A86D-1B5FD7402012}" destId="{4EA52A6F-EAA0-4651-97B6-DC1B9FCDF3CC}" srcOrd="1" destOrd="0" presId="urn:microsoft.com/office/officeart/2008/layout/LinedList"/>
    <dgm:cxn modelId="{5FE6E68F-C275-4126-BEB7-9994CB34483F}" type="presParOf" srcId="{07B5C26C-7DB0-4038-84CD-9F0461DAFFAF}" destId="{2DEE10E6-4395-443A-9EC3-A7D571E6771B}" srcOrd="10" destOrd="0" presId="urn:microsoft.com/office/officeart/2008/layout/LinedList"/>
    <dgm:cxn modelId="{852B7246-1D18-415D-868F-C591D88B66B2}" type="presParOf" srcId="{07B5C26C-7DB0-4038-84CD-9F0461DAFFAF}" destId="{E374563D-B3BF-48AB-9931-6B5B2D7241D4}" srcOrd="11" destOrd="0" presId="urn:microsoft.com/office/officeart/2008/layout/LinedList"/>
    <dgm:cxn modelId="{0DC0FD77-E5C2-4275-83E6-253BCC0EE9F2}" type="presParOf" srcId="{E374563D-B3BF-48AB-9931-6B5B2D7241D4}" destId="{1344AB0F-B87A-451D-B3F3-FCDEB6886A36}" srcOrd="0" destOrd="0" presId="urn:microsoft.com/office/officeart/2008/layout/LinedList"/>
    <dgm:cxn modelId="{6492DC9F-B349-439D-B92A-73D214612BB7}" type="presParOf" srcId="{E374563D-B3BF-48AB-9931-6B5B2D7241D4}" destId="{F626FE77-1921-4193-879A-05565DC1366D}" srcOrd="1" destOrd="0" presId="urn:microsoft.com/office/officeart/2008/layout/LinedList"/>
    <dgm:cxn modelId="{A4F3DB88-A4CC-4AFD-A8BE-D463688E9D69}" type="presParOf" srcId="{07B5C26C-7DB0-4038-84CD-9F0461DAFFAF}" destId="{7896BDA2-7696-43A2-8172-8869D6AE5C4C}" srcOrd="12" destOrd="0" presId="urn:microsoft.com/office/officeart/2008/layout/LinedList"/>
    <dgm:cxn modelId="{29DBEF83-CB29-4A19-9216-27DE77F763CB}" type="presParOf" srcId="{07B5C26C-7DB0-4038-84CD-9F0461DAFFAF}" destId="{287E6A84-2B5B-4D79-A83D-9CC4A0C7F7A1}" srcOrd="13" destOrd="0" presId="urn:microsoft.com/office/officeart/2008/layout/LinedList"/>
    <dgm:cxn modelId="{209E32E5-CF23-4AA6-8713-3EBFD96B5F34}" type="presParOf" srcId="{287E6A84-2B5B-4D79-A83D-9CC4A0C7F7A1}" destId="{DC003A13-0B83-4D5B-A143-25F5F6FA3FA6}" srcOrd="0" destOrd="0" presId="urn:microsoft.com/office/officeart/2008/layout/LinedList"/>
    <dgm:cxn modelId="{2888FCC8-09A1-4FDF-96B4-B37E3CF6C290}" type="presParOf" srcId="{287E6A84-2B5B-4D79-A83D-9CC4A0C7F7A1}" destId="{808593E9-D10C-43B4-89F4-8AC3700DB5BA}" srcOrd="1" destOrd="0" presId="urn:microsoft.com/office/officeart/2008/layout/LinedList"/>
    <dgm:cxn modelId="{2673A4BE-EDF6-48FD-BBA4-41780E7AFC20}" type="presParOf" srcId="{07B5C26C-7DB0-4038-84CD-9F0461DAFFAF}" destId="{7D1104FF-6187-434B-A939-CC25E60667E5}" srcOrd="14" destOrd="0" presId="urn:microsoft.com/office/officeart/2008/layout/LinedList"/>
    <dgm:cxn modelId="{8ABA9A90-193F-4EEC-8595-81260F825A7B}" type="presParOf" srcId="{07B5C26C-7DB0-4038-84CD-9F0461DAFFAF}" destId="{B1402117-2783-4B67-894B-8D3281FA6A8A}" srcOrd="15" destOrd="0" presId="urn:microsoft.com/office/officeart/2008/layout/LinedList"/>
    <dgm:cxn modelId="{9A8578C4-7947-4D2C-B427-2C1C55E56AF0}" type="presParOf" srcId="{B1402117-2783-4B67-894B-8D3281FA6A8A}" destId="{B11DCB82-02A8-488D-AB50-51751758FCA2}" srcOrd="0" destOrd="0" presId="urn:microsoft.com/office/officeart/2008/layout/LinedList"/>
    <dgm:cxn modelId="{50968CEE-2121-433F-AAF7-0AD99B29623B}" type="presParOf" srcId="{B1402117-2783-4B67-894B-8D3281FA6A8A}" destId="{46D6EEA8-DDD7-4B6A-B036-EBB55D76A14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31EE8-6D07-48EF-8376-DCFDB1F3A9DA}">
      <dsp:nvSpPr>
        <dsp:cNvPr id="0" name=""/>
        <dsp:cNvSpPr/>
      </dsp:nvSpPr>
      <dsp:spPr>
        <a:xfrm>
          <a:off x="-5714211" y="-874658"/>
          <a:ext cx="6803147" cy="6803147"/>
        </a:xfrm>
        <a:prstGeom prst="blockArc">
          <a:avLst>
            <a:gd name="adj1" fmla="val 18900000"/>
            <a:gd name="adj2" fmla="val 2700000"/>
            <a:gd name="adj3" fmla="val 31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464E27-55B0-4D71-9359-E263B6E5EFEC}">
      <dsp:nvSpPr>
        <dsp:cNvPr id="0" name=""/>
        <dsp:cNvSpPr/>
      </dsp:nvSpPr>
      <dsp:spPr>
        <a:xfrm>
          <a:off x="634800" y="368938"/>
          <a:ext cx="6078327" cy="777481"/>
        </a:xfrm>
        <a:prstGeom prst="rect">
          <a:avLst/>
        </a:prstGeom>
        <a:solidFill>
          <a:schemeClr val="accent2">
            <a:hueOff val="0"/>
            <a:satOff val="0"/>
            <a:lumOff val="0"/>
            <a:alphaOff val="0"/>
          </a:schemeClr>
        </a:solidFill>
        <a:ln w="12700" cap="flat" cmpd="sng" algn="ctr">
          <a:solidFill>
            <a:srgbClr val="FFFFF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126" tIns="50800" rIns="50800" bIns="50800" numCol="1" spcCol="1270" anchor="ctr" anchorCtr="0">
          <a:noAutofit/>
        </a:bodyPr>
        <a:lstStyle/>
        <a:p>
          <a:pPr lvl="0" algn="l" defTabSz="889000">
            <a:lnSpc>
              <a:spcPct val="90000"/>
            </a:lnSpc>
            <a:spcBef>
              <a:spcPct val="0"/>
            </a:spcBef>
            <a:spcAft>
              <a:spcPct val="35000"/>
            </a:spcAft>
            <a:buAutoNum type="arabicPeriod"/>
          </a:pPr>
          <a:r>
            <a:rPr lang="en-GB" sz="2000" b="1" i="0" u="none" strike="noStrike" kern="1200" baseline="0">
              <a:solidFill>
                <a:srgbClr val="FFFFFE"/>
              </a:solidFill>
              <a:latin typeface="Open Sans" panose="020B0606030504020204" pitchFamily="34" charset="0"/>
            </a:rPr>
            <a:t>Creating stable demand (buyers)</a:t>
          </a:r>
          <a:endParaRPr lang="en-GB" sz="2000" kern="1200">
            <a:solidFill>
              <a:srgbClr val="FFFFFE"/>
            </a:solidFill>
          </a:endParaRPr>
        </a:p>
      </dsp:txBody>
      <dsp:txXfrm>
        <a:off x="634800" y="368938"/>
        <a:ext cx="6078327" cy="777481"/>
      </dsp:txXfrm>
    </dsp:sp>
    <dsp:sp modelId="{AAC15A1C-A12E-4874-AE05-C05E264645DE}">
      <dsp:nvSpPr>
        <dsp:cNvPr id="0" name=""/>
        <dsp:cNvSpPr/>
      </dsp:nvSpPr>
      <dsp:spPr>
        <a:xfrm>
          <a:off x="84080" y="291353"/>
          <a:ext cx="971851" cy="971851"/>
        </a:xfrm>
        <a:prstGeom prst="ellipse">
          <a:avLst/>
        </a:prstGeom>
        <a:solidFill>
          <a:schemeClr val="lt1">
            <a:hueOff val="0"/>
            <a:satOff val="0"/>
            <a:lumOff val="0"/>
            <a:alphaOff val="0"/>
          </a:schemeClr>
        </a:solidFill>
        <a:ln w="12700" cap="flat" cmpd="sng" algn="ctr">
          <a:solidFill>
            <a:srgbClr val="FFFFFE"/>
          </a:solidFill>
          <a:prstDash val="solid"/>
          <a:miter lim="800000"/>
        </a:ln>
        <a:effectLst/>
      </dsp:spPr>
      <dsp:style>
        <a:lnRef idx="2">
          <a:scrgbClr r="0" g="0" b="0"/>
        </a:lnRef>
        <a:fillRef idx="1">
          <a:scrgbClr r="0" g="0" b="0"/>
        </a:fillRef>
        <a:effectRef idx="0">
          <a:scrgbClr r="0" g="0" b="0"/>
        </a:effectRef>
        <a:fontRef idx="minor"/>
      </dsp:style>
    </dsp:sp>
    <dsp:sp modelId="{34CD90C0-6270-4A1D-AB94-964DD61FBCFB}">
      <dsp:nvSpPr>
        <dsp:cNvPr id="0" name=""/>
        <dsp:cNvSpPr/>
      </dsp:nvSpPr>
      <dsp:spPr>
        <a:xfrm>
          <a:off x="1015753" y="1554962"/>
          <a:ext cx="5632579" cy="777481"/>
        </a:xfrm>
        <a:prstGeom prst="rect">
          <a:avLst/>
        </a:prstGeom>
        <a:solidFill>
          <a:schemeClr val="accent3">
            <a:hueOff val="0"/>
            <a:satOff val="0"/>
            <a:lumOff val="0"/>
            <a:alphaOff val="0"/>
          </a:schemeClr>
        </a:solidFill>
        <a:ln w="12700" cap="flat" cmpd="sng" algn="ctr">
          <a:solidFill>
            <a:srgbClr val="FFFFF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126" tIns="53340" rIns="53340" bIns="53340" numCol="1" spcCol="1270" anchor="ctr" anchorCtr="0">
          <a:noAutofit/>
        </a:bodyPr>
        <a:lstStyle/>
        <a:p>
          <a:pPr lvl="0" algn="l" defTabSz="933450">
            <a:lnSpc>
              <a:spcPct val="90000"/>
            </a:lnSpc>
            <a:spcBef>
              <a:spcPct val="0"/>
            </a:spcBef>
            <a:spcAft>
              <a:spcPct val="35000"/>
            </a:spcAft>
            <a:buAutoNum type="arabicPeriod"/>
          </a:pPr>
          <a:r>
            <a:rPr lang="en-GB" sz="2100" b="1" i="0" u="none" strike="noStrike" kern="1200" baseline="0">
              <a:solidFill>
                <a:srgbClr val="FFFFFE"/>
              </a:solidFill>
              <a:latin typeface="Open Sans" panose="020B0606030504020204" pitchFamily="34" charset="0"/>
            </a:rPr>
            <a:t>Inclusive aggregation systems (aggregators)</a:t>
          </a:r>
          <a:endParaRPr lang="en-GB" sz="2100" kern="1200">
            <a:solidFill>
              <a:srgbClr val="FFFFFE"/>
            </a:solidFill>
          </a:endParaRPr>
        </a:p>
      </dsp:txBody>
      <dsp:txXfrm>
        <a:off x="1015753" y="1554962"/>
        <a:ext cx="5632579" cy="777481"/>
      </dsp:txXfrm>
    </dsp:sp>
    <dsp:sp modelId="{C1372AB4-D749-47C4-AADE-2871AC60EC5B}">
      <dsp:nvSpPr>
        <dsp:cNvPr id="0" name=""/>
        <dsp:cNvSpPr/>
      </dsp:nvSpPr>
      <dsp:spPr>
        <a:xfrm>
          <a:off x="529827" y="1457777"/>
          <a:ext cx="971851" cy="971851"/>
        </a:xfrm>
        <a:prstGeom prst="ellipse">
          <a:avLst/>
        </a:prstGeom>
        <a:solidFill>
          <a:schemeClr val="lt1">
            <a:hueOff val="0"/>
            <a:satOff val="0"/>
            <a:lumOff val="0"/>
            <a:alphaOff val="0"/>
          </a:schemeClr>
        </a:solidFill>
        <a:ln w="12700" cap="flat" cmpd="sng" algn="ctr">
          <a:solidFill>
            <a:srgbClr val="FFFFFE"/>
          </a:solidFill>
          <a:prstDash val="solid"/>
          <a:miter lim="800000"/>
        </a:ln>
        <a:effectLst/>
      </dsp:spPr>
      <dsp:style>
        <a:lnRef idx="2">
          <a:scrgbClr r="0" g="0" b="0"/>
        </a:lnRef>
        <a:fillRef idx="1">
          <a:scrgbClr r="0" g="0" b="0"/>
        </a:fillRef>
        <a:effectRef idx="0">
          <a:scrgbClr r="0" g="0" b="0"/>
        </a:effectRef>
        <a:fontRef idx="minor"/>
      </dsp:style>
    </dsp:sp>
    <dsp:sp modelId="{A7841B5B-36F8-4804-8D7B-9FAFF2B8F3CB}">
      <dsp:nvSpPr>
        <dsp:cNvPr id="0" name=""/>
        <dsp:cNvSpPr/>
      </dsp:nvSpPr>
      <dsp:spPr>
        <a:xfrm>
          <a:off x="1015753" y="2721386"/>
          <a:ext cx="5632579" cy="777481"/>
        </a:xfrm>
        <a:prstGeom prst="rect">
          <a:avLst/>
        </a:prstGeom>
        <a:solidFill>
          <a:schemeClr val="accent4">
            <a:hueOff val="0"/>
            <a:satOff val="0"/>
            <a:lumOff val="0"/>
            <a:alphaOff val="0"/>
          </a:schemeClr>
        </a:solidFill>
        <a:ln w="12700" cap="flat" cmpd="sng" algn="ctr">
          <a:solidFill>
            <a:srgbClr val="FFFFF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126" tIns="53340" rIns="53340" bIns="53340" numCol="1" spcCol="1270" anchor="ctr" anchorCtr="0">
          <a:noAutofit/>
        </a:bodyPr>
        <a:lstStyle/>
        <a:p>
          <a:pPr lvl="0" algn="l" defTabSz="933450">
            <a:lnSpc>
              <a:spcPct val="90000"/>
            </a:lnSpc>
            <a:spcBef>
              <a:spcPct val="0"/>
            </a:spcBef>
            <a:spcAft>
              <a:spcPct val="35000"/>
            </a:spcAft>
          </a:pPr>
          <a:r>
            <a:rPr lang="en-GB" sz="2100" b="1" i="0" u="none" strike="noStrike" kern="1200" baseline="0">
              <a:solidFill>
                <a:srgbClr val="FFFFFE"/>
              </a:solidFill>
              <a:latin typeface="Open Sans" panose="020B0606030504020204" pitchFamily="34" charset="0"/>
            </a:rPr>
            <a:t>Household-level support (farmers)</a:t>
          </a:r>
          <a:endParaRPr lang="en-GB" sz="2100" b="0" i="0" u="none" strike="noStrike" kern="1200" baseline="0">
            <a:solidFill>
              <a:srgbClr val="FFFFFE"/>
            </a:solidFill>
            <a:latin typeface="Open Sans" panose="020B0606030504020204" pitchFamily="34" charset="0"/>
          </a:endParaRPr>
        </a:p>
      </dsp:txBody>
      <dsp:txXfrm>
        <a:off x="1015753" y="2721386"/>
        <a:ext cx="5632579" cy="777481"/>
      </dsp:txXfrm>
    </dsp:sp>
    <dsp:sp modelId="{FDDCE94C-9E6E-4ECA-B2A4-94AF5B8D74EA}">
      <dsp:nvSpPr>
        <dsp:cNvPr id="0" name=""/>
        <dsp:cNvSpPr/>
      </dsp:nvSpPr>
      <dsp:spPr>
        <a:xfrm>
          <a:off x="529827" y="2624201"/>
          <a:ext cx="971851" cy="971851"/>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DAF98A-1C64-4EE1-954D-B054B56465DB}">
      <dsp:nvSpPr>
        <dsp:cNvPr id="0" name=""/>
        <dsp:cNvSpPr/>
      </dsp:nvSpPr>
      <dsp:spPr>
        <a:xfrm>
          <a:off x="570005" y="3887810"/>
          <a:ext cx="6078327" cy="777481"/>
        </a:xfrm>
        <a:prstGeom prst="rect">
          <a:avLst/>
        </a:prstGeom>
        <a:solidFill>
          <a:schemeClr val="accent5">
            <a:hueOff val="0"/>
            <a:satOff val="0"/>
            <a:lumOff val="0"/>
            <a:alphaOff val="0"/>
          </a:schemeClr>
        </a:solidFill>
        <a:ln w="12700" cap="flat" cmpd="sng" algn="ctr">
          <a:solidFill>
            <a:srgbClr val="FFFFF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126" tIns="53340" rIns="53340" bIns="53340" numCol="1" spcCol="1270" anchor="ctr" anchorCtr="0">
          <a:noAutofit/>
        </a:bodyPr>
        <a:lstStyle/>
        <a:p>
          <a:pPr lvl="0" algn="l" defTabSz="933450">
            <a:lnSpc>
              <a:spcPct val="90000"/>
            </a:lnSpc>
            <a:spcBef>
              <a:spcPct val="0"/>
            </a:spcBef>
            <a:spcAft>
              <a:spcPct val="35000"/>
            </a:spcAft>
          </a:pPr>
          <a:r>
            <a:rPr lang="en-GB" sz="2100" b="1" i="0" u="none" strike="noStrike" kern="1200" baseline="0">
              <a:solidFill>
                <a:schemeClr val="accent1"/>
              </a:solidFill>
              <a:latin typeface="Open Sans" panose="020B0606030504020204" pitchFamily="34" charset="0"/>
            </a:rPr>
            <a:t>Conducive enabling environment (market system)</a:t>
          </a:r>
          <a:endParaRPr lang="en-GB" sz="2100" kern="1200">
            <a:solidFill>
              <a:schemeClr val="accent1"/>
            </a:solidFill>
          </a:endParaRPr>
        </a:p>
      </dsp:txBody>
      <dsp:txXfrm>
        <a:off x="570005" y="3887810"/>
        <a:ext cx="6078327" cy="777481"/>
      </dsp:txXfrm>
    </dsp:sp>
    <dsp:sp modelId="{071B6342-423F-4783-B1CC-CA23CB1ED4EE}">
      <dsp:nvSpPr>
        <dsp:cNvPr id="0" name=""/>
        <dsp:cNvSpPr/>
      </dsp:nvSpPr>
      <dsp:spPr>
        <a:xfrm>
          <a:off x="84080" y="3790625"/>
          <a:ext cx="971851" cy="97185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62226-DEE0-42C2-9B7A-3BC577C4C7DC}">
      <dsp:nvSpPr>
        <dsp:cNvPr id="0" name=""/>
        <dsp:cNvSpPr/>
      </dsp:nvSpPr>
      <dsp:spPr>
        <a:xfrm rot="5400000">
          <a:off x="-256429" y="528805"/>
          <a:ext cx="1709532" cy="119667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a:solidFill>
                <a:srgbClr val="FFFFF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CONVENIENCE</a:t>
          </a:r>
        </a:p>
      </dsp:txBody>
      <dsp:txXfrm rot="-5400000">
        <a:off x="1" y="870711"/>
        <a:ext cx="1196672" cy="512860"/>
      </dsp:txXfrm>
    </dsp:sp>
    <dsp:sp modelId="{DB6B69E6-D1CC-46D8-A833-AF6B2D03489C}">
      <dsp:nvSpPr>
        <dsp:cNvPr id="0" name=""/>
        <dsp:cNvSpPr/>
      </dsp:nvSpPr>
      <dsp:spPr>
        <a:xfrm rot="5400000">
          <a:off x="3085424" y="-1874381"/>
          <a:ext cx="1612723" cy="5390227"/>
        </a:xfrm>
        <a:prstGeom prst="round2SameRect">
          <a:avLst/>
        </a:prstGeom>
        <a:solidFill>
          <a:schemeClr val="accent3">
            <a:alpha val="90000"/>
          </a:schemeClr>
        </a:solidFill>
        <a:ln w="12700" cap="flat" cmpd="sng" algn="ctr">
          <a:solidFill>
            <a:srgbClr val="FFFFF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1" kern="1200">
              <a:solidFill>
                <a:srgbClr val="FFFFFE"/>
              </a:solidFill>
              <a:latin typeface="Open Sans" panose="020B0606030504020204" pitchFamily="34" charset="0"/>
              <a:ea typeface="Open Sans" panose="020B0606030504020204" pitchFamily="34" charset="0"/>
              <a:cs typeface="Open Sans" panose="020B0606030504020204" pitchFamily="34" charset="0"/>
            </a:rPr>
            <a:t>Creating favorable business environment  for off takers.  </a:t>
          </a:r>
        </a:p>
        <a:p>
          <a:pPr marL="114300" lvl="1" indent="-114300" algn="l" defTabSz="577850">
            <a:lnSpc>
              <a:spcPct val="90000"/>
            </a:lnSpc>
            <a:spcBef>
              <a:spcPct val="0"/>
            </a:spcBef>
            <a:spcAft>
              <a:spcPct val="15000"/>
            </a:spcAft>
            <a:buChar char="••"/>
          </a:pPr>
          <a:r>
            <a:rPr lang="en-US" sz="1300" b="1" kern="1200">
              <a:solidFill>
                <a:srgbClr val="FFFFFE"/>
              </a:solidFill>
              <a:latin typeface="Open Sans" panose="020B0606030504020204" pitchFamily="34" charset="0"/>
              <a:ea typeface="Open Sans" panose="020B0606030504020204" pitchFamily="34" charset="0"/>
              <a:cs typeface="Open Sans" panose="020B0606030504020204" pitchFamily="34" charset="0"/>
            </a:rPr>
            <a:t>Creating a one stop market for off takers  </a:t>
          </a:r>
        </a:p>
        <a:p>
          <a:pPr marL="114300" lvl="1" indent="-114300" algn="l" defTabSz="577850">
            <a:lnSpc>
              <a:spcPct val="90000"/>
            </a:lnSpc>
            <a:spcBef>
              <a:spcPct val="0"/>
            </a:spcBef>
            <a:spcAft>
              <a:spcPct val="15000"/>
            </a:spcAft>
            <a:buChar char="••"/>
          </a:pPr>
          <a:r>
            <a:rPr lang="en-US" sz="1300" b="1" kern="1200">
              <a:solidFill>
                <a:srgbClr val="FFFFFE"/>
              </a:solidFill>
              <a:latin typeface="Open Sans" panose="020B0606030504020204" pitchFamily="34" charset="0"/>
              <a:ea typeface="Open Sans" panose="020B0606030504020204" pitchFamily="34" charset="0"/>
              <a:cs typeface="Open Sans" panose="020B0606030504020204" pitchFamily="34" charset="0"/>
            </a:rPr>
            <a:t>Track record of all aggregators for easy business options</a:t>
          </a:r>
        </a:p>
        <a:p>
          <a:pPr marL="114300" lvl="1" indent="-114300" algn="l" defTabSz="577850">
            <a:lnSpc>
              <a:spcPct val="90000"/>
            </a:lnSpc>
            <a:spcBef>
              <a:spcPct val="0"/>
            </a:spcBef>
            <a:spcAft>
              <a:spcPct val="15000"/>
            </a:spcAft>
            <a:buChar char="••"/>
          </a:pPr>
          <a:r>
            <a:rPr lang="en-US" sz="1300" b="1" kern="1200">
              <a:solidFill>
                <a:srgbClr val="FFFFFE"/>
              </a:solidFill>
              <a:latin typeface="Open Sans" panose="020B0606030504020204" pitchFamily="34" charset="0"/>
              <a:ea typeface="Open Sans" panose="020B0606030504020204" pitchFamily="34" charset="0"/>
              <a:cs typeface="Open Sans" panose="020B0606030504020204" pitchFamily="34" charset="0"/>
            </a:rPr>
            <a:t>Ease to use</a:t>
          </a:r>
        </a:p>
        <a:p>
          <a:pPr marL="114300" lvl="1" indent="-114300" algn="l" defTabSz="577850">
            <a:lnSpc>
              <a:spcPct val="90000"/>
            </a:lnSpc>
            <a:spcBef>
              <a:spcPct val="0"/>
            </a:spcBef>
            <a:spcAft>
              <a:spcPct val="15000"/>
            </a:spcAft>
            <a:buChar char="••"/>
          </a:pPr>
          <a:r>
            <a:rPr lang="en-US" sz="1300" b="1" kern="1200">
              <a:solidFill>
                <a:srgbClr val="FFFFFE"/>
              </a:solidFill>
              <a:latin typeface="Open Sans" panose="020B0606030504020204" pitchFamily="34" charset="0"/>
              <a:ea typeface="Open Sans" panose="020B0606030504020204" pitchFamily="34" charset="0"/>
              <a:cs typeface="Open Sans" panose="020B0606030504020204" pitchFamily="34" charset="0"/>
            </a:rPr>
            <a:t>Achieved economies of scale                    </a:t>
          </a:r>
        </a:p>
      </dsp:txBody>
      <dsp:txXfrm rot="-5400000">
        <a:off x="1196673" y="93097"/>
        <a:ext cx="5311500" cy="1455269"/>
      </dsp:txXfrm>
    </dsp:sp>
    <dsp:sp modelId="{1EA3A008-3F24-49F0-9F5F-4A0AC390299C}">
      <dsp:nvSpPr>
        <dsp:cNvPr id="0" name=""/>
        <dsp:cNvSpPr/>
      </dsp:nvSpPr>
      <dsp:spPr>
        <a:xfrm rot="5400000">
          <a:off x="-256429" y="2055577"/>
          <a:ext cx="1709532" cy="1196672"/>
        </a:xfrm>
        <a:prstGeom prst="chevron">
          <a:avLst/>
        </a:prstGeom>
        <a:solidFill>
          <a:schemeClr val="bg1"/>
        </a:solidFill>
        <a:ln w="12700" cap="flat" cmpd="sng" algn="ctr">
          <a:solidFill>
            <a:schemeClr val="accent3">
              <a:hueOff val="-9905214"/>
              <a:satOff val="-30981"/>
              <a:lumOff val="2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a:solidFill>
                <a:srgbClr val="FFFFF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MARKET</a:t>
          </a:r>
          <a:r>
            <a:rPr lang="en-US" sz="1600" b="1" kern="1200" baseline="0">
              <a:solidFill>
                <a:srgbClr val="FFFFF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LINKAGES</a:t>
          </a:r>
          <a:endParaRPr lang="en-US" sz="1600" b="1" kern="1200">
            <a:solidFill>
              <a:srgbClr val="FFFFF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rot="-5400000">
        <a:off x="1" y="2397483"/>
        <a:ext cx="1196672" cy="512860"/>
      </dsp:txXfrm>
    </dsp:sp>
    <dsp:sp modelId="{5D1A8AAD-AAD0-4453-B9DB-8894D300DA5B}">
      <dsp:nvSpPr>
        <dsp:cNvPr id="0" name=""/>
        <dsp:cNvSpPr/>
      </dsp:nvSpPr>
      <dsp:spPr>
        <a:xfrm rot="5400000">
          <a:off x="3336188" y="-340767"/>
          <a:ext cx="1111196" cy="5390227"/>
        </a:xfrm>
        <a:prstGeom prst="round2SameRect">
          <a:avLst/>
        </a:prstGeom>
        <a:solidFill>
          <a:schemeClr val="bg1">
            <a:alpha val="90000"/>
          </a:schemeClr>
        </a:solidFill>
        <a:ln w="12700" cap="flat" cmpd="sng" algn="ctr">
          <a:solidFill>
            <a:srgbClr val="FFFFF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a:solidFill>
                <a:srgbClr val="FFFFFE"/>
              </a:solidFill>
              <a:latin typeface="Open Sans" panose="020B0606030504020204" pitchFamily="34" charset="0"/>
              <a:ea typeface="Open Sans" panose="020B0606030504020204" pitchFamily="34" charset="0"/>
              <a:cs typeface="Open Sans" panose="020B0606030504020204" pitchFamily="34" charset="0"/>
            </a:rPr>
            <a:t>Expanded market for off takers </a:t>
          </a:r>
        </a:p>
        <a:p>
          <a:pPr marL="114300" lvl="1" indent="-114300" algn="l" defTabSz="622300">
            <a:lnSpc>
              <a:spcPct val="90000"/>
            </a:lnSpc>
            <a:spcBef>
              <a:spcPct val="0"/>
            </a:spcBef>
            <a:spcAft>
              <a:spcPct val="15000"/>
            </a:spcAft>
            <a:buChar char="••"/>
          </a:pPr>
          <a:r>
            <a:rPr lang="en-US" sz="1400" b="1" kern="1200">
              <a:solidFill>
                <a:srgbClr val="FFFFFE"/>
              </a:solidFill>
              <a:latin typeface="Open Sans" panose="020B0606030504020204" pitchFamily="34" charset="0"/>
              <a:ea typeface="Open Sans" panose="020B0606030504020204" pitchFamily="34" charset="0"/>
              <a:cs typeface="Open Sans" panose="020B0606030504020204" pitchFamily="34" charset="0"/>
            </a:rPr>
            <a:t>Reduced cost of business (Cut off Syndicate)  </a:t>
          </a:r>
        </a:p>
        <a:p>
          <a:pPr marL="114300" lvl="1" indent="-114300" algn="l" defTabSz="622300">
            <a:lnSpc>
              <a:spcPct val="90000"/>
            </a:lnSpc>
            <a:spcBef>
              <a:spcPct val="0"/>
            </a:spcBef>
            <a:spcAft>
              <a:spcPct val="15000"/>
            </a:spcAft>
            <a:buChar char="••"/>
          </a:pPr>
          <a:r>
            <a:rPr lang="en-US" sz="1400" b="1" kern="1200">
              <a:solidFill>
                <a:srgbClr val="FFFFFE"/>
              </a:solidFill>
              <a:latin typeface="Open Sans" panose="020B0606030504020204" pitchFamily="34" charset="0"/>
              <a:ea typeface="Open Sans" panose="020B0606030504020204" pitchFamily="34" charset="0"/>
              <a:cs typeface="Open Sans" panose="020B0606030504020204" pitchFamily="34" charset="0"/>
            </a:rPr>
            <a:t>Reduced lead time </a:t>
          </a:r>
        </a:p>
        <a:p>
          <a:pPr marL="114300" lvl="1" indent="-114300" algn="l" defTabSz="622300">
            <a:lnSpc>
              <a:spcPct val="90000"/>
            </a:lnSpc>
            <a:spcBef>
              <a:spcPct val="0"/>
            </a:spcBef>
            <a:spcAft>
              <a:spcPct val="15000"/>
            </a:spcAft>
            <a:buChar char="••"/>
          </a:pPr>
          <a:r>
            <a:rPr lang="en-US" sz="1400" b="1" kern="1200">
              <a:solidFill>
                <a:srgbClr val="FFFFFE"/>
              </a:solidFill>
              <a:latin typeface="Open Sans" panose="020B0606030504020204" pitchFamily="34" charset="0"/>
              <a:ea typeface="Open Sans" panose="020B0606030504020204" pitchFamily="34" charset="0"/>
              <a:cs typeface="Open Sans" panose="020B0606030504020204" pitchFamily="34" charset="0"/>
            </a:rPr>
            <a:t>Productivity maximization </a:t>
          </a:r>
        </a:p>
      </dsp:txBody>
      <dsp:txXfrm rot="-5400000">
        <a:off x="1196673" y="1852992"/>
        <a:ext cx="5335983" cy="1002708"/>
      </dsp:txXfrm>
    </dsp:sp>
    <dsp:sp modelId="{EF0BB540-118C-459B-B818-9BBE4DEA1C84}">
      <dsp:nvSpPr>
        <dsp:cNvPr id="0" name=""/>
        <dsp:cNvSpPr/>
      </dsp:nvSpPr>
      <dsp:spPr>
        <a:xfrm rot="5400000">
          <a:off x="-256429" y="3577459"/>
          <a:ext cx="1709532" cy="1196672"/>
        </a:xfrm>
        <a:prstGeom prst="chevron">
          <a:avLst/>
        </a:prstGeom>
        <a:solidFill>
          <a:schemeClr val="accent4"/>
        </a:solidFill>
        <a:ln w="12700" cap="flat" cmpd="sng" algn="ctr">
          <a:solidFill>
            <a:schemeClr val="accent3">
              <a:hueOff val="-19810428"/>
              <a:satOff val="-61961"/>
              <a:lumOff val="4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a:solidFill>
                <a:srgbClr val="FFFFFE"/>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SECURITY</a:t>
          </a:r>
        </a:p>
      </dsp:txBody>
      <dsp:txXfrm rot="-5400000">
        <a:off x="1" y="3919365"/>
        <a:ext cx="1196672" cy="512860"/>
      </dsp:txXfrm>
    </dsp:sp>
    <dsp:sp modelId="{9DAAE821-F2D3-42CF-B6A8-60B1D091B9ED}">
      <dsp:nvSpPr>
        <dsp:cNvPr id="0" name=""/>
        <dsp:cNvSpPr/>
      </dsp:nvSpPr>
      <dsp:spPr>
        <a:xfrm rot="5400000">
          <a:off x="3337277" y="1181511"/>
          <a:ext cx="1109018" cy="5390227"/>
        </a:xfrm>
        <a:prstGeom prst="round2SameRect">
          <a:avLst/>
        </a:prstGeom>
        <a:solidFill>
          <a:schemeClr val="accent4">
            <a:alpha val="90000"/>
          </a:schemeClr>
        </a:solidFill>
        <a:ln w="12700" cap="flat" cmpd="sng" algn="ctr">
          <a:solidFill>
            <a:srgbClr val="FFFFF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en-US" sz="2800" b="1" kern="1200">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r>
            <a:rPr lang="en-US" sz="1400" b="1" kern="1200">
              <a:solidFill>
                <a:srgbClr val="FFFFFE"/>
              </a:solidFill>
              <a:latin typeface="Open Sans" panose="020B0606030504020204" pitchFamily="34" charset="0"/>
              <a:ea typeface="Open Sans" panose="020B0606030504020204" pitchFamily="34" charset="0"/>
              <a:cs typeface="Open Sans" panose="020B0606030504020204" pitchFamily="34" charset="0"/>
            </a:rPr>
            <a:t>Transaction trail in real time </a:t>
          </a:r>
        </a:p>
        <a:p>
          <a:pPr marL="114300" lvl="1" indent="-114300" algn="l" defTabSz="622300">
            <a:lnSpc>
              <a:spcPct val="90000"/>
            </a:lnSpc>
            <a:spcBef>
              <a:spcPct val="0"/>
            </a:spcBef>
            <a:spcAft>
              <a:spcPct val="15000"/>
            </a:spcAft>
            <a:buChar char="••"/>
          </a:pPr>
          <a:r>
            <a:rPr lang="en-US" sz="1400" b="1" kern="1200">
              <a:solidFill>
                <a:srgbClr val="FFFFFE"/>
              </a:solidFill>
              <a:latin typeface="Open Sans" panose="020B0606030504020204" pitchFamily="34" charset="0"/>
              <a:ea typeface="Open Sans" panose="020B0606030504020204" pitchFamily="34" charset="0"/>
              <a:cs typeface="Open Sans" panose="020B0606030504020204" pitchFamily="34" charset="0"/>
            </a:rPr>
            <a:t>Transparency and record of aggregators</a:t>
          </a:r>
        </a:p>
        <a:p>
          <a:pPr marL="114300" lvl="1" indent="-114300" algn="l" defTabSz="622300">
            <a:lnSpc>
              <a:spcPct val="90000"/>
            </a:lnSpc>
            <a:spcBef>
              <a:spcPct val="0"/>
            </a:spcBef>
            <a:spcAft>
              <a:spcPct val="15000"/>
            </a:spcAft>
            <a:buChar char="••"/>
          </a:pPr>
          <a:r>
            <a:rPr lang="en-US" sz="1400" b="1" kern="1200">
              <a:solidFill>
                <a:srgbClr val="FFFFFE"/>
              </a:solidFill>
              <a:latin typeface="Open Sans" panose="020B0606030504020204" pitchFamily="34" charset="0"/>
              <a:ea typeface="Open Sans" panose="020B0606030504020204" pitchFamily="34" charset="0"/>
              <a:cs typeface="Open Sans" panose="020B0606030504020204" pitchFamily="34" charset="0"/>
            </a:rPr>
            <a:t>Confidentiality of information </a:t>
          </a:r>
        </a:p>
        <a:p>
          <a:pPr marL="114300" lvl="1" indent="-114300" algn="l" defTabSz="622300">
            <a:lnSpc>
              <a:spcPct val="90000"/>
            </a:lnSpc>
            <a:spcBef>
              <a:spcPct val="0"/>
            </a:spcBef>
            <a:spcAft>
              <a:spcPct val="15000"/>
            </a:spcAft>
            <a:buChar char="••"/>
          </a:pPr>
          <a:r>
            <a:rPr lang="en-US" sz="1400" b="1" kern="1200">
              <a:solidFill>
                <a:srgbClr val="FFFFFE"/>
              </a:solidFill>
              <a:latin typeface="Open Sans" panose="020B0606030504020204" pitchFamily="34" charset="0"/>
              <a:ea typeface="Open Sans" panose="020B0606030504020204" pitchFamily="34" charset="0"/>
              <a:cs typeface="Open Sans" panose="020B0606030504020204" pitchFamily="34" charset="0"/>
            </a:rPr>
            <a:t>Ease of accessibility </a:t>
          </a:r>
        </a:p>
        <a:p>
          <a:pPr marL="114300" lvl="1" indent="-114300" algn="l" defTabSz="622300">
            <a:lnSpc>
              <a:spcPct val="90000"/>
            </a:lnSpc>
            <a:spcBef>
              <a:spcPct val="0"/>
            </a:spcBef>
            <a:spcAft>
              <a:spcPct val="15000"/>
            </a:spcAft>
            <a:buChar char="••"/>
          </a:pPr>
          <a:endParaRPr lang="en-US" sz="1400" kern="120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endParaRPr lang="en-US" sz="1400" kern="1200">
            <a:latin typeface="Open Sans" panose="020B0606030504020204" pitchFamily="34" charset="0"/>
            <a:ea typeface="Open Sans" panose="020B0606030504020204" pitchFamily="34" charset="0"/>
            <a:cs typeface="Open Sans" panose="020B0606030504020204" pitchFamily="34" charset="0"/>
          </a:endParaRPr>
        </a:p>
      </dsp:txBody>
      <dsp:txXfrm rot="-5400000">
        <a:off x="1196673" y="3376253"/>
        <a:ext cx="5336089" cy="1000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AF406-DC4E-4BA4-BC71-A255BEA8D152}">
      <dsp:nvSpPr>
        <dsp:cNvPr id="0" name=""/>
        <dsp:cNvSpPr/>
      </dsp:nvSpPr>
      <dsp:spPr>
        <a:xfrm>
          <a:off x="0" y="0"/>
          <a:ext cx="64009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4874CF-2449-43F6-9537-9CBACB00DDE2}">
      <dsp:nvSpPr>
        <dsp:cNvPr id="0" name=""/>
        <dsp:cNvSpPr/>
      </dsp:nvSpPr>
      <dsp:spPr>
        <a:xfrm>
          <a:off x="0" y="0"/>
          <a:ext cx="6400909" cy="45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a:latin typeface="Open Sans" panose="020B0606030504020204" pitchFamily="34" charset="0"/>
              <a:ea typeface="Open Sans" panose="020B0606030504020204" pitchFamily="34" charset="0"/>
              <a:cs typeface="Open Sans" panose="020B0606030504020204" pitchFamily="34" charset="0"/>
            </a:rPr>
            <a:t>Farmer Proposition</a:t>
          </a:r>
          <a:endParaRPr lang="en-US" sz="1800" kern="1200">
            <a:latin typeface="Open Sans" panose="020B0606030504020204" pitchFamily="34" charset="0"/>
            <a:ea typeface="Open Sans" panose="020B0606030504020204" pitchFamily="34" charset="0"/>
            <a:cs typeface="Open Sans" panose="020B0606030504020204" pitchFamily="34" charset="0"/>
          </a:endParaRPr>
        </a:p>
      </dsp:txBody>
      <dsp:txXfrm>
        <a:off x="0" y="0"/>
        <a:ext cx="6400909" cy="457441"/>
      </dsp:txXfrm>
    </dsp:sp>
    <dsp:sp modelId="{A28E3409-99B5-4D9F-B7EE-4C1C067F543D}">
      <dsp:nvSpPr>
        <dsp:cNvPr id="0" name=""/>
        <dsp:cNvSpPr/>
      </dsp:nvSpPr>
      <dsp:spPr>
        <a:xfrm>
          <a:off x="0" y="457441"/>
          <a:ext cx="64009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9A802-94D5-4240-BA4C-6675DB91E798}">
      <dsp:nvSpPr>
        <dsp:cNvPr id="0" name=""/>
        <dsp:cNvSpPr/>
      </dsp:nvSpPr>
      <dsp:spPr>
        <a:xfrm>
          <a:off x="0" y="457441"/>
          <a:ext cx="6400909" cy="45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latin typeface="Open Sans" panose="020B0606030504020204" pitchFamily="34" charset="0"/>
              <a:ea typeface="Open Sans" panose="020B0606030504020204" pitchFamily="34" charset="0"/>
              <a:cs typeface="Open Sans" panose="020B0606030504020204" pitchFamily="34" charset="0"/>
            </a:rPr>
            <a:t>Easy access to premium markets.</a:t>
          </a:r>
        </a:p>
      </dsp:txBody>
      <dsp:txXfrm>
        <a:off x="0" y="457441"/>
        <a:ext cx="6400909" cy="457441"/>
      </dsp:txXfrm>
    </dsp:sp>
    <dsp:sp modelId="{78C9B222-A22F-4974-AB88-411EA2FEE89E}">
      <dsp:nvSpPr>
        <dsp:cNvPr id="0" name=""/>
        <dsp:cNvSpPr/>
      </dsp:nvSpPr>
      <dsp:spPr>
        <a:xfrm>
          <a:off x="0" y="914883"/>
          <a:ext cx="64009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E4AD6-D595-43B5-9E14-894391080C2E}">
      <dsp:nvSpPr>
        <dsp:cNvPr id="0" name=""/>
        <dsp:cNvSpPr/>
      </dsp:nvSpPr>
      <dsp:spPr>
        <a:xfrm>
          <a:off x="0" y="914883"/>
          <a:ext cx="6400909" cy="45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latin typeface="Open Sans" panose="020B0606030504020204" pitchFamily="34" charset="0"/>
              <a:ea typeface="Open Sans" panose="020B0606030504020204" pitchFamily="34" charset="0"/>
              <a:cs typeface="Open Sans" panose="020B0606030504020204" pitchFamily="34" charset="0"/>
            </a:rPr>
            <a:t>Reduced transactional cost for farmers and buyers</a:t>
          </a:r>
        </a:p>
      </dsp:txBody>
      <dsp:txXfrm>
        <a:off x="0" y="914883"/>
        <a:ext cx="6400909" cy="457441"/>
      </dsp:txXfrm>
    </dsp:sp>
    <dsp:sp modelId="{6F41537B-532F-4130-8AD7-DDD629890055}">
      <dsp:nvSpPr>
        <dsp:cNvPr id="0" name=""/>
        <dsp:cNvSpPr/>
      </dsp:nvSpPr>
      <dsp:spPr>
        <a:xfrm>
          <a:off x="0" y="1372324"/>
          <a:ext cx="64009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57D74-AC1B-4510-B634-44FA38BB9623}">
      <dsp:nvSpPr>
        <dsp:cNvPr id="0" name=""/>
        <dsp:cNvSpPr/>
      </dsp:nvSpPr>
      <dsp:spPr>
        <a:xfrm>
          <a:off x="0" y="1372324"/>
          <a:ext cx="6400909" cy="45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latin typeface="Open Sans" panose="020B0606030504020204" pitchFamily="34" charset="0"/>
              <a:ea typeface="Open Sans" panose="020B0606030504020204" pitchFamily="34" charset="0"/>
              <a:cs typeface="Open Sans" panose="020B0606030504020204" pitchFamily="34" charset="0"/>
            </a:rPr>
            <a:t>Market Information and Price discovery </a:t>
          </a:r>
        </a:p>
      </dsp:txBody>
      <dsp:txXfrm>
        <a:off x="0" y="1372324"/>
        <a:ext cx="6400909" cy="457441"/>
      </dsp:txXfrm>
    </dsp:sp>
    <dsp:sp modelId="{9C995166-F0D2-41F2-8F7B-0245ED1EABBF}">
      <dsp:nvSpPr>
        <dsp:cNvPr id="0" name=""/>
        <dsp:cNvSpPr/>
      </dsp:nvSpPr>
      <dsp:spPr>
        <a:xfrm>
          <a:off x="0" y="1829766"/>
          <a:ext cx="64009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AD3928-7153-45F2-98AD-0D4D5464670D}">
      <dsp:nvSpPr>
        <dsp:cNvPr id="0" name=""/>
        <dsp:cNvSpPr/>
      </dsp:nvSpPr>
      <dsp:spPr>
        <a:xfrm>
          <a:off x="0" y="1829766"/>
          <a:ext cx="6400909" cy="45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latin typeface="Open Sans" panose="020B0606030504020204" pitchFamily="34" charset="0"/>
              <a:ea typeface="Open Sans" panose="020B0606030504020204" pitchFamily="34" charset="0"/>
              <a:cs typeface="Open Sans" panose="020B0606030504020204" pitchFamily="34" charset="0"/>
            </a:rPr>
            <a:t>Better prices and higher incomes</a:t>
          </a:r>
        </a:p>
      </dsp:txBody>
      <dsp:txXfrm>
        <a:off x="0" y="1829766"/>
        <a:ext cx="6400909" cy="457441"/>
      </dsp:txXfrm>
    </dsp:sp>
    <dsp:sp modelId="{2DEE10E6-4395-443A-9EC3-A7D571E6771B}">
      <dsp:nvSpPr>
        <dsp:cNvPr id="0" name=""/>
        <dsp:cNvSpPr/>
      </dsp:nvSpPr>
      <dsp:spPr>
        <a:xfrm>
          <a:off x="0" y="2287207"/>
          <a:ext cx="64009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44AB0F-B87A-451D-B3F3-FCDEB6886A36}">
      <dsp:nvSpPr>
        <dsp:cNvPr id="0" name=""/>
        <dsp:cNvSpPr/>
      </dsp:nvSpPr>
      <dsp:spPr>
        <a:xfrm>
          <a:off x="0" y="2287207"/>
          <a:ext cx="6400909" cy="45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latin typeface="Open Sans" panose="020B0606030504020204" pitchFamily="34" charset="0"/>
              <a:ea typeface="Open Sans" panose="020B0606030504020204" pitchFamily="34" charset="0"/>
              <a:cs typeface="Open Sans" panose="020B0606030504020204" pitchFamily="34" charset="0"/>
            </a:rPr>
            <a:t>Fair trade and negotiations</a:t>
          </a:r>
        </a:p>
      </dsp:txBody>
      <dsp:txXfrm>
        <a:off x="0" y="2287207"/>
        <a:ext cx="6400909" cy="457441"/>
      </dsp:txXfrm>
    </dsp:sp>
    <dsp:sp modelId="{7896BDA2-7696-43A2-8172-8869D6AE5C4C}">
      <dsp:nvSpPr>
        <dsp:cNvPr id="0" name=""/>
        <dsp:cNvSpPr/>
      </dsp:nvSpPr>
      <dsp:spPr>
        <a:xfrm>
          <a:off x="0" y="2744649"/>
          <a:ext cx="64009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003A13-0B83-4D5B-A143-25F5F6FA3FA6}">
      <dsp:nvSpPr>
        <dsp:cNvPr id="0" name=""/>
        <dsp:cNvSpPr/>
      </dsp:nvSpPr>
      <dsp:spPr>
        <a:xfrm>
          <a:off x="0" y="2744649"/>
          <a:ext cx="6400909" cy="45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latin typeface="Open Sans" panose="020B0606030504020204" pitchFamily="34" charset="0"/>
              <a:ea typeface="Open Sans" panose="020B0606030504020204" pitchFamily="34" charset="0"/>
              <a:cs typeface="Open Sans" panose="020B0606030504020204" pitchFamily="34" charset="0"/>
            </a:rPr>
            <a:t>Increased production and business growth</a:t>
          </a:r>
        </a:p>
      </dsp:txBody>
      <dsp:txXfrm>
        <a:off x="0" y="2744649"/>
        <a:ext cx="6400909" cy="457441"/>
      </dsp:txXfrm>
    </dsp:sp>
    <dsp:sp modelId="{7D1104FF-6187-434B-A939-CC25E60667E5}">
      <dsp:nvSpPr>
        <dsp:cNvPr id="0" name=""/>
        <dsp:cNvSpPr/>
      </dsp:nvSpPr>
      <dsp:spPr>
        <a:xfrm>
          <a:off x="0" y="3202090"/>
          <a:ext cx="64009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DCB82-02A8-488D-AB50-51751758FCA2}">
      <dsp:nvSpPr>
        <dsp:cNvPr id="0" name=""/>
        <dsp:cNvSpPr/>
      </dsp:nvSpPr>
      <dsp:spPr>
        <a:xfrm>
          <a:off x="0" y="3202090"/>
          <a:ext cx="6400909" cy="45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latin typeface="Open Sans" panose="020B0606030504020204" pitchFamily="34" charset="0"/>
              <a:ea typeface="Open Sans" panose="020B0606030504020204" pitchFamily="34" charset="0"/>
              <a:cs typeface="Open Sans" panose="020B0606030504020204" pitchFamily="34" charset="0"/>
            </a:rPr>
            <a:t>Transparency </a:t>
          </a:r>
        </a:p>
      </dsp:txBody>
      <dsp:txXfrm>
        <a:off x="0" y="3202090"/>
        <a:ext cx="6400909" cy="45744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21/06/2022</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21/06/2022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nnovation.wfp.org/project/fenik-cool-bo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2154032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a:latin typeface="OpenSans"/>
              </a:rPr>
              <a:t>In Zambia  liaison with the Ministry of Agriculture, WFP also connects smallholder farmers to markets through</a:t>
            </a:r>
          </a:p>
          <a:p>
            <a:pPr algn="l"/>
            <a:r>
              <a:rPr lang="en-GB" sz="1800" b="0" i="0" u="none" strike="noStrike" baseline="0">
                <a:latin typeface="OpenSans"/>
              </a:rPr>
              <a:t>a network of aggregation </a:t>
            </a:r>
            <a:r>
              <a:rPr lang="en-GB" sz="1800" b="0" i="0" u="none" strike="noStrike" baseline="0" err="1">
                <a:latin typeface="OpenSans"/>
              </a:rPr>
              <a:t>centers</a:t>
            </a:r>
            <a:r>
              <a:rPr lang="en-GB" sz="1800" b="0" i="0" u="none" strike="noStrike" baseline="0">
                <a:latin typeface="OpenSans"/>
              </a:rPr>
              <a:t> and the digital mobile market platform ‘’Virtual Farmers’ Market’’, an</a:t>
            </a:r>
          </a:p>
          <a:p>
            <a:pPr algn="l"/>
            <a:r>
              <a:rPr lang="en-GB" sz="1800" b="0" i="0" u="none" strike="noStrike" baseline="0">
                <a:latin typeface="OpenSans"/>
              </a:rPr>
              <a:t>android app-based e-commerce platform where farmers and off-takers trade virtually. A three-tier private</a:t>
            </a:r>
          </a:p>
          <a:p>
            <a:pPr algn="l"/>
            <a:r>
              <a:rPr lang="en-GB" sz="1800" b="0" i="0" u="none" strike="noStrike" baseline="0">
                <a:latin typeface="OpenSans"/>
              </a:rPr>
              <a:t>sector-led aggregation model, which enhances the efficiency of commodity supply chains, is used. Key</a:t>
            </a:r>
          </a:p>
          <a:p>
            <a:pPr algn="l"/>
            <a:r>
              <a:rPr lang="en-GB" sz="1800" b="0" i="0" u="none" strike="noStrike" baseline="0">
                <a:latin typeface="OpenSans"/>
              </a:rPr>
              <a:t>actors in the model are: (i) off-takers/buyer/processors; (ii) intermediary aggregators; and (iii) </a:t>
            </a:r>
            <a:r>
              <a:rPr lang="en-GB" sz="1800" b="0" i="0" u="none" strike="noStrike" baseline="0" err="1">
                <a:latin typeface="OpenSans"/>
              </a:rPr>
              <a:t>microaggregators</a:t>
            </a:r>
            <a:endParaRPr lang="en-GB" sz="1800" b="0" i="0" u="none" strike="noStrike" baseline="0">
              <a:latin typeface="OpenSans"/>
            </a:endParaRPr>
          </a:p>
          <a:p>
            <a:pPr algn="l"/>
            <a:r>
              <a:rPr lang="en-GB" sz="1800" b="0" i="0" u="none" strike="noStrike" baseline="0">
                <a:latin typeface="OpenSans"/>
              </a:rPr>
              <a:t>(mostly lead farmers and community based agro-dealers). Aggregation centres play a critical</a:t>
            </a:r>
          </a:p>
          <a:p>
            <a:pPr algn="l"/>
            <a:r>
              <a:rPr lang="en-GB" sz="1800" b="0" i="0" u="none" strike="noStrike" baseline="0">
                <a:latin typeface="OpenSans"/>
              </a:rPr>
              <a:t>role in creating opportunities for stable household income, predictable markets, shared risks, access to</a:t>
            </a:r>
          </a:p>
          <a:p>
            <a:pPr algn="l"/>
            <a:r>
              <a:rPr lang="en-GB" sz="1800" b="0" i="0" u="none" strike="noStrike" baseline="0">
                <a:latin typeface="OpenSans"/>
              </a:rPr>
              <a:t>finance and inputs for smallholder farmers.</a:t>
            </a:r>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374239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444444"/>
                </a:solidFill>
                <a:effectLst/>
                <a:latin typeface="Lato Light"/>
              </a:rPr>
              <a:t>Rural areas are extremely poor, a condition which fosters inadequate infrastructure construction and maintenance particularly within the distribution system. In turn, poverty in these areas is increased by the isolation caused by lack of infrastructure, resulting in a ‘low-level equilibrium trap’. </a:t>
            </a:r>
            <a:endParaRPr lang="en-US" altLang="en-US" sz="1200">
              <a:latin typeface="Lato Light"/>
              <a:cs typeface="Lato Light" pitchFamily="34" charset="0"/>
              <a:sym typeface="Lato Light" pitchFamily="34" charset="0"/>
            </a:endParaRPr>
          </a:p>
          <a:p>
            <a:pPr algn="l"/>
            <a:endParaRPr lang="en-GB" sz="1200" b="0" i="0">
              <a:solidFill>
                <a:srgbClr val="000000"/>
              </a:solidFill>
              <a:effectLst/>
              <a:latin typeface="Lato Light"/>
            </a:endParaRPr>
          </a:p>
          <a:p>
            <a:pPr algn="l"/>
            <a:endParaRPr lang="en-GB" sz="1200" b="0" i="0">
              <a:solidFill>
                <a:srgbClr val="000000"/>
              </a:solidFill>
              <a:effectLst/>
              <a:latin typeface="Lato Light"/>
            </a:endParaRPr>
          </a:p>
          <a:p>
            <a:pPr algn="l"/>
            <a:r>
              <a:rPr lang="en-GB" sz="1200" b="0" i="0">
                <a:solidFill>
                  <a:srgbClr val="000000"/>
                </a:solidFill>
                <a:effectLst/>
                <a:latin typeface="Lato Light"/>
              </a:rPr>
              <a:t>Poor access to markets is mirrored by poor access to all kinds of rural services and it is felt more acutely in rural areas due to lack of sustainable strategies to </a:t>
            </a:r>
          </a:p>
          <a:p>
            <a:pPr algn="l"/>
            <a:r>
              <a:rPr lang="en-GB" sz="1200" b="0" i="0">
                <a:solidFill>
                  <a:srgbClr val="000000"/>
                </a:solidFill>
                <a:effectLst/>
                <a:latin typeface="Lato Light"/>
              </a:rPr>
              <a:t>improve market access. As a result farmers in remote areas are always poorly served by agricultural traders and are often obliged to accept seemingly unattractive prices for their produce.</a:t>
            </a:r>
          </a:p>
          <a:p>
            <a:endParaRPr lang="en-GB" sz="1200" b="1" i="0">
              <a:solidFill>
                <a:srgbClr val="FFFFFE"/>
              </a:solidFill>
              <a:effectLst/>
              <a:latin typeface="Lato Light"/>
            </a:endParaRPr>
          </a:p>
          <a:p>
            <a:r>
              <a:rPr lang="en-GB" sz="1200" b="1" i="0">
                <a:solidFill>
                  <a:srgbClr val="FFFFFE"/>
                </a:solidFill>
                <a:effectLst/>
                <a:latin typeface="Lato Light"/>
              </a:rPr>
              <a:t>Even with full access to markets, many people cannot buy food because they cannot afford the costs. Consumers cannot purchase enough food to feed themselves and their families due to the lack of purchasing power and low incomes. Many farmers fail to generate an adequate return on their crops due to limited access, post harvest loss and knowledge of market opportunities, meaning they are unable to earn a sustainable income to pay off their investments</a:t>
            </a:r>
            <a:endParaRPr lang="en-GB"/>
          </a:p>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4</a:t>
            </a:fld>
            <a:endParaRPr lang="it-IT"/>
          </a:p>
        </p:txBody>
      </p:sp>
    </p:spTree>
    <p:extLst>
      <p:ext uri="{BB962C8B-B14F-4D97-AF65-F5344CB8AC3E}">
        <p14:creationId xmlns:p14="http://schemas.microsoft.com/office/powerpoint/2010/main" val="127959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baseline="0">
              <a:solidFill>
                <a:srgbClr val="000000"/>
              </a:solidFill>
              <a:latin typeface="Open Sans" panose="020B0606030504020204" pitchFamily="34" charset="0"/>
            </a:endParaRPr>
          </a:p>
          <a:p>
            <a:r>
              <a:rPr lang="en-GB" sz="1800" b="0" i="0" u="none" strike="noStrike" baseline="0">
                <a:solidFill>
                  <a:srgbClr val="000000"/>
                </a:solidFill>
                <a:latin typeface="Open Sans" panose="020B0606030504020204" pitchFamily="34" charset="0"/>
              </a:rPr>
              <a:t> </a:t>
            </a:r>
          </a:p>
          <a:p>
            <a:r>
              <a:rPr lang="en-GB" sz="1800" b="0" i="0" u="none" strike="noStrike" baseline="0">
                <a:solidFill>
                  <a:srgbClr val="000000"/>
                </a:solidFill>
                <a:latin typeface="Open Sans" panose="020B0606030504020204" pitchFamily="34" charset="0"/>
              </a:rPr>
              <a:t>WFP works with the government across the region, private sector, and development partners to strengthen the livelihoods and formal market opportunities of smallholder farmers. Through Smallholder Agriculture Market Support (SAMS), WFP addresses the constraints faced by smallholder farmers (SHF) such as postharvest losses, financial management and market access. The initiatives provide them with market information, facilitates training on cooperative governance and agribusiness, and creates market access amongst other areas. </a:t>
            </a:r>
            <a:endParaRPr lang="en-GB" sz="1200" b="0" i="0" u="none" strike="noStrike" baseline="0">
              <a:solidFill>
                <a:srgbClr val="000000"/>
              </a:solidFill>
              <a:effectLst/>
              <a:latin typeface="Lato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rgbClr val="000000"/>
              </a:solidFill>
              <a:effectLst/>
              <a:latin typeface="Lato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rgbClr val="000000"/>
              </a:solidFill>
              <a:effectLst/>
              <a:latin typeface="Lato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rgbClr val="000000"/>
              </a:solidFill>
              <a:effectLst/>
              <a:latin typeface="Lato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000000"/>
                </a:solidFill>
                <a:effectLst/>
                <a:latin typeface="Lato Light"/>
              </a:rPr>
              <a:t>1. </a:t>
            </a:r>
            <a:r>
              <a:rPr lang="en-GB" b="1" i="0" u="none" strike="noStrike" baseline="0">
                <a:solidFill>
                  <a:srgbClr val="FFFFFE"/>
                </a:solidFill>
                <a:latin typeface="Open Sans" panose="020B0606030504020204" pitchFamily="34" charset="0"/>
              </a:rPr>
              <a:t>Creating stable demand (buyers): </a:t>
            </a:r>
            <a:r>
              <a:rPr lang="en-GB" b="0" i="0" u="none" strike="noStrike" baseline="0">
                <a:solidFill>
                  <a:srgbClr val="FFFFFE"/>
                </a:solidFill>
                <a:latin typeface="Open Sans" panose="020B0606030504020204" pitchFamily="34" charset="0"/>
              </a:rPr>
              <a:t>Creating stable demand from WFP and other quality-oriented buyers, other institutional buyers and private companies encourages smallholder farmers to invest in agriculture.</a:t>
            </a:r>
            <a:endParaRPr lang="en-GB">
              <a:solidFill>
                <a:srgbClr val="FFFFFE"/>
              </a:solidFill>
            </a:endParaRPr>
          </a:p>
          <a:p>
            <a:pPr algn="l"/>
            <a:endParaRPr lang="en-GB" sz="1200" b="0" i="0">
              <a:solidFill>
                <a:srgbClr val="000000"/>
              </a:solidFill>
              <a:effectLst/>
              <a:latin typeface="Lato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strike="noStrike" baseline="0">
                <a:solidFill>
                  <a:srgbClr val="FFFFFE"/>
                </a:solidFill>
                <a:latin typeface="Open Sans" panose="020B0606030504020204" pitchFamily="34" charset="0"/>
              </a:rPr>
              <a:t>2. Inclusive aggregation systems (aggregators): </a:t>
            </a:r>
            <a:r>
              <a:rPr lang="en-GB" b="0" i="0" u="none" strike="noStrike" baseline="0">
                <a:solidFill>
                  <a:srgbClr val="FFFFFE"/>
                </a:solidFill>
                <a:latin typeface="Open Sans" panose="020B0606030504020204" pitchFamily="34" charset="0"/>
              </a:rPr>
              <a:t>Strengthening inclusive aggregation systems such as farmer organizations (FOs) and cooperatives that empowers farmers to work together to build collective businesses, increasing their bargaining power and access quality-oriented markets.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baseline="0">
              <a:solidFill>
                <a:srgbClr val="FFFFFE"/>
              </a:solidFill>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strike="noStrike" baseline="0">
                <a:solidFill>
                  <a:srgbClr val="FFFFFE"/>
                </a:solidFill>
                <a:latin typeface="Open Sans" panose="020B0606030504020204" pitchFamily="34" charset="0"/>
              </a:rPr>
              <a:t>3. Household-level support (farmers): </a:t>
            </a:r>
            <a:r>
              <a:rPr lang="en-GB" b="0" i="0" u="none" strike="noStrike" baseline="0">
                <a:solidFill>
                  <a:srgbClr val="FFFFFE"/>
                </a:solidFill>
                <a:latin typeface="Open Sans" panose="020B0606030504020204" pitchFamily="34" charset="0"/>
              </a:rPr>
              <a:t>Support at the household level helps farmers produce more high-quality crops, reduce post-harvest losses, improve gender equality, and strengthens household nutrition.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baseline="0">
              <a:solidFill>
                <a:srgbClr val="FFFFFE"/>
              </a:solidFill>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strike="noStrike" baseline="0">
                <a:solidFill>
                  <a:srgbClr val="FFFFFE"/>
                </a:solidFill>
                <a:latin typeface="Open Sans" panose="020B0606030504020204" pitchFamily="34" charset="0"/>
              </a:rPr>
              <a:t>4. Conducive enabling environment (market system): </a:t>
            </a:r>
            <a:r>
              <a:rPr lang="en-GB" b="0" i="0" u="none" strike="noStrike" baseline="0">
                <a:solidFill>
                  <a:srgbClr val="FFFFFE"/>
                </a:solidFill>
                <a:latin typeface="Open Sans" panose="020B0606030504020204" pitchFamily="34" charset="0"/>
              </a:rPr>
              <a:t>Investments in strengthening market systems for smallholder farmers and the government’s food based programmes can potentially create a vibrant and inclusive agricultural trade in rural areas. </a:t>
            </a:r>
            <a:endParaRPr lang="en-GB">
              <a:solidFill>
                <a:srgbClr val="FFFFF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baseline="0">
              <a:solidFill>
                <a:srgbClr val="FFFFFE"/>
              </a:solidFill>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FFFFFE"/>
              </a:solidFill>
            </a:endParaRPr>
          </a:p>
          <a:p>
            <a:pPr algn="l"/>
            <a:endParaRPr lang="en-GB" sz="1200" b="0" i="0">
              <a:solidFill>
                <a:srgbClr val="000000"/>
              </a:solidFill>
              <a:effectLst/>
              <a:latin typeface="Lato Light"/>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355373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baseline="0">
              <a:solidFill>
                <a:srgbClr val="000000"/>
              </a:solidFill>
              <a:latin typeface="Open Sans" panose="020B0606030504020204" pitchFamily="34" charset="0"/>
            </a:endParaRPr>
          </a:p>
          <a:p>
            <a:r>
              <a:rPr lang="en-GB" sz="1800" b="0" i="0" u="none" strike="noStrike" baseline="0">
                <a:solidFill>
                  <a:srgbClr val="000000"/>
                </a:solidFill>
                <a:latin typeface="Open Sans" panose="020B0606030504020204" pitchFamily="34" charset="0"/>
              </a:rPr>
              <a:t>HGSF provides a long-term and reliable market intentionally designed via the schools as opportunities to link SHF to markets and enable them to participate in broader food system. </a:t>
            </a:r>
            <a:endParaRPr lang="en-GB" sz="1200" b="1" i="0" u="none" strike="noStrike" baseline="0">
              <a:solidFill>
                <a:srgbClr val="000000"/>
              </a:solidFill>
              <a:latin typeface="Open Sans" panose="020B0606030504020204" pitchFamily="34" charset="0"/>
            </a:endParaRPr>
          </a:p>
          <a:p>
            <a:endParaRPr lang="en-GB" sz="1800" b="0" i="0" u="none" strike="noStrike" baseline="0">
              <a:solidFill>
                <a:srgbClr val="000000"/>
              </a:solidFill>
              <a:latin typeface="Open Sans" panose="020B0606030504020204" pitchFamily="34" charset="0"/>
            </a:endParaRPr>
          </a:p>
          <a:p>
            <a:r>
              <a:rPr lang="en-GB" sz="1800" b="0" i="0" u="none" strike="noStrike" baseline="0">
                <a:solidFill>
                  <a:srgbClr val="000000"/>
                </a:solidFill>
                <a:latin typeface="Open Sans" panose="020B0606030504020204" pitchFamily="34" charset="0"/>
              </a:rPr>
              <a:t>The demand for diversified meals and the promotion of healthy diets by schools creates demand for production, processing, supply and consumption of diversified food commodities stimulating SHF production to respond to these needs and ensure adequate supply to school all year round. In addition, it can promote animal husbandry (small animals – chicken pigeons, bees, etc) for strengthened community livelihoods. </a:t>
            </a:r>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49476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4000" b="0" i="0">
                <a:solidFill>
                  <a:srgbClr val="292929"/>
                </a:solidFill>
                <a:effectLst/>
                <a:latin typeface="charter"/>
              </a:rPr>
              <a:t>Usually local communities consume boiled or fried cassava, or dry the tuber along with the skin for later use. Drying cassava affects both its quality and taste, and above all, is the number one cause of waste. When cassava is processed into g</a:t>
            </a:r>
            <a:r>
              <a:rPr lang="en-GB" sz="4000" b="0" i="1">
                <a:solidFill>
                  <a:srgbClr val="292929"/>
                </a:solidFill>
                <a:effectLst/>
                <a:latin typeface="charter"/>
              </a:rPr>
              <a:t>ari</a:t>
            </a:r>
            <a:r>
              <a:rPr lang="en-GB" sz="4000" b="0" i="0">
                <a:solidFill>
                  <a:srgbClr val="292929"/>
                </a:solidFill>
                <a:effectLst/>
                <a:latin typeface="charter"/>
              </a:rPr>
              <a:t>, a form of flour or flakes, its shelf life is extended, it can be used in a variety of recipes, and fortified during transformation. This also contributes to food </a:t>
            </a:r>
            <a:r>
              <a:rPr lang="en-GB" sz="4000" b="0" i="0" err="1">
                <a:solidFill>
                  <a:srgbClr val="292929"/>
                </a:solidFill>
                <a:effectLst/>
                <a:latin typeface="charter"/>
              </a:rPr>
              <a:t>diversification.</a:t>
            </a:r>
            <a:r>
              <a:rPr lang="en-GB" sz="2800" b="0" i="0" err="1">
                <a:solidFill>
                  <a:srgbClr val="292929"/>
                </a:solidFill>
                <a:effectLst/>
                <a:latin typeface="charter"/>
              </a:rPr>
              <a:t>In</a:t>
            </a:r>
            <a:r>
              <a:rPr lang="en-GB" sz="2800" b="0" i="0">
                <a:solidFill>
                  <a:srgbClr val="292929"/>
                </a:solidFill>
                <a:effectLst/>
                <a:latin typeface="charter"/>
              </a:rPr>
              <a:t> southern Madagascar, </a:t>
            </a:r>
            <a:r>
              <a:rPr lang="en-GB" sz="2800" b="0" i="1">
                <a:solidFill>
                  <a:srgbClr val="292929"/>
                </a:solidFill>
                <a:effectLst/>
                <a:latin typeface="charter"/>
              </a:rPr>
              <a:t>gari</a:t>
            </a:r>
            <a:r>
              <a:rPr lang="en-GB" sz="2800" b="0" i="0">
                <a:solidFill>
                  <a:srgbClr val="292929"/>
                </a:solidFill>
                <a:effectLst/>
                <a:latin typeface="charter"/>
              </a:rPr>
              <a:t> offers communities an affordable and adequate food option, particularly during the lean season. The transformation process allows producers to gain better incomes as </a:t>
            </a:r>
            <a:r>
              <a:rPr lang="en-GB" sz="2800" b="0" i="1">
                <a:solidFill>
                  <a:srgbClr val="292929"/>
                </a:solidFill>
                <a:effectLst/>
                <a:latin typeface="charter"/>
              </a:rPr>
              <a:t>gari </a:t>
            </a:r>
            <a:r>
              <a:rPr lang="en-GB" sz="2800" b="0" i="0">
                <a:solidFill>
                  <a:srgbClr val="292929"/>
                </a:solidFill>
                <a:effectLst/>
                <a:latin typeface="charter"/>
              </a:rPr>
              <a:t>fetches higher prices on local markets. The introduction of improved processing technologies, techniques and practices also reduce post-harvest losses by 30 percent.</a:t>
            </a:r>
          </a:p>
          <a:p>
            <a:endParaRPr lang="en-GB" sz="1800" b="0" i="0" u="none" strike="noStrike" baseline="0">
              <a:solidFill>
                <a:srgbClr val="000000"/>
              </a:solidFill>
              <a:latin typeface="Open Sans" panose="020B0606030504020204" pitchFamily="34" charset="0"/>
            </a:endParaRPr>
          </a:p>
          <a:p>
            <a:r>
              <a:rPr lang="en-GB" sz="1800" b="0" i="0" u="none" strike="noStrike" baseline="0">
                <a:solidFill>
                  <a:srgbClr val="000000"/>
                </a:solidFill>
                <a:latin typeface="Open Sans" panose="020B0606030504020204" pitchFamily="34" charset="0"/>
              </a:rPr>
              <a:t>Products consumed in schools will stimulate widespread market demand and therefore if properly processed could easily penetrate the market. Many of the types of products suitable for small-scale productions can obtain a higher value in the market if processed. Fruits and vegetables may fetch a higher price and expand profit margins for producers when they can be processed into a range of dried foods, jams, juice and pickles. </a:t>
            </a:r>
          </a:p>
          <a:p>
            <a:endParaRPr lang="en-GB" sz="1800" b="0" i="0" u="none" strike="noStrike" baseline="0">
              <a:solidFill>
                <a:srgbClr val="000000"/>
              </a:solidFill>
              <a:latin typeface="Open Sans" panose="020B0606030504020204" pitchFamily="34" charset="0"/>
            </a:endParaRPr>
          </a:p>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278395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sz="12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r>
              <a:rPr lang="en-GB" sz="1200" b="0" i="0" u="none" strike="noStrike" baseline="0">
                <a:solidFill>
                  <a:srgbClr val="000000"/>
                </a:solidFill>
                <a:latin typeface="Open Sans" panose="020B0606030504020204" pitchFamily="34" charset="0"/>
                <a:ea typeface="Open Sans" panose="020B0606030504020204" pitchFamily="34" charset="0"/>
                <a:cs typeface="Open Sans" panose="020B0606030504020204" pitchFamily="34" charset="0"/>
              </a:rPr>
              <a:t>In Zambia WFP is establishing aggregation systems, that link smallholder to warehouse receipt systems and support the development of improved market infrastructure and storage at community level.</a:t>
            </a:r>
            <a:endParaRPr lang="en-GB" sz="12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329776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baseline="0">
              <a:solidFill>
                <a:srgbClr val="000000"/>
              </a:solidFill>
              <a:latin typeface="Open Sans" panose="020B0606030504020204" pitchFamily="34" charset="0"/>
            </a:endParaRPr>
          </a:p>
          <a:p>
            <a:r>
              <a:rPr lang="en-GB" sz="1800">
                <a:solidFill>
                  <a:srgbClr val="000000"/>
                </a:solidFill>
                <a:effectLst/>
                <a:latin typeface="Open Sans" panose="020B0606030504020204" pitchFamily="34" charset="0"/>
                <a:ea typeface="Cambria" panose="02040503050406030204" pitchFamily="18" charset="0"/>
              </a:rPr>
              <a:t>Increasing production : promote the use of conservation agriculture practices that increase yields and scale up the use of drought-tolerant and indigenous crops. </a:t>
            </a:r>
          </a:p>
          <a:p>
            <a:endParaRPr lang="en-GB" sz="1800">
              <a:solidFill>
                <a:srgbClr val="000000"/>
              </a:solidFill>
              <a:effectLst/>
              <a:latin typeface="Open Sans" panose="020B0606030504020204" pitchFamily="34"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strike="noStrike" baseline="0">
                <a:solidFill>
                  <a:srgbClr val="000000"/>
                </a:solidFill>
                <a:latin typeface="Open Sans" panose="020B0606030504020204" pitchFamily="34" charset="0"/>
              </a:rPr>
              <a:t>In Malawi through its integrated resilience approach WFP supports entrepreneurship, innovation and access to inclusive finance by “scaling-up” existing Village Saving Loan Groups (VSLAs) which have interest and potential to start-up micro and small-scale business for better nutrition.</a:t>
            </a:r>
          </a:p>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44667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0" i="0">
                <a:solidFill>
                  <a:srgbClr val="031C2D"/>
                </a:solidFill>
                <a:effectLst/>
                <a:latin typeface="Open Sans" panose="020B0606030504020204" pitchFamily="34" charset="0"/>
              </a:rPr>
              <a:t>Post-harvest losses have significant nutritional, health, and financial impacts for both consumers and farmers, disproportionately affecting women, who are largely responsible for managing post-harvest drying, cleaning, and storage. For rural families, many of whom already live on the edge of hunger, lost food means lost land, water, fertilizer and income for those who can least afford it. Lost food also deprives farmers of the opportunity to grow and strengthen their businesses. </a:t>
            </a:r>
          </a:p>
          <a:p>
            <a:pPr algn="l"/>
            <a:r>
              <a:rPr lang="en-GB" sz="2800" b="0" i="0">
                <a:solidFill>
                  <a:srgbClr val="031C2D"/>
                </a:solidFill>
                <a:effectLst/>
                <a:latin typeface="Open Sans" panose="020B0606030504020204" pitchFamily="34" charset="0"/>
              </a:rPr>
              <a:t>In some developing countries, smallholder farmers regularly lose 40 percent of their harvest due to inadequate storage. Consequently,  many farmers sell their produce immediately after harvest—at a time when prices are low due to high supply – only to buy back the same produce later at increased prices. </a:t>
            </a:r>
          </a:p>
          <a:p>
            <a:pPr algn="l"/>
            <a:endParaRPr lang="en-GB" sz="2800" b="0" i="0">
              <a:solidFill>
                <a:srgbClr val="031C2D"/>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In Malawi </a:t>
            </a:r>
            <a:r>
              <a:rPr lang="en-GB" sz="2800" b="0" i="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The Fenik cooler uses sophisticated engineering on a simple concept of evaporation to increase the shelf-life of perishables. The six litre (6L) capacity cooler is entirely off the grid, relying exclusively on water for functioning.</a:t>
            </a:r>
            <a:endParaRPr lang="en-GB" sz="28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p>
            <a:pPr algn="l"/>
            <a:endParaRPr lang="en-GB" sz="2800" b="0" i="0">
              <a:solidFill>
                <a:srgbClr val="031C2D"/>
              </a:solidFill>
              <a:effectLst/>
              <a:latin typeface="Open Sans" panose="020B0606030504020204" pitchFamily="34" charset="0"/>
            </a:endParaRPr>
          </a:p>
          <a:p>
            <a:pPr algn="l"/>
            <a:r>
              <a:rPr lang="en-GB" sz="4000" b="0" i="0">
                <a:solidFill>
                  <a:srgbClr val="031C2D"/>
                </a:solidFill>
                <a:effectLst/>
                <a:latin typeface="Open Sans" panose="020B0606030504020204" pitchFamily="34" charset="0"/>
              </a:rPr>
              <a:t>The Fenik cooler box_ This innovative idea on a simple measure to improve small-scale cold chains is a first for Malawi and will provide a new opportunity to turn increased shelf-life directly and indirectly into increased income for families (both from preserving homegrown food rather than purchasing as well as providing longer time for selling surplus) as well as increase the availability of nutritious food.</a:t>
            </a:r>
            <a:endParaRPr lang="en-GB" sz="2800" b="0" i="0">
              <a:solidFill>
                <a:srgbClr val="031C2D"/>
              </a:solidFill>
              <a:effectLst/>
              <a:latin typeface="Open Sans" panose="020B0606030504020204" pitchFamily="34" charset="0"/>
            </a:endParaRPr>
          </a:p>
          <a:p>
            <a:pPr algn="l"/>
            <a:endParaRPr lang="en-GB" sz="2800" b="0" i="0">
              <a:solidFill>
                <a:srgbClr val="031C2D"/>
              </a:solidFill>
              <a:effectLst/>
              <a:latin typeface="Open Sans" panose="020B0606030504020204" pitchFamily="34" charset="0"/>
            </a:endParaRPr>
          </a:p>
          <a:p>
            <a:pPr algn="l"/>
            <a:endParaRPr lang="en-GB" sz="2800" b="0" i="0">
              <a:solidFill>
                <a:srgbClr val="031C2D"/>
              </a:solidFill>
              <a:effectLst/>
              <a:latin typeface="Open Sans" panose="020B0606030504020204" pitchFamily="34" charset="0"/>
            </a:endParaRPr>
          </a:p>
          <a:p>
            <a:pPr algn="l"/>
            <a:r>
              <a:rPr lang="en-GB" sz="4000">
                <a:hlinkClick r:id="rId3"/>
              </a:rPr>
              <a:t>Fenik Cool Box | WFP Innovation</a:t>
            </a:r>
            <a:endParaRPr lang="en-GB" sz="2800" b="0" i="0">
              <a:solidFill>
                <a:srgbClr val="031C2D"/>
              </a:solidFill>
              <a:effectLst/>
              <a:latin typeface="Open Sans" panose="020B0606030504020204" pitchFamily="34" charset="0"/>
            </a:endParaRPr>
          </a:p>
          <a:p>
            <a:pPr algn="l"/>
            <a:endParaRPr lang="en-GB" sz="2800" b="0" i="0">
              <a:solidFill>
                <a:srgbClr val="031C2D"/>
              </a:solidFill>
              <a:effectLst/>
              <a:latin typeface="Open Sans" panose="020B0606030504020204" pitchFamily="34" charset="0"/>
            </a:endParaRPr>
          </a:p>
          <a:p>
            <a:pPr algn="l"/>
            <a:endParaRPr lang="en-GB" sz="2800" b="0" i="0">
              <a:solidFill>
                <a:srgbClr val="031C2D"/>
              </a:solidFill>
              <a:effectLst/>
              <a:latin typeface="Open Sans" panose="020B0606030504020204" pitchFamily="34" charset="0"/>
            </a:endParaRPr>
          </a:p>
          <a:p>
            <a:pPr algn="l"/>
            <a:endParaRPr lang="en-GB" sz="2800" b="0" i="0">
              <a:solidFill>
                <a:srgbClr val="031C2D"/>
              </a:solidFill>
              <a:effectLst/>
              <a:latin typeface="Open Sans" panose="020B0606030504020204" pitchFamily="34" charset="0"/>
            </a:endParaRPr>
          </a:p>
          <a:p>
            <a:endParaRPr lang="en-GB" sz="1800" b="0" i="0" u="none" strike="noStrike" baseline="0">
              <a:solidFill>
                <a:srgbClr val="000000"/>
              </a:solidFill>
              <a:latin typeface="Open Sans" panose="020B0606030504020204" pitchFamily="34" charset="0"/>
            </a:endParaRPr>
          </a:p>
          <a:p>
            <a:r>
              <a:rPr lang="en-GB" sz="1800" b="1" i="0" u="none" strike="noStrike" baseline="0">
                <a:solidFill>
                  <a:srgbClr val="000000"/>
                </a:solidFill>
                <a:latin typeface="Open Sans" panose="020B0606030504020204" pitchFamily="34" charset="0"/>
              </a:rPr>
              <a:t>Reduce Post Harvest Losses and improve quality standards across value chains: </a:t>
            </a:r>
            <a:r>
              <a:rPr lang="en-GB" sz="1800" b="0" i="0" u="none" strike="noStrike" baseline="0">
                <a:solidFill>
                  <a:srgbClr val="000000"/>
                </a:solidFill>
                <a:latin typeface="Open Sans" panose="020B0606030504020204" pitchFamily="34" charset="0"/>
              </a:rPr>
              <a:t>Increasing demand for effective, affordable and profitable storage and processing solutions trainings and private sector open days to increase awareness and dissemination of best practices and knowledge; building strategic partnerships to develop business ventures and investments in post-harvest handling and storage through WFP’s support to market/value chain analysis. </a:t>
            </a:r>
          </a:p>
          <a:p>
            <a:endParaRPr lang="en-GB" sz="1800" b="0" i="0" u="none" strike="noStrike" baseline="0">
              <a:solidFill>
                <a:srgbClr val="000000"/>
              </a:solidFill>
              <a:latin typeface="Open Sans" panose="020B0606030504020204" pitchFamily="34" charset="0"/>
            </a:endParaRPr>
          </a:p>
          <a:p>
            <a:r>
              <a:rPr lang="en-GB" sz="1800">
                <a:solidFill>
                  <a:srgbClr val="000000"/>
                </a:solidFill>
                <a:effectLst/>
                <a:latin typeface="Open Sans" panose="020B0606030504020204" pitchFamily="34" charset="0"/>
                <a:ea typeface="Cambria" panose="02040503050406030204" pitchFamily="18" charset="0"/>
              </a:rPr>
              <a:t>Increasing production : promote the use of conservation agriculture practices that increase yields and scale up the use of drought-tolerant and indigenous crops. </a:t>
            </a:r>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3107970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1" i="0" u="none" strike="noStrike">
                <a:solidFill>
                  <a:srgbClr val="4472C4"/>
                </a:solidFill>
                <a:effectLst/>
                <a:latin typeface="Open Sans" panose="020B0606030504020204" pitchFamily="34" charset="0"/>
              </a:rPr>
              <a:t>Description</a:t>
            </a:r>
            <a:r>
              <a:rPr lang="en-US" b="0" i="0">
                <a:solidFill>
                  <a:srgbClr val="000000"/>
                </a:solidFill>
                <a:effectLst/>
                <a:latin typeface="Open Sans" panose="020B0606030504020204" pitchFamily="34" charset="0"/>
              </a:rPr>
              <a:t>​</a:t>
            </a:r>
            <a:br>
              <a:rPr lang="en-US" b="0" i="0">
                <a:solidFill>
                  <a:srgbClr val="000000"/>
                </a:solidFill>
                <a:effectLst/>
                <a:latin typeface="Open Sans" panose="020B0606030504020204" pitchFamily="34" charset="0"/>
              </a:rPr>
            </a:br>
            <a:r>
              <a:rPr lang="en-US" b="0" i="0" u="none" strike="noStrike">
                <a:solidFill>
                  <a:srgbClr val="000000"/>
                </a:solidFill>
                <a:effectLst/>
                <a:latin typeface="Open Sans" panose="020B0606030504020204" pitchFamily="34" charset="0"/>
              </a:rPr>
              <a:t>Farm2Go is a digital solution developed internally by WFP’s Digital Transformation Unit (TEC-DTU) and Smallholder Agricultural Market Support (PRORF – SAMS) teams. The modules available in the digital solution are based on WFP requirements and the implementation relies on WFP smallholder farmer and/or retail linkage programme activities to be active in a Country Office. </a:t>
            </a:r>
            <a:r>
              <a:rPr lang="en-US" b="0" i="0">
                <a:solidFill>
                  <a:srgbClr val="000000"/>
                </a:solidFill>
                <a:effectLst/>
                <a:latin typeface="Open Sans" panose="020B0606030504020204" pitchFamily="34" charset="0"/>
              </a:rPr>
              <a:t>​</a:t>
            </a:r>
            <a:br>
              <a:rPr lang="en-US" b="0" i="0">
                <a:solidFill>
                  <a:srgbClr val="000000"/>
                </a:solidFill>
                <a:effectLst/>
                <a:latin typeface="Open Sans" panose="020B0606030504020204" pitchFamily="34" charset="0"/>
              </a:rPr>
            </a:br>
            <a:r>
              <a:rPr lang="en-US" b="0" i="0">
                <a:solidFill>
                  <a:srgbClr val="000000"/>
                </a:solidFill>
                <a:effectLst/>
                <a:latin typeface="Open Sans" panose="020B0606030504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1" i="0" u="none" strike="noStrike">
                <a:solidFill>
                  <a:srgbClr val="4472C4"/>
                </a:solidFill>
                <a:effectLst/>
                <a:latin typeface="Open Sans" panose="020B0606030504020204" pitchFamily="34" charset="0"/>
              </a:rPr>
              <a:t>Value proposition</a:t>
            </a:r>
            <a:r>
              <a:rPr lang="en-US" b="0" i="0">
                <a:solidFill>
                  <a:srgbClr val="000000"/>
                </a:solidFill>
                <a:effectLst/>
                <a:latin typeface="Open Sans" panose="020B0606030504020204" pitchFamily="34" charset="0"/>
              </a:rPr>
              <a:t>​</a:t>
            </a:r>
            <a:br>
              <a:rPr lang="en-US" b="0" i="0">
                <a:solidFill>
                  <a:srgbClr val="000000"/>
                </a:solidFill>
                <a:effectLst/>
                <a:latin typeface="Open Sans" panose="020B0606030504020204" pitchFamily="34" charset="0"/>
              </a:rPr>
            </a:br>
            <a:r>
              <a:rPr lang="en-US" b="0" i="0" u="none" strike="noStrike">
                <a:solidFill>
                  <a:srgbClr val="000000"/>
                </a:solidFill>
                <a:effectLst/>
                <a:latin typeface="Open Sans" panose="020B0606030504020204" pitchFamily="34" charset="0"/>
              </a:rPr>
              <a:t>- </a:t>
            </a:r>
            <a:r>
              <a:rPr lang="en-US" b="1" i="0" u="none" strike="noStrike">
                <a:solidFill>
                  <a:srgbClr val="000000"/>
                </a:solidFill>
                <a:effectLst/>
                <a:latin typeface="Open Sans" panose="020B0606030504020204" pitchFamily="34" charset="0"/>
              </a:rPr>
              <a:t>Digitizing operations:</a:t>
            </a:r>
            <a:r>
              <a:rPr lang="en-US" b="0" i="0" u="none" strike="noStrike">
                <a:solidFill>
                  <a:srgbClr val="000000"/>
                </a:solidFill>
                <a:effectLst/>
                <a:latin typeface="Open Sans" panose="020B0606030504020204" pitchFamily="34" charset="0"/>
              </a:rPr>
              <a:t> Creating visibility on farmer activities at an Aggregation Center (Cooperative/Farmer Organization).</a:t>
            </a:r>
            <a:r>
              <a:rPr lang="en-US" b="0" i="0">
                <a:solidFill>
                  <a:srgbClr val="000000"/>
                </a:solidFill>
                <a:effectLst/>
                <a:latin typeface="Open Sans" panose="020B0606030504020204" pitchFamily="34" charset="0"/>
              </a:rPr>
              <a:t>​</a:t>
            </a:r>
            <a:br>
              <a:rPr lang="en-US" b="0" i="0">
                <a:solidFill>
                  <a:srgbClr val="000000"/>
                </a:solidFill>
                <a:effectLst/>
                <a:latin typeface="Open Sans" panose="020B0606030504020204" pitchFamily="34" charset="0"/>
              </a:rPr>
            </a:br>
            <a:r>
              <a:rPr lang="en-US" b="0" i="0" u="none" strike="noStrike">
                <a:solidFill>
                  <a:srgbClr val="000000"/>
                </a:solidFill>
                <a:effectLst/>
                <a:latin typeface="Open Sans" panose="020B0606030504020204" pitchFamily="34" charset="0"/>
              </a:rPr>
              <a:t>- </a:t>
            </a:r>
            <a:r>
              <a:rPr lang="en-US" b="1" i="0" u="none" strike="noStrike">
                <a:solidFill>
                  <a:srgbClr val="000000"/>
                </a:solidFill>
                <a:effectLst/>
                <a:latin typeface="Open Sans" panose="020B0606030504020204" pitchFamily="34" charset="0"/>
              </a:rPr>
              <a:t>Market linkage: </a:t>
            </a:r>
            <a:r>
              <a:rPr lang="en-US" b="0" i="0" u="none" strike="noStrike">
                <a:solidFill>
                  <a:srgbClr val="000000"/>
                </a:solidFill>
                <a:effectLst/>
                <a:latin typeface="Open Sans" panose="020B0606030504020204" pitchFamily="34" charset="0"/>
              </a:rPr>
              <a:t>Connect farmers to buyers they didn’t have access to before.</a:t>
            </a:r>
            <a:r>
              <a:rPr lang="en-US" b="0" i="0">
                <a:solidFill>
                  <a:srgbClr val="000000"/>
                </a:solidFill>
                <a:effectLst/>
                <a:latin typeface="Open Sans" panose="020B0606030504020204" pitchFamily="34" charset="0"/>
              </a:rPr>
              <a:t>​</a:t>
            </a:r>
            <a:br>
              <a:rPr lang="en-US" b="0" i="0">
                <a:solidFill>
                  <a:srgbClr val="000000"/>
                </a:solidFill>
                <a:effectLst/>
                <a:latin typeface="Open Sans" panose="020B0606030504020204" pitchFamily="34" charset="0"/>
              </a:rPr>
            </a:br>
            <a:r>
              <a:rPr lang="en-US" b="0" i="0" u="none" strike="noStrike">
                <a:solidFill>
                  <a:srgbClr val="000000"/>
                </a:solidFill>
                <a:effectLst/>
                <a:latin typeface="Open Sans" panose="020B0606030504020204" pitchFamily="34" charset="0"/>
              </a:rPr>
              <a:t>- </a:t>
            </a:r>
            <a:r>
              <a:rPr lang="en-US" b="1" i="0" u="none" strike="noStrike">
                <a:solidFill>
                  <a:srgbClr val="000000"/>
                </a:solidFill>
                <a:effectLst/>
                <a:latin typeface="Open Sans" panose="020B0606030504020204" pitchFamily="34" charset="0"/>
              </a:rPr>
              <a:t>Traceability:</a:t>
            </a:r>
            <a:r>
              <a:rPr lang="en-US" b="0" i="0" u="none" strike="noStrike">
                <a:solidFill>
                  <a:srgbClr val="000000"/>
                </a:solidFill>
                <a:effectLst/>
                <a:latin typeface="Open Sans" panose="020B0606030504020204" pitchFamily="34" charset="0"/>
              </a:rPr>
              <a:t> Understand the origin of commodities and promote a fair price to the farmer.</a:t>
            </a:r>
            <a:r>
              <a:rPr lang="en-US" b="0" i="0">
                <a:solidFill>
                  <a:srgbClr val="000000"/>
                </a:solidFill>
                <a:effectLst/>
                <a:latin typeface="Open Sans" panose="020B0606030504020204" pitchFamily="34" charset="0"/>
              </a:rPr>
              <a:t>​</a:t>
            </a:r>
            <a:br>
              <a:rPr lang="en-US" b="0" i="0">
                <a:solidFill>
                  <a:srgbClr val="000000"/>
                </a:solidFill>
                <a:effectLst/>
                <a:latin typeface="Open Sans" panose="020B0606030504020204" pitchFamily="34" charset="0"/>
              </a:rPr>
            </a:br>
            <a:r>
              <a:rPr lang="en-US" b="0" i="0" u="none" strike="noStrike">
                <a:solidFill>
                  <a:srgbClr val="000000"/>
                </a:solidFill>
                <a:effectLst/>
                <a:latin typeface="Open Sans" panose="020B0606030504020204" pitchFamily="34" charset="0"/>
              </a:rPr>
              <a:t>- </a:t>
            </a:r>
            <a:r>
              <a:rPr lang="en-US" b="1" i="0" u="none" strike="noStrike">
                <a:solidFill>
                  <a:srgbClr val="000000"/>
                </a:solidFill>
                <a:effectLst/>
                <a:latin typeface="Open Sans" panose="020B0606030504020204" pitchFamily="34" charset="0"/>
              </a:rPr>
              <a:t>Improve monitoring: </a:t>
            </a:r>
            <a:r>
              <a:rPr lang="en-US" b="0" i="0" u="none" strike="noStrike">
                <a:solidFill>
                  <a:srgbClr val="000000"/>
                </a:solidFill>
                <a:effectLst/>
                <a:latin typeface="Open Sans" panose="020B0606030504020204" pitchFamily="34" charset="0"/>
              </a:rPr>
              <a:t>Indicator reporting on WFP’s Smallholder Agricultural Market Support activities in a country.</a:t>
            </a:r>
            <a:r>
              <a:rPr lang="en-US" b="0" i="0">
                <a:solidFill>
                  <a:srgbClr val="000000"/>
                </a:solidFill>
                <a:effectLst/>
                <a:latin typeface="Open Sans" panose="020B0606030504020204" pitchFamily="34" charset="0"/>
              </a:rPr>
              <a:t>​</a:t>
            </a:r>
            <a:br>
              <a:rPr lang="en-US" b="0" i="0">
                <a:solidFill>
                  <a:srgbClr val="000000"/>
                </a:solidFill>
                <a:effectLst/>
                <a:latin typeface="Open Sans" panose="020B0606030504020204" pitchFamily="34" charset="0"/>
              </a:rPr>
            </a:br>
            <a:r>
              <a:rPr lang="en-US" b="0" i="0">
                <a:solidFill>
                  <a:srgbClr val="000000"/>
                </a:solidFill>
                <a:effectLst/>
                <a:latin typeface="Open Sans" panose="020B0606030504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1" i="0" u="none" strike="noStrike">
                <a:solidFill>
                  <a:srgbClr val="4472C4"/>
                </a:solidFill>
                <a:effectLst/>
                <a:latin typeface="Open Sans" panose="020B0606030504020204" pitchFamily="34" charset="0"/>
              </a:rPr>
              <a:t>Live implementations by WFP Country Offices</a:t>
            </a:r>
            <a:r>
              <a:rPr lang="en-US" b="0" i="0">
                <a:solidFill>
                  <a:srgbClr val="000000"/>
                </a:solidFill>
                <a:effectLst/>
                <a:latin typeface="Open Sans" panose="020B0606030504020204" pitchFamily="34" charset="0"/>
              </a:rPr>
              <a:t>​</a:t>
            </a:r>
            <a:br>
              <a:rPr lang="en-US" b="0" i="0">
                <a:solidFill>
                  <a:srgbClr val="000000"/>
                </a:solidFill>
                <a:effectLst/>
                <a:latin typeface="Open Sans" panose="020B0606030504020204" pitchFamily="34" charset="0"/>
              </a:rPr>
            </a:br>
            <a:r>
              <a:rPr lang="en-GB" b="0" i="0" u="none" strike="noStrike">
                <a:solidFill>
                  <a:srgbClr val="000000"/>
                </a:solidFill>
                <a:effectLst/>
                <a:latin typeface="Open Sans" panose="020B0606030504020204" pitchFamily="34" charset="0"/>
              </a:rPr>
              <a:t>- Rwanda since March 2022</a:t>
            </a:r>
            <a:r>
              <a:rPr lang="en-US" b="0" i="0">
                <a:solidFill>
                  <a:srgbClr val="000000"/>
                </a:solidFill>
                <a:effectLst/>
                <a:latin typeface="Open Sans" panose="020B0606030504020204" pitchFamily="34" charset="0"/>
              </a:rPr>
              <a:t>​</a:t>
            </a:r>
            <a:br>
              <a:rPr lang="en-US" b="0" i="0">
                <a:solidFill>
                  <a:srgbClr val="000000"/>
                </a:solidFill>
                <a:effectLst/>
                <a:latin typeface="Open Sans" panose="020B0606030504020204" pitchFamily="34" charset="0"/>
              </a:rPr>
            </a:br>
            <a:r>
              <a:rPr lang="en-GB" b="0" i="0" u="none" strike="noStrike">
                <a:solidFill>
                  <a:srgbClr val="000000"/>
                </a:solidFill>
                <a:effectLst/>
                <a:latin typeface="Open Sans" panose="020B0606030504020204" pitchFamily="34" charset="0"/>
              </a:rPr>
              <a:t>- Mozambique since April 2022</a:t>
            </a:r>
            <a:r>
              <a:rPr lang="en-US" b="0" i="0">
                <a:solidFill>
                  <a:srgbClr val="000000"/>
                </a:solidFill>
                <a:effectLst/>
                <a:latin typeface="Open Sans" panose="020B0606030504020204" pitchFamily="34" charset="0"/>
              </a:rPr>
              <a:t>​</a:t>
            </a:r>
            <a:br>
              <a:rPr lang="en-US" b="0" i="0">
                <a:solidFill>
                  <a:srgbClr val="000000"/>
                </a:solidFill>
                <a:effectLst/>
                <a:latin typeface="Open Sans" panose="020B0606030504020204" pitchFamily="34" charset="0"/>
              </a:rPr>
            </a:br>
            <a:r>
              <a:rPr lang="en-GB" b="0" i="0" u="none" strike="noStrike">
                <a:solidFill>
                  <a:srgbClr val="000000"/>
                </a:solidFill>
                <a:effectLst/>
                <a:latin typeface="Open Sans" panose="020B0606030504020204" pitchFamily="34" charset="0"/>
              </a:rPr>
              <a:t>- Bangladesh, Cox’s Bazar from May 2022</a:t>
            </a:r>
            <a:r>
              <a:rPr lang="en-US" b="0" i="0">
                <a:solidFill>
                  <a:srgbClr val="000000"/>
                </a:solidFill>
                <a:effectLst/>
                <a:latin typeface="Open Sans" panose="020B0606030504020204" pitchFamily="34" charset="0"/>
              </a:rPr>
              <a:t>​</a:t>
            </a:r>
            <a:br>
              <a:rPr lang="en-US" b="0" i="0">
                <a:solidFill>
                  <a:srgbClr val="000000"/>
                </a:solidFill>
                <a:effectLst/>
                <a:latin typeface="Open Sans" panose="020B0606030504020204" pitchFamily="34" charset="0"/>
              </a:rPr>
            </a:br>
            <a:r>
              <a:rPr lang="en-GB" b="0" i="0" u="none" strike="noStrike">
                <a:solidFill>
                  <a:srgbClr val="000000"/>
                </a:solidFill>
                <a:effectLst/>
                <a:latin typeface="Open Sans" panose="020B0606030504020204" pitchFamily="34" charset="0"/>
              </a:rPr>
              <a:t>- Philippines proposal submitted for July 2022</a:t>
            </a:r>
            <a:endParaRPr lang="en-US" b="0" i="0">
              <a:solidFill>
                <a:srgbClr val="000000"/>
              </a:solidFill>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E4B15DBF-A9DB-4537-978D-213B773109E5}" type="slidenum">
              <a:rPr lang="en-GB" smtClean="0"/>
              <a:t>11</a:t>
            </a:fld>
            <a:endParaRPr lang="en-GB"/>
          </a:p>
        </p:txBody>
      </p:sp>
    </p:spTree>
    <p:extLst>
      <p:ext uri="{BB962C8B-B14F-4D97-AF65-F5344CB8AC3E}">
        <p14:creationId xmlns:p14="http://schemas.microsoft.com/office/powerpoint/2010/main" val="4166600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userDrawn="1"/>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21/06/2022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7022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320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 id="2147483675" r:id="rId6"/>
    <p:sldLayoutId id="2147483676" r:id="rId7"/>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24.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emf"/><Relationship Id="rId14"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jpeg"/><Relationship Id="rId7" Type="http://schemas.openxmlformats.org/officeDocument/2006/relationships/diagramColors" Target="../diagrams/colors3.xml"/><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bedclothes&#10;&#10;Description automatically generated">
            <a:extLst>
              <a:ext uri="{FF2B5EF4-FFF2-40B4-BE49-F238E27FC236}">
                <a16:creationId xmlns:a16="http://schemas.microsoft.com/office/drawing/2014/main" id="{34A6D3E0-D31C-42AD-BEFB-DB1578A285D0}"/>
              </a:ext>
            </a:extLst>
          </p:cNvPr>
          <p:cNvPicPr>
            <a:picLocks noChangeAspect="1"/>
          </p:cNvPicPr>
          <p:nvPr/>
        </p:nvPicPr>
        <p:blipFill rotWithShape="1">
          <a:blip r:embed="rId3"/>
          <a:srcRect t="10327"/>
          <a:stretch/>
        </p:blipFill>
        <p:spPr>
          <a:xfrm>
            <a:off x="0" y="0"/>
            <a:ext cx="12192000" cy="6149794"/>
          </a:xfrm>
          <a:prstGeom prst="rect">
            <a:avLst/>
          </a:prstGeom>
        </p:spPr>
      </p:pic>
      <p:sp>
        <p:nvSpPr>
          <p:cNvPr id="4" name="Rectangle 3">
            <a:extLst>
              <a:ext uri="{FF2B5EF4-FFF2-40B4-BE49-F238E27FC236}">
                <a16:creationId xmlns:a16="http://schemas.microsoft.com/office/drawing/2014/main" id="{7EDE64E1-0F56-4BA4-90CB-BD5E9BF198E0}"/>
              </a:ext>
            </a:extLst>
          </p:cNvPr>
          <p:cNvSpPr/>
          <p:nvPr/>
        </p:nvSpPr>
        <p:spPr>
          <a:xfrm>
            <a:off x="0" y="4810991"/>
            <a:ext cx="12192000" cy="2047009"/>
          </a:xfrm>
          <a:prstGeom prst="rect">
            <a:avLst/>
          </a:prstGeom>
          <a:solidFill>
            <a:srgbClr val="FFFF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8754933" cy="1015068"/>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GB">
                <a:solidFill>
                  <a:schemeClr val="tx1"/>
                </a:solidFill>
                <a:latin typeface="Open Sans Extrabold"/>
                <a:ea typeface="Open Sans Extrabold"/>
                <a:cs typeface="Open Sans Extrabold"/>
              </a:rPr>
              <a:t>SUPPORTING SMALLHOLDER FARMERS THROUGH FOOD SYSTEMS TRANSFORMATION</a:t>
            </a: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335166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latin typeface="Open Sans" panose="020B0606030504020204" pitchFamily="34" charset="0"/>
                <a:ea typeface="Open Sans" panose="020B0606030504020204" pitchFamily="34" charset="0"/>
                <a:cs typeface="Open Sans" panose="020B0606030504020204" pitchFamily="34" charset="0"/>
              </a:rPr>
              <a:t>NDA DIALOGUE - 22 June 2022</a:t>
            </a: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ur…">
            <a:extLst>
              <a:ext uri="{FF2B5EF4-FFF2-40B4-BE49-F238E27FC236}">
                <a16:creationId xmlns:a16="http://schemas.microsoft.com/office/drawing/2014/main" id="{91FEF267-F4D4-4C6D-93A4-A951BAB586FF}"/>
              </a:ext>
            </a:extLst>
          </p:cNvPr>
          <p:cNvSpPr txBox="1">
            <a:spLocks noChangeArrowheads="1"/>
          </p:cNvSpPr>
          <p:nvPr/>
        </p:nvSpPr>
        <p:spPr bwMode="auto">
          <a:xfrm>
            <a:off x="415635" y="153693"/>
            <a:ext cx="11211791" cy="112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p>
            <a:pPr eaLnBrk="1"/>
            <a:r>
              <a:rPr lang="en-US" altLang="en-US" sz="3500">
                <a:latin typeface="HALDEN SOLID"/>
                <a:cs typeface="Lato Bold" pitchFamily="34" charset="0"/>
                <a:sym typeface="Lato Bold" pitchFamily="34" charset="0"/>
              </a:rPr>
              <a:t>3.3. HOUSEHOLD LEVEL SUPPORT</a:t>
            </a:r>
          </a:p>
          <a:p>
            <a:pPr eaLnBrk="1"/>
            <a:r>
              <a:rPr lang="en-US" altLang="en-US" sz="3500">
                <a:latin typeface="HALDEN SOLID"/>
                <a:cs typeface="Lato Bold" pitchFamily="34" charset="0"/>
                <a:sym typeface="Lato Bold" pitchFamily="34" charset="0"/>
              </a:rPr>
              <a:t>- Reducing loss</a:t>
            </a:r>
          </a:p>
        </p:txBody>
      </p:sp>
      <p:sp>
        <p:nvSpPr>
          <p:cNvPr id="7" name="TextBox 6">
            <a:extLst>
              <a:ext uri="{FF2B5EF4-FFF2-40B4-BE49-F238E27FC236}">
                <a16:creationId xmlns:a16="http://schemas.microsoft.com/office/drawing/2014/main" id="{EEA05EB5-E2F2-49CA-97ED-9A3D976C060B}"/>
              </a:ext>
            </a:extLst>
          </p:cNvPr>
          <p:cNvSpPr txBox="1"/>
          <p:nvPr/>
        </p:nvSpPr>
        <p:spPr>
          <a:xfrm>
            <a:off x="415635" y="1566654"/>
            <a:ext cx="5579920" cy="4324261"/>
          </a:xfrm>
          <a:prstGeom prst="rect">
            <a:avLst/>
          </a:prstGeom>
          <a:noFill/>
        </p:spPr>
        <p:txBody>
          <a:bodyPr wrap="square">
            <a:spAutoFit/>
          </a:bodyPr>
          <a:lstStyle/>
          <a:p>
            <a:r>
              <a:rPr lang="en-GB" b="1" i="0">
                <a:solidFill>
                  <a:srgbClr val="031C2D"/>
                </a:solidFill>
                <a:effectLst/>
                <a:latin typeface="Open Sans" panose="020B0606030504020204" pitchFamily="34" charset="0"/>
                <a:ea typeface="Open Sans" panose="020B0606030504020204" pitchFamily="34" charset="0"/>
                <a:cs typeface="Open Sans" panose="020B0606030504020204" pitchFamily="34" charset="0"/>
              </a:rPr>
              <a:t>WFP </a:t>
            </a:r>
            <a:r>
              <a:rPr lang="en-GB" b="1">
                <a:solidFill>
                  <a:srgbClr val="031C2D"/>
                </a:solidFill>
                <a:latin typeface="Open Sans" panose="020B0606030504020204" pitchFamily="34" charset="0"/>
                <a:ea typeface="Open Sans" panose="020B0606030504020204" pitchFamily="34" charset="0"/>
                <a:cs typeface="Open Sans" panose="020B0606030504020204" pitchFamily="34" charset="0"/>
              </a:rPr>
              <a:t>trains </a:t>
            </a:r>
            <a:r>
              <a:rPr lang="en-GB" b="1" i="0">
                <a:solidFill>
                  <a:srgbClr val="031C2D"/>
                </a:solidFill>
                <a:effectLst/>
                <a:latin typeface="Open Sans" panose="020B0606030504020204" pitchFamily="34" charset="0"/>
                <a:ea typeface="Open Sans" panose="020B0606030504020204" pitchFamily="34" charset="0"/>
                <a:cs typeface="Open Sans" panose="020B0606030504020204" pitchFamily="34" charset="0"/>
              </a:rPr>
              <a:t>smallholder farmers through farmer organisations on how to use improved post-harvest handling methods, combined with simple but effective hermetic storage equipment. </a:t>
            </a:r>
            <a:endParaRPr lang="en-GB">
              <a:solidFill>
                <a:srgbClr val="031C2D"/>
              </a:solidFill>
              <a:latin typeface="Open Sans" panose="020B0606030504020204" pitchFamily="34" charset="0"/>
              <a:ea typeface="Open Sans" panose="020B0606030504020204" pitchFamily="34" charset="0"/>
              <a:cs typeface="Open Sans" panose="020B0606030504020204" pitchFamily="34" charset="0"/>
            </a:endParaRPr>
          </a:p>
          <a:p>
            <a:endParaRPr lang="en-GB" sz="1600" b="1">
              <a:solidFill>
                <a:srgbClr val="031C2D"/>
              </a:solidFill>
              <a:latin typeface="Open Sans" panose="020B0606030504020204" pitchFamily="34" charset="0"/>
              <a:ea typeface="Open Sans" panose="020B0606030504020204" pitchFamily="34" charset="0"/>
              <a:cs typeface="Open Sans" panose="020B0606030504020204" pitchFamily="34" charset="0"/>
            </a:endParaRPr>
          </a:p>
          <a:p>
            <a:r>
              <a:rPr lang="en-GB" sz="160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WFP supports farmers across the region with hermetic storage equipment - </a:t>
            </a:r>
            <a:r>
              <a:rPr lang="en-GB" sz="1600" i="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which is both air and water tight, helping to guard against insects, rodents, mould, and moisture. </a:t>
            </a:r>
            <a:r>
              <a:rPr lang="en-GB" sz="160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To guarantee supplies of technologies at community level, WFP facilitates linkages between agro-dealers and manufacturers of technologies while supporting demand creation activities to raise awareness on the technologies. </a:t>
            </a:r>
          </a:p>
          <a:p>
            <a:endParaRPr lang="en-GB"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endParaRPr lang="en-GB" sz="160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icture containing bed, indoor, person, cloth&#10;&#10;Description automatically generated">
            <a:extLst>
              <a:ext uri="{FF2B5EF4-FFF2-40B4-BE49-F238E27FC236}">
                <a16:creationId xmlns:a16="http://schemas.microsoft.com/office/drawing/2014/main" id="{85C729FC-6FEC-4734-8DF0-7FED846A7671}"/>
              </a:ext>
            </a:extLst>
          </p:cNvPr>
          <p:cNvPicPr>
            <a:picLocks noChangeAspect="1"/>
          </p:cNvPicPr>
          <p:nvPr/>
        </p:nvPicPr>
        <p:blipFill>
          <a:blip r:embed="rId3"/>
          <a:stretch>
            <a:fillRect/>
          </a:stretch>
        </p:blipFill>
        <p:spPr>
          <a:xfrm>
            <a:off x="6664038" y="194375"/>
            <a:ext cx="4786744" cy="3189168"/>
          </a:xfrm>
          <a:prstGeom prst="rect">
            <a:avLst/>
          </a:prstGeom>
        </p:spPr>
      </p:pic>
      <p:pic>
        <p:nvPicPr>
          <p:cNvPr id="12" name="Picture 11" descr="A picture containing text, outdoor, ground, person&#10;&#10;Description automatically generated">
            <a:extLst>
              <a:ext uri="{FF2B5EF4-FFF2-40B4-BE49-F238E27FC236}">
                <a16:creationId xmlns:a16="http://schemas.microsoft.com/office/drawing/2014/main" id="{86C77EC5-5975-4D1B-8FA1-4CE284F6D488}"/>
              </a:ext>
            </a:extLst>
          </p:cNvPr>
          <p:cNvPicPr>
            <a:picLocks noChangeAspect="1"/>
          </p:cNvPicPr>
          <p:nvPr/>
        </p:nvPicPr>
        <p:blipFill>
          <a:blip r:embed="rId4"/>
          <a:stretch>
            <a:fillRect/>
          </a:stretch>
        </p:blipFill>
        <p:spPr>
          <a:xfrm>
            <a:off x="6664037" y="3474456"/>
            <a:ext cx="4786745" cy="3189169"/>
          </a:xfrm>
          <a:prstGeom prst="rect">
            <a:avLst/>
          </a:prstGeom>
        </p:spPr>
      </p:pic>
    </p:spTree>
    <p:extLst>
      <p:ext uri="{BB962C8B-B14F-4D97-AF65-F5344CB8AC3E}">
        <p14:creationId xmlns:p14="http://schemas.microsoft.com/office/powerpoint/2010/main" val="2682398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E5E458F4-81C4-40E8-8B96-F745A8AE8EF5}"/>
              </a:ext>
            </a:extLst>
          </p:cNvPr>
          <p:cNvPicPr>
            <a:picLocks noChangeAspect="1"/>
          </p:cNvPicPr>
          <p:nvPr/>
        </p:nvPicPr>
        <p:blipFill>
          <a:blip r:embed="rId3"/>
          <a:stretch>
            <a:fillRect/>
          </a:stretch>
        </p:blipFill>
        <p:spPr>
          <a:xfrm>
            <a:off x="68094" y="1512896"/>
            <a:ext cx="2336174" cy="5229280"/>
          </a:xfrm>
          <a:prstGeom prst="rect">
            <a:avLst/>
          </a:prstGeom>
          <a:ln>
            <a:solidFill>
              <a:schemeClr val="tx1"/>
            </a:solidFill>
          </a:ln>
        </p:spPr>
      </p:pic>
      <p:pic>
        <p:nvPicPr>
          <p:cNvPr id="9" name="Picture 8" descr="Graphical user interface, text, application&#10;&#10;Description automatically generated">
            <a:extLst>
              <a:ext uri="{FF2B5EF4-FFF2-40B4-BE49-F238E27FC236}">
                <a16:creationId xmlns:a16="http://schemas.microsoft.com/office/drawing/2014/main" id="{D2208D78-EEAB-443C-A27D-63C338D29B63}"/>
              </a:ext>
            </a:extLst>
          </p:cNvPr>
          <p:cNvPicPr>
            <a:picLocks noChangeAspect="1"/>
          </p:cNvPicPr>
          <p:nvPr/>
        </p:nvPicPr>
        <p:blipFill>
          <a:blip r:embed="rId4"/>
          <a:stretch>
            <a:fillRect/>
          </a:stretch>
        </p:blipFill>
        <p:spPr>
          <a:xfrm>
            <a:off x="2531890" y="1512896"/>
            <a:ext cx="2336175" cy="5229280"/>
          </a:xfrm>
          <a:prstGeom prst="rect">
            <a:avLst/>
          </a:prstGeom>
          <a:ln>
            <a:solidFill>
              <a:schemeClr val="tx1"/>
            </a:solidFill>
          </a:ln>
        </p:spPr>
      </p:pic>
      <p:pic>
        <p:nvPicPr>
          <p:cNvPr id="11" name="Picture 10">
            <a:extLst>
              <a:ext uri="{FF2B5EF4-FFF2-40B4-BE49-F238E27FC236}">
                <a16:creationId xmlns:a16="http://schemas.microsoft.com/office/drawing/2014/main" id="{EF51AC5F-808F-4961-BC48-60BC56B395E5}"/>
              </a:ext>
            </a:extLst>
          </p:cNvPr>
          <p:cNvPicPr>
            <a:picLocks noChangeAspect="1"/>
          </p:cNvPicPr>
          <p:nvPr/>
        </p:nvPicPr>
        <p:blipFill>
          <a:blip r:embed="rId5"/>
          <a:stretch>
            <a:fillRect/>
          </a:stretch>
        </p:blipFill>
        <p:spPr>
          <a:xfrm>
            <a:off x="4995687" y="1512895"/>
            <a:ext cx="7090564" cy="5137542"/>
          </a:xfrm>
          <a:prstGeom prst="rect">
            <a:avLst/>
          </a:prstGeom>
          <a:ln>
            <a:solidFill>
              <a:schemeClr val="tx1"/>
            </a:solidFill>
          </a:ln>
        </p:spPr>
      </p:pic>
      <p:sp>
        <p:nvSpPr>
          <p:cNvPr id="3" name="TextBox 2">
            <a:extLst>
              <a:ext uri="{FF2B5EF4-FFF2-40B4-BE49-F238E27FC236}">
                <a16:creationId xmlns:a16="http://schemas.microsoft.com/office/drawing/2014/main" id="{4ACE8732-EBED-4814-9269-1CA0DB138404}"/>
              </a:ext>
            </a:extLst>
          </p:cNvPr>
          <p:cNvSpPr txBox="1"/>
          <p:nvPr/>
        </p:nvSpPr>
        <p:spPr>
          <a:xfrm>
            <a:off x="570755" y="1051230"/>
            <a:ext cx="3667026" cy="461665"/>
          </a:xfrm>
          <a:prstGeom prst="rect">
            <a:avLst/>
          </a:prstGeom>
          <a:noFill/>
        </p:spPr>
        <p:txBody>
          <a:bodyPr wrap="square" rtlCol="0">
            <a:spAutoFit/>
          </a:bodyPr>
          <a:lstStyle/>
          <a:p>
            <a:pPr algn="ctr"/>
            <a:r>
              <a:rPr lang="en-US" sz="1200" b="1">
                <a:solidFill>
                  <a:srgbClr val="0080C4"/>
                </a:solidFill>
                <a:latin typeface="Open Sans" panose="020B0606030504020204" pitchFamily="34" charset="0"/>
                <a:ea typeface="Open Sans" panose="020B0606030504020204" pitchFamily="34" charset="0"/>
                <a:cs typeface="Open Sans" panose="020B0606030504020204" pitchFamily="34" charset="0"/>
              </a:rPr>
              <a:t>Farm2go Android mobile app for Aggregators</a:t>
            </a:r>
            <a:br>
              <a:rPr lang="en-US" sz="1200" b="1">
                <a:solidFill>
                  <a:srgbClr val="0080C4"/>
                </a:solidFill>
                <a:latin typeface="Open Sans" panose="020B0606030504020204" pitchFamily="34" charset="0"/>
                <a:ea typeface="Open Sans" panose="020B0606030504020204" pitchFamily="34" charset="0"/>
                <a:cs typeface="Open Sans" panose="020B0606030504020204" pitchFamily="34" charset="0"/>
              </a:rPr>
            </a:br>
            <a:r>
              <a:rPr lang="en-US" sz="1200" b="1">
                <a:solidFill>
                  <a:srgbClr val="0080C4"/>
                </a:solidFill>
                <a:latin typeface="Open Sans" panose="020B0606030504020204" pitchFamily="34" charset="0"/>
                <a:ea typeface="Open Sans" panose="020B0606030504020204" pitchFamily="34" charset="0"/>
                <a:cs typeface="Open Sans" panose="020B0606030504020204" pitchFamily="34" charset="0"/>
              </a:rPr>
              <a:t>(also works offline)</a:t>
            </a:r>
          </a:p>
        </p:txBody>
      </p:sp>
      <p:sp>
        <p:nvSpPr>
          <p:cNvPr id="13" name="TextBox 12">
            <a:extLst>
              <a:ext uri="{FF2B5EF4-FFF2-40B4-BE49-F238E27FC236}">
                <a16:creationId xmlns:a16="http://schemas.microsoft.com/office/drawing/2014/main" id="{4657A56F-B561-4C12-B7D1-F618EB1F41B9}"/>
              </a:ext>
            </a:extLst>
          </p:cNvPr>
          <p:cNvSpPr txBox="1"/>
          <p:nvPr/>
        </p:nvSpPr>
        <p:spPr>
          <a:xfrm>
            <a:off x="6860232" y="1015765"/>
            <a:ext cx="3667025" cy="461665"/>
          </a:xfrm>
          <a:prstGeom prst="rect">
            <a:avLst/>
          </a:prstGeom>
          <a:noFill/>
        </p:spPr>
        <p:txBody>
          <a:bodyPr wrap="square" rtlCol="0">
            <a:spAutoFit/>
          </a:bodyPr>
          <a:lstStyle/>
          <a:p>
            <a:pPr algn="ctr"/>
            <a:r>
              <a:rPr lang="en-US" sz="1200" b="1">
                <a:solidFill>
                  <a:srgbClr val="0080C4"/>
                </a:solidFill>
                <a:latin typeface="Open Sans" panose="020B0606030504020204" pitchFamily="34" charset="0"/>
                <a:ea typeface="Open Sans" panose="020B0606030504020204" pitchFamily="34" charset="0"/>
                <a:cs typeface="Open Sans" panose="020B0606030504020204" pitchFamily="34" charset="0"/>
              </a:rPr>
              <a:t>Web application for Traders</a:t>
            </a:r>
            <a:br>
              <a:rPr lang="en-US" sz="1200" b="1">
                <a:solidFill>
                  <a:srgbClr val="0080C4"/>
                </a:solidFill>
                <a:latin typeface="Open Sans" panose="020B0606030504020204" pitchFamily="34" charset="0"/>
                <a:ea typeface="Open Sans" panose="020B0606030504020204" pitchFamily="34" charset="0"/>
                <a:cs typeface="Open Sans" panose="020B0606030504020204" pitchFamily="34" charset="0"/>
              </a:rPr>
            </a:br>
            <a:r>
              <a:rPr lang="en-US" sz="1200" b="1">
                <a:solidFill>
                  <a:srgbClr val="0080C4"/>
                </a:solidFill>
                <a:latin typeface="Open Sans" panose="020B0606030504020204" pitchFamily="34" charset="0"/>
                <a:ea typeface="Open Sans" panose="020B0606030504020204" pitchFamily="34" charset="0"/>
                <a:cs typeface="Open Sans" panose="020B0606030504020204" pitchFamily="34" charset="0"/>
              </a:rPr>
              <a:t>(access from any device)</a:t>
            </a:r>
          </a:p>
        </p:txBody>
      </p:sp>
      <p:sp>
        <p:nvSpPr>
          <p:cNvPr id="8" name="Title 7">
            <a:extLst>
              <a:ext uri="{FF2B5EF4-FFF2-40B4-BE49-F238E27FC236}">
                <a16:creationId xmlns:a16="http://schemas.microsoft.com/office/drawing/2014/main" id="{B4FA602A-23FE-493B-A921-C9585BFBB3D9}"/>
              </a:ext>
            </a:extLst>
          </p:cNvPr>
          <p:cNvSpPr txBox="1">
            <a:spLocks noGrp="1"/>
          </p:cNvSpPr>
          <p:nvPr>
            <p:ph type="title"/>
          </p:nvPr>
        </p:nvSpPr>
        <p:spPr>
          <a:xfrm>
            <a:off x="448896" y="220682"/>
            <a:ext cx="11294247"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a:solidFill>
                  <a:schemeClr val="tx1"/>
                </a:solidFill>
                <a:latin typeface="HALDEN SOLID"/>
                <a:ea typeface="+mn-ea"/>
                <a:cs typeface="Poppins" pitchFamily="2" charset="77"/>
              </a:rPr>
              <a:t>3</a:t>
            </a:r>
            <a:r>
              <a:rPr kumimoji="0" lang="en-US" sz="3000" b="0" i="0" u="none" strike="noStrike" kern="1200" cap="none" spc="0" normalizeH="0" baseline="0" noProof="0">
                <a:ln>
                  <a:noFill/>
                </a:ln>
                <a:solidFill>
                  <a:schemeClr val="tx1"/>
                </a:solidFill>
                <a:effectLst/>
                <a:uLnTx/>
                <a:uFillTx/>
                <a:latin typeface="HALDEN SOLID"/>
                <a:ea typeface="+mn-ea"/>
                <a:cs typeface="Poppins" pitchFamily="2" charset="77"/>
              </a:rPr>
              <a:t>.4 CONDUCIVE ENABLING ENVIRONMENTS: DIGITAL MARKET ACCESS</a:t>
            </a:r>
          </a:p>
        </p:txBody>
      </p:sp>
    </p:spTree>
    <p:extLst>
      <p:ext uri="{BB962C8B-B14F-4D97-AF65-F5344CB8AC3E}">
        <p14:creationId xmlns:p14="http://schemas.microsoft.com/office/powerpoint/2010/main" val="311015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8E0F8-46DF-8E40-B0DE-8495D6B6B642}"/>
              </a:ext>
            </a:extLst>
          </p:cNvPr>
          <p:cNvSpPr>
            <a:spLocks noGrp="1"/>
          </p:cNvSpPr>
          <p:nvPr>
            <p:ph type="title"/>
          </p:nvPr>
        </p:nvSpPr>
        <p:spPr>
          <a:xfrm>
            <a:off x="338404" y="72250"/>
            <a:ext cx="11060423" cy="876183"/>
          </a:xfrm>
        </p:spPr>
        <p:txBody>
          <a:bodyPr>
            <a:noAutofit/>
          </a:bodyPr>
          <a:lstStyle/>
          <a:p>
            <a:pPr algn="ctr"/>
            <a:r>
              <a:rPr lang="en-GB" sz="3600" b="0">
                <a:solidFill>
                  <a:schemeClr val="tx1"/>
                </a:solidFill>
                <a:latin typeface="HALDEN SOLID"/>
              </a:rPr>
              <a:t>3.4 CONDUCIVE ENVIRONMENT: THE FARM 2 GO MODEL</a:t>
            </a:r>
          </a:p>
        </p:txBody>
      </p:sp>
      <p:pic>
        <p:nvPicPr>
          <p:cNvPr id="7" name="Graphic 6">
            <a:extLst>
              <a:ext uri="{FF2B5EF4-FFF2-40B4-BE49-F238E27FC236}">
                <a16:creationId xmlns:a16="http://schemas.microsoft.com/office/drawing/2014/main" id="{84854439-6E40-444C-8059-42CD8BF8FE9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687946" y="5444723"/>
            <a:ext cx="777474" cy="777474"/>
          </a:xfrm>
          <a:prstGeom prst="rect">
            <a:avLst/>
          </a:prstGeom>
        </p:spPr>
      </p:pic>
      <p:pic>
        <p:nvPicPr>
          <p:cNvPr id="9" name="Graphic 8">
            <a:extLst>
              <a:ext uri="{FF2B5EF4-FFF2-40B4-BE49-F238E27FC236}">
                <a16:creationId xmlns:a16="http://schemas.microsoft.com/office/drawing/2014/main" id="{B2FDA35B-8E6C-0D43-8BA0-8F9DA340A1E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83258" y="5536982"/>
            <a:ext cx="777473" cy="777473"/>
          </a:xfrm>
          <a:prstGeom prst="rect">
            <a:avLst/>
          </a:prstGeom>
        </p:spPr>
      </p:pic>
      <p:pic>
        <p:nvPicPr>
          <p:cNvPr id="13" name="Graphic 12">
            <a:extLst>
              <a:ext uri="{FF2B5EF4-FFF2-40B4-BE49-F238E27FC236}">
                <a16:creationId xmlns:a16="http://schemas.microsoft.com/office/drawing/2014/main" id="{F3227AFB-2427-A445-A64D-7348FE48B93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549395" y="5568700"/>
            <a:ext cx="777473" cy="777473"/>
          </a:xfrm>
          <a:prstGeom prst="rect">
            <a:avLst/>
          </a:prstGeom>
        </p:spPr>
      </p:pic>
      <p:sp>
        <p:nvSpPr>
          <p:cNvPr id="17" name="TextBox 16">
            <a:extLst>
              <a:ext uri="{FF2B5EF4-FFF2-40B4-BE49-F238E27FC236}">
                <a16:creationId xmlns:a16="http://schemas.microsoft.com/office/drawing/2014/main" id="{324F5FFE-6A46-B44F-9318-C18F5EAFF31F}"/>
              </a:ext>
            </a:extLst>
          </p:cNvPr>
          <p:cNvSpPr txBox="1"/>
          <p:nvPr/>
        </p:nvSpPr>
        <p:spPr>
          <a:xfrm>
            <a:off x="549945" y="6285397"/>
            <a:ext cx="12747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70BA"/>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Farmers</a:t>
            </a:r>
          </a:p>
        </p:txBody>
      </p:sp>
      <p:sp>
        <p:nvSpPr>
          <p:cNvPr id="19" name="TextBox 18">
            <a:extLst>
              <a:ext uri="{FF2B5EF4-FFF2-40B4-BE49-F238E27FC236}">
                <a16:creationId xmlns:a16="http://schemas.microsoft.com/office/drawing/2014/main" id="{9018EE4E-D6DA-AE4F-A52D-615A19BF03A9}"/>
              </a:ext>
            </a:extLst>
          </p:cNvPr>
          <p:cNvSpPr txBox="1"/>
          <p:nvPr/>
        </p:nvSpPr>
        <p:spPr>
          <a:xfrm>
            <a:off x="2548333" y="6314455"/>
            <a:ext cx="105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70BA"/>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Stock</a:t>
            </a:r>
          </a:p>
        </p:txBody>
      </p:sp>
      <p:sp>
        <p:nvSpPr>
          <p:cNvPr id="20" name="TextBox 19">
            <a:extLst>
              <a:ext uri="{FF2B5EF4-FFF2-40B4-BE49-F238E27FC236}">
                <a16:creationId xmlns:a16="http://schemas.microsoft.com/office/drawing/2014/main" id="{24C474B9-15B8-0E4E-AF69-8CF34D095BC2}"/>
              </a:ext>
            </a:extLst>
          </p:cNvPr>
          <p:cNvSpPr txBox="1"/>
          <p:nvPr/>
        </p:nvSpPr>
        <p:spPr>
          <a:xfrm>
            <a:off x="4429818" y="6352437"/>
            <a:ext cx="10166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70BA"/>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Offers</a:t>
            </a:r>
          </a:p>
        </p:txBody>
      </p:sp>
      <p:sp>
        <p:nvSpPr>
          <p:cNvPr id="21" name="TextBox 20">
            <a:extLst>
              <a:ext uri="{FF2B5EF4-FFF2-40B4-BE49-F238E27FC236}">
                <a16:creationId xmlns:a16="http://schemas.microsoft.com/office/drawing/2014/main" id="{447EF184-F285-704F-8BF6-D189CAD163ED}"/>
              </a:ext>
            </a:extLst>
          </p:cNvPr>
          <p:cNvSpPr txBox="1"/>
          <p:nvPr/>
        </p:nvSpPr>
        <p:spPr>
          <a:xfrm>
            <a:off x="7113171" y="6346173"/>
            <a:ext cx="143789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70BA"/>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Exchange</a:t>
            </a:r>
          </a:p>
        </p:txBody>
      </p:sp>
      <p:sp>
        <p:nvSpPr>
          <p:cNvPr id="22" name="TextBox 21">
            <a:extLst>
              <a:ext uri="{FF2B5EF4-FFF2-40B4-BE49-F238E27FC236}">
                <a16:creationId xmlns:a16="http://schemas.microsoft.com/office/drawing/2014/main" id="{52E1AFCA-E55C-C543-B604-7E44F36EDEB5}"/>
              </a:ext>
            </a:extLst>
          </p:cNvPr>
          <p:cNvSpPr txBox="1"/>
          <p:nvPr/>
        </p:nvSpPr>
        <p:spPr>
          <a:xfrm>
            <a:off x="9289220" y="6314708"/>
            <a:ext cx="15356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70BA"/>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Payments</a:t>
            </a:r>
          </a:p>
        </p:txBody>
      </p:sp>
      <p:pic>
        <p:nvPicPr>
          <p:cNvPr id="23" name="Picture 22">
            <a:extLst>
              <a:ext uri="{FF2B5EF4-FFF2-40B4-BE49-F238E27FC236}">
                <a16:creationId xmlns:a16="http://schemas.microsoft.com/office/drawing/2014/main" id="{0744F78D-2F12-324D-9D0B-E25B8C80177D}"/>
              </a:ext>
            </a:extLst>
          </p:cNvPr>
          <p:cNvPicPr>
            <a:picLocks noChangeAspect="1"/>
          </p:cNvPicPr>
          <p:nvPr/>
        </p:nvPicPr>
        <p:blipFill>
          <a:blip r:embed="rId8"/>
          <a:stretch>
            <a:fillRect/>
          </a:stretch>
        </p:blipFill>
        <p:spPr>
          <a:xfrm>
            <a:off x="7345758" y="5536325"/>
            <a:ext cx="869618" cy="777473"/>
          </a:xfrm>
          <a:prstGeom prst="rect">
            <a:avLst/>
          </a:prstGeom>
        </p:spPr>
      </p:pic>
      <p:pic>
        <p:nvPicPr>
          <p:cNvPr id="24" name="Picture 23">
            <a:extLst>
              <a:ext uri="{FF2B5EF4-FFF2-40B4-BE49-F238E27FC236}">
                <a16:creationId xmlns:a16="http://schemas.microsoft.com/office/drawing/2014/main" id="{92D2F7BE-EC33-8547-B687-0539A0F400A0}"/>
              </a:ext>
            </a:extLst>
          </p:cNvPr>
          <p:cNvPicPr>
            <a:picLocks noChangeAspect="1"/>
          </p:cNvPicPr>
          <p:nvPr/>
        </p:nvPicPr>
        <p:blipFill>
          <a:blip r:embed="rId9"/>
          <a:stretch>
            <a:fillRect/>
          </a:stretch>
        </p:blipFill>
        <p:spPr>
          <a:xfrm>
            <a:off x="9620466" y="5606452"/>
            <a:ext cx="778345" cy="667153"/>
          </a:xfrm>
          <a:prstGeom prst="rect">
            <a:avLst/>
          </a:prstGeom>
        </p:spPr>
      </p:pic>
      <p:grpSp>
        <p:nvGrpSpPr>
          <p:cNvPr id="26" name="Group 25">
            <a:extLst>
              <a:ext uri="{FF2B5EF4-FFF2-40B4-BE49-F238E27FC236}">
                <a16:creationId xmlns:a16="http://schemas.microsoft.com/office/drawing/2014/main" id="{E2C7256C-E3A8-5749-B7DA-45149833054E}"/>
              </a:ext>
            </a:extLst>
          </p:cNvPr>
          <p:cNvGrpSpPr/>
          <p:nvPr/>
        </p:nvGrpSpPr>
        <p:grpSpPr>
          <a:xfrm>
            <a:off x="9278099" y="3954456"/>
            <a:ext cx="1463078" cy="1463461"/>
            <a:chOff x="10202075" y="1599184"/>
            <a:chExt cx="1463078" cy="1463461"/>
          </a:xfrm>
          <a:solidFill>
            <a:srgbClr val="00B485"/>
          </a:solidFill>
        </p:grpSpPr>
        <p:sp>
          <p:nvSpPr>
            <p:cNvPr id="45" name="Oval 44">
              <a:extLst>
                <a:ext uri="{FF2B5EF4-FFF2-40B4-BE49-F238E27FC236}">
                  <a16:creationId xmlns:a16="http://schemas.microsoft.com/office/drawing/2014/main" id="{736FC54D-C3FF-A84E-A341-7D5F271C4A42}"/>
                </a:ext>
              </a:extLst>
            </p:cNvPr>
            <p:cNvSpPr/>
            <p:nvPr/>
          </p:nvSpPr>
          <p:spPr>
            <a:xfrm>
              <a:off x="10202075" y="1599184"/>
              <a:ext cx="1463078" cy="1463461"/>
            </a:xfrm>
            <a:prstGeom prst="ellipse">
              <a:avLst/>
            </a:prstGeom>
            <a:grpFill/>
            <a:ln>
              <a:solidFill>
                <a:schemeClr val="tx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6" name="Oval 4">
              <a:extLst>
                <a:ext uri="{FF2B5EF4-FFF2-40B4-BE49-F238E27FC236}">
                  <a16:creationId xmlns:a16="http://schemas.microsoft.com/office/drawing/2014/main" id="{7C255050-FE39-EA4C-8E1A-47584735EDCE}"/>
                </a:ext>
              </a:extLst>
            </p:cNvPr>
            <p:cNvSpPr txBox="1"/>
            <p:nvPr/>
          </p:nvSpPr>
          <p:spPr>
            <a:xfrm>
              <a:off x="10410590" y="1808289"/>
              <a:ext cx="1044890" cy="104525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Aggregator records payment to farmers for their deposits</a:t>
              </a:r>
            </a:p>
          </p:txBody>
        </p:sp>
      </p:grpSp>
      <p:grpSp>
        <p:nvGrpSpPr>
          <p:cNvPr id="27" name="Group 26">
            <a:extLst>
              <a:ext uri="{FF2B5EF4-FFF2-40B4-BE49-F238E27FC236}">
                <a16:creationId xmlns:a16="http://schemas.microsoft.com/office/drawing/2014/main" id="{D8142487-378B-DA48-BBAD-B300D0E823CC}"/>
              </a:ext>
            </a:extLst>
          </p:cNvPr>
          <p:cNvGrpSpPr/>
          <p:nvPr/>
        </p:nvGrpSpPr>
        <p:grpSpPr>
          <a:xfrm>
            <a:off x="7049028" y="3898654"/>
            <a:ext cx="1463078" cy="1463461"/>
            <a:chOff x="8581452" y="1599184"/>
            <a:chExt cx="1463078" cy="1463461"/>
          </a:xfrm>
          <a:solidFill>
            <a:srgbClr val="00B485"/>
          </a:solidFill>
        </p:grpSpPr>
        <p:sp>
          <p:nvSpPr>
            <p:cNvPr id="43" name="Oval 42">
              <a:extLst>
                <a:ext uri="{FF2B5EF4-FFF2-40B4-BE49-F238E27FC236}">
                  <a16:creationId xmlns:a16="http://schemas.microsoft.com/office/drawing/2014/main" id="{81A3C74B-5348-1840-B160-8C1E748F0C48}"/>
                </a:ext>
              </a:extLst>
            </p:cNvPr>
            <p:cNvSpPr/>
            <p:nvPr/>
          </p:nvSpPr>
          <p:spPr>
            <a:xfrm>
              <a:off x="8581452" y="1599184"/>
              <a:ext cx="1463078" cy="1463461"/>
            </a:xfrm>
            <a:prstGeom prst="ellipse">
              <a:avLst/>
            </a:prstGeom>
            <a:grpFill/>
            <a:ln>
              <a:solidFill>
                <a:schemeClr val="tx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4" name="Oval 6">
              <a:extLst>
                <a:ext uri="{FF2B5EF4-FFF2-40B4-BE49-F238E27FC236}">
                  <a16:creationId xmlns:a16="http://schemas.microsoft.com/office/drawing/2014/main" id="{A5748D83-F7A2-5745-88B3-2B6E4D6EC645}"/>
                </a:ext>
              </a:extLst>
            </p:cNvPr>
            <p:cNvSpPr txBox="1"/>
            <p:nvPr/>
          </p:nvSpPr>
          <p:spPr>
            <a:xfrm>
              <a:off x="8789967" y="1808289"/>
              <a:ext cx="1044890" cy="104525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Aggregator and Trader meet to exchange commodities for payment</a:t>
              </a:r>
            </a:p>
          </p:txBody>
        </p:sp>
      </p:grpSp>
      <p:grpSp>
        <p:nvGrpSpPr>
          <p:cNvPr id="29" name="Group 28">
            <a:extLst>
              <a:ext uri="{FF2B5EF4-FFF2-40B4-BE49-F238E27FC236}">
                <a16:creationId xmlns:a16="http://schemas.microsoft.com/office/drawing/2014/main" id="{468F5A0F-D025-0E4B-B5E2-0615AFA9A9C8}"/>
              </a:ext>
            </a:extLst>
          </p:cNvPr>
          <p:cNvGrpSpPr/>
          <p:nvPr/>
        </p:nvGrpSpPr>
        <p:grpSpPr>
          <a:xfrm>
            <a:off x="4200385" y="3902378"/>
            <a:ext cx="1463078" cy="1463461"/>
            <a:chOff x="5341363" y="1599184"/>
            <a:chExt cx="1463078" cy="1463461"/>
          </a:xfrm>
          <a:solidFill>
            <a:srgbClr val="00B485"/>
          </a:solidFill>
        </p:grpSpPr>
        <p:sp>
          <p:nvSpPr>
            <p:cNvPr id="39" name="Oval 38">
              <a:extLst>
                <a:ext uri="{FF2B5EF4-FFF2-40B4-BE49-F238E27FC236}">
                  <a16:creationId xmlns:a16="http://schemas.microsoft.com/office/drawing/2014/main" id="{FB6676D8-3DE0-E443-AE7E-5F416F6B2CDD}"/>
                </a:ext>
              </a:extLst>
            </p:cNvPr>
            <p:cNvSpPr/>
            <p:nvPr/>
          </p:nvSpPr>
          <p:spPr>
            <a:xfrm>
              <a:off x="5341363" y="1599184"/>
              <a:ext cx="1463078" cy="1463461"/>
            </a:xfrm>
            <a:prstGeom prst="ellipse">
              <a:avLst/>
            </a:prstGeom>
            <a:grpFill/>
            <a:ln>
              <a:solidFill>
                <a:schemeClr val="tx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Oval 10">
              <a:extLst>
                <a:ext uri="{FF2B5EF4-FFF2-40B4-BE49-F238E27FC236}">
                  <a16:creationId xmlns:a16="http://schemas.microsoft.com/office/drawing/2014/main" id="{73D32D03-82A9-5647-9F73-39274962D5FC}"/>
                </a:ext>
              </a:extLst>
            </p:cNvPr>
            <p:cNvSpPr txBox="1"/>
            <p:nvPr/>
          </p:nvSpPr>
          <p:spPr>
            <a:xfrm>
              <a:off x="5549878" y="1808289"/>
              <a:ext cx="1044890" cy="104525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Trader sends offer to buy commodities from Aggregator </a:t>
              </a:r>
            </a:p>
          </p:txBody>
        </p:sp>
      </p:grpSp>
      <p:grpSp>
        <p:nvGrpSpPr>
          <p:cNvPr id="30" name="Group 29">
            <a:extLst>
              <a:ext uri="{FF2B5EF4-FFF2-40B4-BE49-F238E27FC236}">
                <a16:creationId xmlns:a16="http://schemas.microsoft.com/office/drawing/2014/main" id="{0247314C-8B85-AE40-ABB6-C0A03535D442}"/>
              </a:ext>
            </a:extLst>
          </p:cNvPr>
          <p:cNvGrpSpPr/>
          <p:nvPr/>
        </p:nvGrpSpPr>
        <p:grpSpPr>
          <a:xfrm>
            <a:off x="2345144" y="3863267"/>
            <a:ext cx="1463078" cy="1463461"/>
            <a:chOff x="3720740" y="1599184"/>
            <a:chExt cx="1463078" cy="1463461"/>
          </a:xfrm>
          <a:solidFill>
            <a:srgbClr val="00B485"/>
          </a:solidFill>
        </p:grpSpPr>
        <p:sp>
          <p:nvSpPr>
            <p:cNvPr id="37" name="Oval 36">
              <a:extLst>
                <a:ext uri="{FF2B5EF4-FFF2-40B4-BE49-F238E27FC236}">
                  <a16:creationId xmlns:a16="http://schemas.microsoft.com/office/drawing/2014/main" id="{AB89FDB6-1EF9-474A-897D-DA69DBAD447F}"/>
                </a:ext>
              </a:extLst>
            </p:cNvPr>
            <p:cNvSpPr/>
            <p:nvPr/>
          </p:nvSpPr>
          <p:spPr>
            <a:xfrm>
              <a:off x="3720740" y="1599184"/>
              <a:ext cx="1463078" cy="1463461"/>
            </a:xfrm>
            <a:prstGeom prst="ellipse">
              <a:avLst/>
            </a:prstGeom>
            <a:grpFill/>
            <a:ln>
              <a:solidFill>
                <a:schemeClr val="tx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Oval 12">
              <a:extLst>
                <a:ext uri="{FF2B5EF4-FFF2-40B4-BE49-F238E27FC236}">
                  <a16:creationId xmlns:a16="http://schemas.microsoft.com/office/drawing/2014/main" id="{CF71EE48-E670-6241-A72A-ECE552457B37}"/>
                </a:ext>
              </a:extLst>
            </p:cNvPr>
            <p:cNvSpPr txBox="1"/>
            <p:nvPr/>
          </p:nvSpPr>
          <p:spPr>
            <a:xfrm>
              <a:off x="3929255" y="1808289"/>
              <a:ext cx="1044890" cy="104525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lang="en-US" sz="1200" b="1">
                  <a:solidFill>
                    <a:prstClr val="white"/>
                  </a:solidFill>
                  <a:latin typeface="Open Sans" panose="020B0606030504020204" pitchFamily="34" charset="0"/>
                  <a:ea typeface="Open Sans" panose="020B0606030504020204" pitchFamily="34" charset="0"/>
                  <a:cs typeface="Open Sans" panose="020B0606030504020204" pitchFamily="34" charset="0"/>
                </a:rPr>
                <a:t>Aggregator </a:t>
              </a:r>
              <a:r>
                <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collects farmer commodities and registers quantity and price</a:t>
              </a:r>
            </a:p>
          </p:txBody>
        </p:sp>
      </p:grpSp>
      <p:grpSp>
        <p:nvGrpSpPr>
          <p:cNvPr id="31" name="Group 30">
            <a:extLst>
              <a:ext uri="{FF2B5EF4-FFF2-40B4-BE49-F238E27FC236}">
                <a16:creationId xmlns:a16="http://schemas.microsoft.com/office/drawing/2014/main" id="{464255C8-442D-3D41-9F48-D943AC8654AC}"/>
              </a:ext>
            </a:extLst>
          </p:cNvPr>
          <p:cNvGrpSpPr/>
          <p:nvPr/>
        </p:nvGrpSpPr>
        <p:grpSpPr>
          <a:xfrm>
            <a:off x="461968" y="3863264"/>
            <a:ext cx="1463078" cy="1463461"/>
            <a:chOff x="2100117" y="1599184"/>
            <a:chExt cx="1463078" cy="1463461"/>
          </a:xfrm>
          <a:solidFill>
            <a:srgbClr val="00B485"/>
          </a:solidFill>
        </p:grpSpPr>
        <p:sp>
          <p:nvSpPr>
            <p:cNvPr id="35" name="Oval 34">
              <a:extLst>
                <a:ext uri="{FF2B5EF4-FFF2-40B4-BE49-F238E27FC236}">
                  <a16:creationId xmlns:a16="http://schemas.microsoft.com/office/drawing/2014/main" id="{522D561B-5045-8345-9219-635B01932534}"/>
                </a:ext>
              </a:extLst>
            </p:cNvPr>
            <p:cNvSpPr/>
            <p:nvPr/>
          </p:nvSpPr>
          <p:spPr>
            <a:xfrm>
              <a:off x="2100117" y="1599184"/>
              <a:ext cx="1463078" cy="1463461"/>
            </a:xfrm>
            <a:prstGeom prst="ellipse">
              <a:avLst/>
            </a:prstGeom>
            <a:grpFill/>
            <a:ln>
              <a:solidFill>
                <a:schemeClr val="tx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Oval 14">
              <a:extLst>
                <a:ext uri="{FF2B5EF4-FFF2-40B4-BE49-F238E27FC236}">
                  <a16:creationId xmlns:a16="http://schemas.microsoft.com/office/drawing/2014/main" id="{EF238BCC-1F9B-CD4D-8344-6F757D8BF6E6}"/>
                </a:ext>
              </a:extLst>
            </p:cNvPr>
            <p:cNvSpPr txBox="1"/>
            <p:nvPr/>
          </p:nvSpPr>
          <p:spPr>
            <a:xfrm>
              <a:off x="2309790" y="1808289"/>
              <a:ext cx="1044890" cy="104525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Aggregator registers farmers and their commodities</a:t>
              </a:r>
            </a:p>
          </p:txBody>
        </p:sp>
      </p:grpSp>
      <p:cxnSp>
        <p:nvCxnSpPr>
          <p:cNvPr id="6" name="Connector: Curved 5">
            <a:extLst>
              <a:ext uri="{FF2B5EF4-FFF2-40B4-BE49-F238E27FC236}">
                <a16:creationId xmlns:a16="http://schemas.microsoft.com/office/drawing/2014/main" id="{501C26D3-2015-4F48-B63C-5E8D519CA8D7}"/>
              </a:ext>
            </a:extLst>
          </p:cNvPr>
          <p:cNvCxnSpPr>
            <a:stCxn id="35" idx="0"/>
            <a:endCxn id="37" idx="0"/>
          </p:cNvCxnSpPr>
          <p:nvPr/>
        </p:nvCxnSpPr>
        <p:spPr>
          <a:xfrm rot="16200000" flipH="1">
            <a:off x="2135093" y="2921677"/>
            <a:ext cx="3" cy="1883176"/>
          </a:xfrm>
          <a:prstGeom prst="curvedConnector3">
            <a:avLst>
              <a:gd name="adj1" fmla="val -76200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86320D31-08FF-4678-9C67-FCE1992D5340}"/>
              </a:ext>
            </a:extLst>
          </p:cNvPr>
          <p:cNvCxnSpPr>
            <a:cxnSpLocks/>
          </p:cNvCxnSpPr>
          <p:nvPr/>
        </p:nvCxnSpPr>
        <p:spPr>
          <a:xfrm rot="16200000" flipH="1">
            <a:off x="3984169" y="2955201"/>
            <a:ext cx="39111" cy="1855241"/>
          </a:xfrm>
          <a:prstGeom prst="curvedConnector3">
            <a:avLst>
              <a:gd name="adj1" fmla="val -58449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0EAC946E-E0B9-429A-8544-53D5EED1B459}"/>
              </a:ext>
            </a:extLst>
          </p:cNvPr>
          <p:cNvCxnSpPr>
            <a:cxnSpLocks/>
          </p:cNvCxnSpPr>
          <p:nvPr/>
        </p:nvCxnSpPr>
        <p:spPr>
          <a:xfrm rot="5400000" flipH="1" flipV="1">
            <a:off x="6354384" y="2476195"/>
            <a:ext cx="3724" cy="2848643"/>
          </a:xfrm>
          <a:prstGeom prst="curvedConnector3">
            <a:avLst>
              <a:gd name="adj1" fmla="val 623856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DDA6E5E2-B2F5-4320-B5CF-B904F4223C22}"/>
              </a:ext>
            </a:extLst>
          </p:cNvPr>
          <p:cNvCxnSpPr>
            <a:stCxn id="43" idx="0"/>
            <a:endCxn id="45" idx="0"/>
          </p:cNvCxnSpPr>
          <p:nvPr/>
        </p:nvCxnSpPr>
        <p:spPr>
          <a:xfrm rot="16200000" flipH="1">
            <a:off x="8867201" y="2812020"/>
            <a:ext cx="55802" cy="2229071"/>
          </a:xfrm>
          <a:prstGeom prst="curvedConnector3">
            <a:avLst>
              <a:gd name="adj1" fmla="val -40966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E2C7A63-8651-46AE-8F29-8A3F734A269D}"/>
              </a:ext>
            </a:extLst>
          </p:cNvPr>
          <p:cNvSpPr txBox="1"/>
          <p:nvPr/>
        </p:nvSpPr>
        <p:spPr>
          <a:xfrm>
            <a:off x="5766603" y="4522176"/>
            <a:ext cx="1178167" cy="276999"/>
          </a:xfrm>
          <a:prstGeom prst="rect">
            <a:avLst/>
          </a:prstGeom>
          <a:noFill/>
          <a:ln>
            <a:solidFill>
              <a:schemeClr val="tx1"/>
            </a:solidFill>
            <a:prstDash val="sysDash"/>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70BA"/>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Negotiation</a:t>
            </a:r>
          </a:p>
        </p:txBody>
      </p:sp>
      <p:grpSp>
        <p:nvGrpSpPr>
          <p:cNvPr id="48" name="Group 47">
            <a:extLst>
              <a:ext uri="{FF2B5EF4-FFF2-40B4-BE49-F238E27FC236}">
                <a16:creationId xmlns:a16="http://schemas.microsoft.com/office/drawing/2014/main" id="{6E821C75-2F9A-4A82-88E8-07F8D66AA5D6}"/>
              </a:ext>
            </a:extLst>
          </p:cNvPr>
          <p:cNvGrpSpPr/>
          <p:nvPr/>
        </p:nvGrpSpPr>
        <p:grpSpPr>
          <a:xfrm>
            <a:off x="5030693" y="1101871"/>
            <a:ext cx="1133229" cy="1104863"/>
            <a:chOff x="480651" y="1599184"/>
            <a:chExt cx="1463078" cy="1463461"/>
          </a:xfrm>
          <a:solidFill>
            <a:srgbClr val="0080C4"/>
          </a:solidFill>
        </p:grpSpPr>
        <p:sp>
          <p:nvSpPr>
            <p:cNvPr id="49" name="Oval 48">
              <a:extLst>
                <a:ext uri="{FF2B5EF4-FFF2-40B4-BE49-F238E27FC236}">
                  <a16:creationId xmlns:a16="http://schemas.microsoft.com/office/drawing/2014/main" id="{DA6785B5-69FA-4B1F-B75A-35D450E6602E}"/>
                </a:ext>
              </a:extLst>
            </p:cNvPr>
            <p:cNvSpPr/>
            <p:nvPr/>
          </p:nvSpPr>
          <p:spPr>
            <a:xfrm>
              <a:off x="480651" y="1599184"/>
              <a:ext cx="1463078" cy="1463461"/>
            </a:xfrm>
            <a:prstGeom prst="ellipse">
              <a:avLst/>
            </a:prstGeom>
            <a:grpFill/>
            <a:ln>
              <a:solidFill>
                <a:schemeClr val="tx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0" name="Oval 16">
              <a:extLst>
                <a:ext uri="{FF2B5EF4-FFF2-40B4-BE49-F238E27FC236}">
                  <a16:creationId xmlns:a16="http://schemas.microsoft.com/office/drawing/2014/main" id="{28203598-3FAE-4AA6-851D-B2972A362381}"/>
                </a:ext>
              </a:extLst>
            </p:cNvPr>
            <p:cNvSpPr txBox="1"/>
            <p:nvPr/>
          </p:nvSpPr>
          <p:spPr>
            <a:xfrm>
              <a:off x="689166" y="1808289"/>
              <a:ext cx="1044890" cy="104525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WFP CO Managers</a:t>
              </a:r>
            </a:p>
          </p:txBody>
        </p:sp>
      </p:grpSp>
      <p:sp>
        <p:nvSpPr>
          <p:cNvPr id="51" name="Right Brace 50">
            <a:extLst>
              <a:ext uri="{FF2B5EF4-FFF2-40B4-BE49-F238E27FC236}">
                <a16:creationId xmlns:a16="http://schemas.microsoft.com/office/drawing/2014/main" id="{DAA053BE-E15C-430F-BBED-DD1835CC7A81}"/>
              </a:ext>
            </a:extLst>
          </p:cNvPr>
          <p:cNvSpPr/>
          <p:nvPr/>
        </p:nvSpPr>
        <p:spPr>
          <a:xfrm rot="16200000">
            <a:off x="4685976" y="-1859408"/>
            <a:ext cx="1831193" cy="10279210"/>
          </a:xfrm>
          <a:prstGeom prst="rightBrace">
            <a:avLst>
              <a:gd name="adj1" fmla="val 8333"/>
              <a:gd name="adj2" fmla="val 49914"/>
            </a:avLst>
          </a:prstGeom>
          <a:ln w="38100">
            <a:solidFill>
              <a:srgbClr val="0080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3" name="Graphic 52">
            <a:extLst>
              <a:ext uri="{FF2B5EF4-FFF2-40B4-BE49-F238E27FC236}">
                <a16:creationId xmlns:a16="http://schemas.microsoft.com/office/drawing/2014/main" id="{838A1C89-5BD9-4896-B2B6-3CCAF5D5CB2D}"/>
              </a:ext>
            </a:extLst>
          </p:cNvPr>
          <p:cNvPicPr>
            <a:picLocks noChangeAspect="1"/>
          </p:cNvPicPr>
          <p:nvPr/>
        </p:nvPicPr>
        <p:blipFill rotWithShape="1">
          <a:blip r:embed="rId6">
            <a:extLst>
              <a:ext uri="{96DAC541-7B7A-43D3-8B79-37D633B846F1}">
                <asvg:svgBlip xmlns:asvg="http://schemas.microsoft.com/office/drawing/2016/SVG/main" xmlns="" r:embed="rId7"/>
              </a:ext>
            </a:extLst>
          </a:blip>
          <a:srcRect t="1" r="53587" b="40297"/>
          <a:stretch/>
        </p:blipFill>
        <p:spPr>
          <a:xfrm>
            <a:off x="7732842" y="1249902"/>
            <a:ext cx="365931" cy="470714"/>
          </a:xfrm>
          <a:prstGeom prst="rect">
            <a:avLst/>
          </a:prstGeom>
        </p:spPr>
      </p:pic>
      <p:pic>
        <p:nvPicPr>
          <p:cNvPr id="54" name="Content Placeholder 6" descr="Shape&#10;&#10;Description automatically generated with low confidence">
            <a:extLst>
              <a:ext uri="{FF2B5EF4-FFF2-40B4-BE49-F238E27FC236}">
                <a16:creationId xmlns:a16="http://schemas.microsoft.com/office/drawing/2014/main" id="{639FFE2E-C006-475C-A5B3-76524BB740C2}"/>
              </a:ext>
            </a:extLst>
          </p:cNvPr>
          <p:cNvPicPr>
            <a:picLocks noChangeAspect="1"/>
          </p:cNvPicPr>
          <p:nvPr/>
        </p:nvPicPr>
        <p:blipFill>
          <a:blip r:embed="rId10"/>
          <a:stretch>
            <a:fillRect/>
          </a:stretch>
        </p:blipFill>
        <p:spPr>
          <a:xfrm>
            <a:off x="4204437" y="1326596"/>
            <a:ext cx="689915" cy="689915"/>
          </a:xfrm>
          <a:prstGeom prst="rect">
            <a:avLst/>
          </a:prstGeom>
        </p:spPr>
      </p:pic>
      <p:pic>
        <p:nvPicPr>
          <p:cNvPr id="55" name="Content Placeholder 8" descr="Shape&#10;&#10;Description automatically generated with low confidence">
            <a:extLst>
              <a:ext uri="{FF2B5EF4-FFF2-40B4-BE49-F238E27FC236}">
                <a16:creationId xmlns:a16="http://schemas.microsoft.com/office/drawing/2014/main" id="{B6C6D32D-D465-4A71-B9FF-5C1EA818BDF3}"/>
              </a:ext>
            </a:extLst>
          </p:cNvPr>
          <p:cNvPicPr>
            <a:picLocks noChangeAspect="1"/>
          </p:cNvPicPr>
          <p:nvPr/>
        </p:nvPicPr>
        <p:blipFill>
          <a:blip r:embed="rId11"/>
          <a:stretch>
            <a:fillRect/>
          </a:stretch>
        </p:blipFill>
        <p:spPr>
          <a:xfrm>
            <a:off x="7432084" y="1977010"/>
            <a:ext cx="870349" cy="739797"/>
          </a:xfrm>
          <a:prstGeom prst="rect">
            <a:avLst/>
          </a:prstGeom>
        </p:spPr>
      </p:pic>
      <p:pic>
        <p:nvPicPr>
          <p:cNvPr id="56" name="Picture 55" descr="Shape&#10;&#10;Description automatically generated with medium confidence">
            <a:extLst>
              <a:ext uri="{FF2B5EF4-FFF2-40B4-BE49-F238E27FC236}">
                <a16:creationId xmlns:a16="http://schemas.microsoft.com/office/drawing/2014/main" id="{00FE2067-D54E-4748-A9C6-2E6DFDCDCCDE}"/>
              </a:ext>
            </a:extLst>
          </p:cNvPr>
          <p:cNvPicPr>
            <a:picLocks noChangeAspect="1"/>
          </p:cNvPicPr>
          <p:nvPr/>
        </p:nvPicPr>
        <p:blipFill>
          <a:blip r:embed="rId12"/>
          <a:stretch>
            <a:fillRect/>
          </a:stretch>
        </p:blipFill>
        <p:spPr>
          <a:xfrm>
            <a:off x="8413406" y="1986378"/>
            <a:ext cx="1065660" cy="927124"/>
          </a:xfrm>
          <a:prstGeom prst="rect">
            <a:avLst/>
          </a:prstGeom>
        </p:spPr>
      </p:pic>
      <p:pic>
        <p:nvPicPr>
          <p:cNvPr id="59" name="Graphic 58">
            <a:extLst>
              <a:ext uri="{FF2B5EF4-FFF2-40B4-BE49-F238E27FC236}">
                <a16:creationId xmlns:a16="http://schemas.microsoft.com/office/drawing/2014/main" id="{A778E36D-7724-4AD0-9CC6-04849B79EB68}"/>
              </a:ext>
            </a:extLst>
          </p:cNvPr>
          <p:cNvPicPr>
            <a:picLocks noChangeAspect="1"/>
          </p:cNvPicPr>
          <p:nvPr/>
        </p:nvPicPr>
        <p:blipFill rotWithShape="1">
          <a:blip r:embed="rId6">
            <a:extLst>
              <a:ext uri="{96DAC541-7B7A-43D3-8B79-37D633B846F1}">
                <asvg:svgBlip xmlns:asvg="http://schemas.microsoft.com/office/drawing/2016/SVG/main" xmlns="" r:embed="rId7"/>
              </a:ext>
            </a:extLst>
          </a:blip>
          <a:srcRect t="1" r="53587" b="40297"/>
          <a:stretch/>
        </p:blipFill>
        <p:spPr>
          <a:xfrm>
            <a:off x="8709201" y="1242313"/>
            <a:ext cx="365931" cy="470714"/>
          </a:xfrm>
          <a:prstGeom prst="rect">
            <a:avLst/>
          </a:prstGeom>
        </p:spPr>
      </p:pic>
      <p:pic>
        <p:nvPicPr>
          <p:cNvPr id="60" name="Graphic 59">
            <a:extLst>
              <a:ext uri="{FF2B5EF4-FFF2-40B4-BE49-F238E27FC236}">
                <a16:creationId xmlns:a16="http://schemas.microsoft.com/office/drawing/2014/main" id="{7D1E0254-6B25-47BB-A424-AA3FB3144426}"/>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9691757" y="2047808"/>
            <a:ext cx="730534" cy="730534"/>
          </a:xfrm>
          <a:prstGeom prst="rect">
            <a:avLst/>
          </a:prstGeom>
        </p:spPr>
      </p:pic>
      <p:sp>
        <p:nvSpPr>
          <p:cNvPr id="62" name="TextBox 61">
            <a:extLst>
              <a:ext uri="{FF2B5EF4-FFF2-40B4-BE49-F238E27FC236}">
                <a16:creationId xmlns:a16="http://schemas.microsoft.com/office/drawing/2014/main" id="{5602F6C4-1E0C-46D2-9EDE-E67F8CDA95E9}"/>
              </a:ext>
            </a:extLst>
          </p:cNvPr>
          <p:cNvSpPr txBox="1"/>
          <p:nvPr/>
        </p:nvSpPr>
        <p:spPr>
          <a:xfrm>
            <a:off x="9489961" y="1679569"/>
            <a:ext cx="13201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70BA"/>
                </a:solidFill>
                <a:effectLst/>
                <a:uLnTx/>
                <a:uFillTx/>
                <a:latin typeface="Open Sans" panose="020B0606030504020204" pitchFamily="34" charset="0"/>
                <a:ea typeface="Open Sans" panose="020B0606030504020204" pitchFamily="34" charset="0"/>
                <a:cs typeface="Open Sans" panose="020B0606030504020204" pitchFamily="34" charset="0"/>
              </a:rPr>
              <a:t>Commodities</a:t>
            </a:r>
          </a:p>
        </p:txBody>
      </p:sp>
      <p:sp>
        <p:nvSpPr>
          <p:cNvPr id="63" name="TextBox 62">
            <a:extLst>
              <a:ext uri="{FF2B5EF4-FFF2-40B4-BE49-F238E27FC236}">
                <a16:creationId xmlns:a16="http://schemas.microsoft.com/office/drawing/2014/main" id="{B7B17A0B-F123-41E5-99AA-4DD11BB6EDD6}"/>
              </a:ext>
            </a:extLst>
          </p:cNvPr>
          <p:cNvSpPr txBox="1"/>
          <p:nvPr/>
        </p:nvSpPr>
        <p:spPr>
          <a:xfrm>
            <a:off x="8363027" y="1681686"/>
            <a:ext cx="113323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70BA"/>
                </a:solidFill>
                <a:effectLst/>
                <a:uLnTx/>
                <a:uFillTx/>
                <a:latin typeface="Open Sans" panose="020B0606030504020204" pitchFamily="34" charset="0"/>
                <a:ea typeface="Open Sans" panose="020B0606030504020204" pitchFamily="34" charset="0"/>
                <a:cs typeface="Open Sans" panose="020B0606030504020204" pitchFamily="34" charset="0"/>
              </a:rPr>
              <a:t>Aggregators</a:t>
            </a:r>
          </a:p>
        </p:txBody>
      </p:sp>
      <p:sp>
        <p:nvSpPr>
          <p:cNvPr id="64" name="TextBox 63">
            <a:extLst>
              <a:ext uri="{FF2B5EF4-FFF2-40B4-BE49-F238E27FC236}">
                <a16:creationId xmlns:a16="http://schemas.microsoft.com/office/drawing/2014/main" id="{876D439E-02F3-4766-98E6-4E46782DF74D}"/>
              </a:ext>
            </a:extLst>
          </p:cNvPr>
          <p:cNvSpPr txBox="1"/>
          <p:nvPr/>
        </p:nvSpPr>
        <p:spPr>
          <a:xfrm>
            <a:off x="7532416" y="1666237"/>
            <a:ext cx="8192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70BA"/>
                </a:solidFill>
                <a:effectLst/>
                <a:uLnTx/>
                <a:uFillTx/>
                <a:latin typeface="Open Sans" panose="020B0606030504020204" pitchFamily="34" charset="0"/>
                <a:ea typeface="Open Sans" panose="020B0606030504020204" pitchFamily="34" charset="0"/>
                <a:cs typeface="Open Sans" panose="020B0606030504020204" pitchFamily="34" charset="0"/>
              </a:rPr>
              <a:t>Traders</a:t>
            </a:r>
          </a:p>
        </p:txBody>
      </p:sp>
      <p:sp>
        <p:nvSpPr>
          <p:cNvPr id="65" name="Rectangle 64">
            <a:extLst>
              <a:ext uri="{FF2B5EF4-FFF2-40B4-BE49-F238E27FC236}">
                <a16:creationId xmlns:a16="http://schemas.microsoft.com/office/drawing/2014/main" id="{A9614E5B-1878-453F-878D-04367DC5624C}"/>
              </a:ext>
            </a:extLst>
          </p:cNvPr>
          <p:cNvSpPr/>
          <p:nvPr/>
        </p:nvSpPr>
        <p:spPr>
          <a:xfrm>
            <a:off x="7300388" y="1101871"/>
            <a:ext cx="3440789" cy="1887922"/>
          </a:xfrm>
          <a:prstGeom prst="rect">
            <a:avLst/>
          </a:prstGeom>
          <a:noFill/>
          <a:ln>
            <a:solidFill>
              <a:srgbClr val="007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cxnSp>
        <p:nvCxnSpPr>
          <p:cNvPr id="67" name="Straight Arrow Connector 66">
            <a:extLst>
              <a:ext uri="{FF2B5EF4-FFF2-40B4-BE49-F238E27FC236}">
                <a16:creationId xmlns:a16="http://schemas.microsoft.com/office/drawing/2014/main" id="{41E77794-6759-41F2-BFAD-0217358EEF9D}"/>
              </a:ext>
            </a:extLst>
          </p:cNvPr>
          <p:cNvCxnSpPr>
            <a:cxnSpLocks/>
            <a:stCxn id="49" idx="6"/>
          </p:cNvCxnSpPr>
          <p:nvPr/>
        </p:nvCxnSpPr>
        <p:spPr>
          <a:xfrm>
            <a:off x="6163922" y="1654303"/>
            <a:ext cx="11332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6DFE9972-B9C5-4573-B509-6AF51A93CBE2}"/>
              </a:ext>
            </a:extLst>
          </p:cNvPr>
          <p:cNvSpPr txBox="1"/>
          <p:nvPr/>
        </p:nvSpPr>
        <p:spPr>
          <a:xfrm>
            <a:off x="6328624" y="1367326"/>
            <a:ext cx="737974" cy="253916"/>
          </a:xfrm>
          <a:prstGeom prst="rect">
            <a:avLst/>
          </a:prstGeom>
          <a:noFill/>
          <a:ln>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70BA"/>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Creates</a:t>
            </a:r>
          </a:p>
        </p:txBody>
      </p:sp>
      <p:sp>
        <p:nvSpPr>
          <p:cNvPr id="72" name="TextBox 71">
            <a:extLst>
              <a:ext uri="{FF2B5EF4-FFF2-40B4-BE49-F238E27FC236}">
                <a16:creationId xmlns:a16="http://schemas.microsoft.com/office/drawing/2014/main" id="{CBFBE7FD-5740-4B70-8300-72304B32416A}"/>
              </a:ext>
            </a:extLst>
          </p:cNvPr>
          <p:cNvSpPr txBox="1"/>
          <p:nvPr/>
        </p:nvSpPr>
        <p:spPr>
          <a:xfrm>
            <a:off x="1575125" y="2932441"/>
            <a:ext cx="2553811" cy="577081"/>
          </a:xfrm>
          <a:prstGeom prst="rect">
            <a:avLst/>
          </a:prstGeom>
          <a:solidFill>
            <a:schemeClr val="bg1"/>
          </a:solidFill>
          <a:ln>
            <a:no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70BA"/>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rPr>
              <a:t>Data available to WFP for reporting and to provide support with  operational decision-making</a:t>
            </a:r>
          </a:p>
        </p:txBody>
      </p:sp>
      <p:pic>
        <p:nvPicPr>
          <p:cNvPr id="52" name="Graphic 51">
            <a:extLst>
              <a:ext uri="{FF2B5EF4-FFF2-40B4-BE49-F238E27FC236}">
                <a16:creationId xmlns:a16="http://schemas.microsoft.com/office/drawing/2014/main" id="{7218A97C-CCB7-40C2-9928-856F5E8032D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68200" y="1307293"/>
            <a:ext cx="377647" cy="377647"/>
          </a:xfrm>
          <a:prstGeom prst="rect">
            <a:avLst/>
          </a:prstGeom>
        </p:spPr>
      </p:pic>
    </p:spTree>
    <p:extLst>
      <p:ext uri="{BB962C8B-B14F-4D97-AF65-F5344CB8AC3E}">
        <p14:creationId xmlns:p14="http://schemas.microsoft.com/office/powerpoint/2010/main" val="293693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p:bldP spid="47" grpId="0" animBg="1"/>
      <p:bldP spid="51" grpId="0" animBg="1"/>
      <p:bldP spid="62" grpId="0"/>
      <p:bldP spid="63" grpId="0"/>
      <p:bldP spid="64" grpId="0"/>
      <p:bldP spid="65" grpId="0" animBg="1"/>
      <p:bldP spid="69" grpId="0"/>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7EC8-1631-4A2E-8C0F-6CE8AF6E978E}"/>
              </a:ext>
            </a:extLst>
          </p:cNvPr>
          <p:cNvSpPr>
            <a:spLocks noGrp="1"/>
          </p:cNvSpPr>
          <p:nvPr>
            <p:ph type="title"/>
          </p:nvPr>
        </p:nvSpPr>
        <p:spPr>
          <a:xfrm>
            <a:off x="95250" y="41434"/>
            <a:ext cx="11772900" cy="1152000"/>
          </a:xfrm>
        </p:spPr>
        <p:txBody>
          <a:bodyPr/>
          <a:lstStyle/>
          <a:p>
            <a:pPr algn="ctr"/>
            <a:r>
              <a:rPr lang="en-GB" b="0">
                <a:latin typeface="HALDEN SOLID"/>
              </a:rPr>
              <a:t>3.4 CONDUCIVE ENVIRONMENT: THE MAANO VIRTUAL FARMERS MARKET</a:t>
            </a:r>
            <a:br>
              <a:rPr lang="en-GB" b="0">
                <a:latin typeface="HALDEN SOLID"/>
              </a:rPr>
            </a:br>
            <a:r>
              <a:rPr lang="en-GB" sz="2000" b="0">
                <a:latin typeface="HALDEN SOLID"/>
              </a:rPr>
              <a:t>OFFTAKER VALUE PROPOSITION</a:t>
            </a:r>
            <a:endParaRPr lang="en-GB" b="0">
              <a:latin typeface="HALDEN SOLID"/>
            </a:endParaRPr>
          </a:p>
        </p:txBody>
      </p:sp>
      <p:graphicFrame>
        <p:nvGraphicFramePr>
          <p:cNvPr id="7" name="Content Placeholder 6">
            <a:extLst>
              <a:ext uri="{FF2B5EF4-FFF2-40B4-BE49-F238E27FC236}">
                <a16:creationId xmlns:a16="http://schemas.microsoft.com/office/drawing/2014/main" id="{D77C50E7-17DD-40ED-A7D0-F955B924FF82}"/>
              </a:ext>
            </a:extLst>
          </p:cNvPr>
          <p:cNvGraphicFramePr>
            <a:graphicFrameLocks noGrp="1"/>
          </p:cNvGraphicFramePr>
          <p:nvPr>
            <p:ph idx="1"/>
            <p:extLst>
              <p:ext uri="{D42A27DB-BD31-4B8C-83A1-F6EECF244321}">
                <p14:modId xmlns:p14="http://schemas.microsoft.com/office/powerpoint/2010/main" val="373860682"/>
              </p:ext>
            </p:extLst>
          </p:nvPr>
        </p:nvGraphicFramePr>
        <p:xfrm>
          <a:off x="5193048" y="1433661"/>
          <a:ext cx="6586900" cy="5057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18749B2D-0127-4E9B-9971-9B82F5D25038}"/>
              </a:ext>
            </a:extLst>
          </p:cNvPr>
          <p:cNvSpPr/>
          <p:nvPr/>
        </p:nvSpPr>
        <p:spPr>
          <a:xfrm>
            <a:off x="485789" y="1402277"/>
            <a:ext cx="4516337" cy="25036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56B548B8-78D6-4882-B19C-FFB25FA2CB1D}"/>
              </a:ext>
            </a:extLst>
          </p:cNvPr>
          <p:cNvSpPr/>
          <p:nvPr/>
        </p:nvSpPr>
        <p:spPr>
          <a:xfrm>
            <a:off x="485789" y="4038600"/>
            <a:ext cx="4516337" cy="2612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n w="0"/>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algn="ctr"/>
            <a:r>
              <a:rPr lang="en-US" b="1">
                <a:ln w="0"/>
                <a:solidFill>
                  <a:srgbClr val="FFFFFE"/>
                </a:solidFill>
                <a:latin typeface="Open Sans" panose="020B0606030504020204" pitchFamily="34" charset="0"/>
                <a:ea typeface="Open Sans" panose="020B0606030504020204" pitchFamily="34" charset="0"/>
                <a:cs typeface="Open Sans" panose="020B0606030504020204" pitchFamily="34" charset="0"/>
              </a:rPr>
              <a:t>SOLUTION</a:t>
            </a:r>
          </a:p>
          <a:p>
            <a:pPr algn="ctr"/>
            <a:endParaRPr lang="en-US" sz="1100" b="1">
              <a:ln w="0"/>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marL="228611" indent="-228611">
              <a:lnSpc>
                <a:spcPct val="150000"/>
              </a:lnSpc>
              <a:buAutoNum type="arabicPeriod"/>
            </a:pPr>
            <a:r>
              <a:rPr lang="en-US" sz="1400" b="1">
                <a:ln w="0"/>
                <a:solidFill>
                  <a:srgbClr val="FFFFFE"/>
                </a:solidFill>
                <a:latin typeface="Open Sans" panose="020B0606030504020204" pitchFamily="34" charset="0"/>
                <a:ea typeface="Open Sans" panose="020B0606030504020204" pitchFamily="34" charset="0"/>
                <a:cs typeface="Open Sans" panose="020B0606030504020204" pitchFamily="34" charset="0"/>
              </a:rPr>
              <a:t>Digitalized trading platform (Ecommerce) </a:t>
            </a:r>
          </a:p>
          <a:p>
            <a:pPr marL="228611" indent="-228611">
              <a:lnSpc>
                <a:spcPct val="150000"/>
              </a:lnSpc>
              <a:buAutoNum type="arabicPeriod"/>
            </a:pPr>
            <a:r>
              <a:rPr lang="en-US" sz="1400" b="1">
                <a:ln w="0"/>
                <a:solidFill>
                  <a:srgbClr val="FFFFFE"/>
                </a:solidFill>
                <a:latin typeface="Open Sans" panose="020B0606030504020204" pitchFamily="34" charset="0"/>
                <a:ea typeface="Open Sans" panose="020B0606030504020204" pitchFamily="34" charset="0"/>
                <a:cs typeface="Open Sans" panose="020B0606030504020204" pitchFamily="34" charset="0"/>
              </a:rPr>
              <a:t>Real time transactions </a:t>
            </a:r>
          </a:p>
          <a:p>
            <a:pPr marL="228611" indent="-228611">
              <a:lnSpc>
                <a:spcPct val="150000"/>
              </a:lnSpc>
              <a:buAutoNum type="arabicPeriod"/>
            </a:pPr>
            <a:r>
              <a:rPr lang="en-US" sz="1400" b="1">
                <a:ln w="0"/>
                <a:solidFill>
                  <a:srgbClr val="FFFFFE"/>
                </a:solidFill>
                <a:latin typeface="Open Sans" panose="020B0606030504020204" pitchFamily="34" charset="0"/>
                <a:ea typeface="Open Sans" panose="020B0606030504020204" pitchFamily="34" charset="0"/>
                <a:cs typeface="Open Sans" panose="020B0606030504020204" pitchFamily="34" charset="0"/>
              </a:rPr>
              <a:t>Cashless transactions </a:t>
            </a:r>
          </a:p>
          <a:p>
            <a:pPr marL="228611" indent="-228611">
              <a:lnSpc>
                <a:spcPct val="150000"/>
              </a:lnSpc>
              <a:buAutoNum type="arabicPeriod"/>
            </a:pPr>
            <a:r>
              <a:rPr lang="en-US" sz="1400" b="1">
                <a:ln w="0"/>
                <a:solidFill>
                  <a:srgbClr val="FFFFFE"/>
                </a:solidFill>
                <a:latin typeface="Open Sans" panose="020B0606030504020204" pitchFamily="34" charset="0"/>
                <a:ea typeface="Open Sans" panose="020B0606030504020204" pitchFamily="34" charset="0"/>
                <a:cs typeface="Open Sans" panose="020B0606030504020204" pitchFamily="34" charset="0"/>
              </a:rPr>
              <a:t>Traceable  audit trail </a:t>
            </a:r>
          </a:p>
          <a:p>
            <a:pPr marL="228611" indent="-228611">
              <a:lnSpc>
                <a:spcPct val="150000"/>
              </a:lnSpc>
              <a:buAutoNum type="arabicPeriod"/>
            </a:pPr>
            <a:r>
              <a:rPr lang="en-US" sz="1400" b="1">
                <a:ln w="0"/>
                <a:solidFill>
                  <a:srgbClr val="FFFFFE"/>
                </a:solidFill>
                <a:latin typeface="Open Sans" panose="020B0606030504020204" pitchFamily="34" charset="0"/>
                <a:ea typeface="Open Sans" panose="020B0606030504020204" pitchFamily="34" charset="0"/>
                <a:cs typeface="Open Sans" panose="020B0606030504020204" pitchFamily="34" charset="0"/>
              </a:rPr>
              <a:t>Accessibility </a:t>
            </a:r>
          </a:p>
          <a:p>
            <a:pPr marL="228611" indent="-228611">
              <a:lnSpc>
                <a:spcPct val="150000"/>
              </a:lnSpc>
              <a:buAutoNum type="arabicPeriod"/>
            </a:pPr>
            <a:r>
              <a:rPr lang="en-US" sz="1400" b="1">
                <a:ln w="0"/>
                <a:solidFill>
                  <a:srgbClr val="FFFFFE"/>
                </a:solidFill>
                <a:latin typeface="Open Sans" panose="020B0606030504020204" pitchFamily="34" charset="0"/>
                <a:ea typeface="Open Sans" panose="020B0606030504020204" pitchFamily="34" charset="0"/>
                <a:cs typeface="Open Sans" panose="020B0606030504020204" pitchFamily="34" charset="0"/>
              </a:rPr>
              <a:t>Market information </a:t>
            </a:r>
          </a:p>
          <a:p>
            <a:pPr marL="228611" indent="-228611">
              <a:buAutoNum type="arabicPeriod"/>
            </a:pPr>
            <a:endParaRPr lang="en-US" sz="1400" b="1">
              <a:ln w="0"/>
              <a:solidFill>
                <a:schemeClr val="accent1"/>
              </a:solidFill>
              <a:effectLst>
                <a:outerShdw blurRad="38100" dist="25400" dir="5400000" algn="ctr" rotWithShape="0">
                  <a:srgbClr val="6E747A">
                    <a:alpha val="43000"/>
                  </a:srgbClr>
                </a:outerShdw>
              </a:effectLst>
            </a:endParaRPr>
          </a:p>
        </p:txBody>
      </p:sp>
      <p:sp>
        <p:nvSpPr>
          <p:cNvPr id="10" name="TextBox 9">
            <a:extLst>
              <a:ext uri="{FF2B5EF4-FFF2-40B4-BE49-F238E27FC236}">
                <a16:creationId xmlns:a16="http://schemas.microsoft.com/office/drawing/2014/main" id="{5A9AC394-D629-4440-9EA0-B5AD44877D3A}"/>
              </a:ext>
            </a:extLst>
          </p:cNvPr>
          <p:cNvSpPr txBox="1"/>
          <p:nvPr/>
        </p:nvSpPr>
        <p:spPr>
          <a:xfrm>
            <a:off x="676711" y="1402277"/>
            <a:ext cx="3872917" cy="2708434"/>
          </a:xfrm>
          <a:prstGeom prst="rect">
            <a:avLst/>
          </a:prstGeom>
          <a:noFill/>
        </p:spPr>
        <p:txBody>
          <a:bodyPr wrap="square" rtlCol="0">
            <a:spAutoFit/>
          </a:bodyPr>
          <a:lstStyle/>
          <a:p>
            <a:pPr algn="ctr"/>
            <a:r>
              <a:rPr lang="en-GB" b="1">
                <a:solidFill>
                  <a:srgbClr val="FFFFFE"/>
                </a:solidFill>
                <a:latin typeface="Open Sans" panose="020B0606030504020204" pitchFamily="34" charset="0"/>
                <a:ea typeface="Open Sans" panose="020B0606030504020204" pitchFamily="34" charset="0"/>
                <a:cs typeface="Open Sans" panose="020B0606030504020204" pitchFamily="34" charset="0"/>
              </a:rPr>
              <a:t>PROBLEM STATEMENT</a:t>
            </a:r>
          </a:p>
          <a:p>
            <a:pPr algn="ctr"/>
            <a:endParaRPr lang="en-GB" sz="10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a:p>
            <a:pPr marL="228611" indent="-228611">
              <a:lnSpc>
                <a:spcPct val="150000"/>
              </a:lnSpc>
              <a:buAutoNum type="arabicPeriod"/>
            </a:pPr>
            <a:r>
              <a:rPr lang="en-US" sz="1400" b="1">
                <a:ln w="0"/>
                <a:solidFill>
                  <a:srgbClr val="FFFFFE"/>
                </a:solidFill>
                <a:latin typeface="Open Sans" panose="020B0606030504020204" pitchFamily="34" charset="0"/>
                <a:ea typeface="Open Sans" panose="020B0606030504020204" pitchFamily="34" charset="0"/>
                <a:cs typeface="Open Sans" panose="020B0606030504020204" pitchFamily="34" charset="0"/>
              </a:rPr>
              <a:t>Price instability </a:t>
            </a:r>
          </a:p>
          <a:p>
            <a:pPr marL="228611" indent="-228611">
              <a:lnSpc>
                <a:spcPct val="150000"/>
              </a:lnSpc>
              <a:buAutoNum type="arabicPeriod"/>
            </a:pPr>
            <a:r>
              <a:rPr lang="en-US" sz="1400" b="1">
                <a:ln w="0"/>
                <a:solidFill>
                  <a:srgbClr val="FFFFFE"/>
                </a:solidFill>
                <a:latin typeface="Open Sans" panose="020B0606030504020204" pitchFamily="34" charset="0"/>
                <a:ea typeface="Open Sans" panose="020B0606030504020204" pitchFamily="34" charset="0"/>
                <a:cs typeface="Open Sans" panose="020B0606030504020204" pitchFamily="34" charset="0"/>
              </a:rPr>
              <a:t>Poor Audit trail </a:t>
            </a:r>
          </a:p>
          <a:p>
            <a:pPr marL="228611" indent="-228611">
              <a:lnSpc>
                <a:spcPct val="150000"/>
              </a:lnSpc>
              <a:buAutoNum type="arabicPeriod"/>
            </a:pPr>
            <a:r>
              <a:rPr lang="en-US" sz="1400" b="1">
                <a:ln w="0"/>
                <a:solidFill>
                  <a:srgbClr val="FFFFFE"/>
                </a:solidFill>
                <a:latin typeface="Open Sans" panose="020B0606030504020204" pitchFamily="34" charset="0"/>
                <a:ea typeface="Open Sans" panose="020B0606030504020204" pitchFamily="34" charset="0"/>
                <a:cs typeface="Open Sans" panose="020B0606030504020204" pitchFamily="34" charset="0"/>
              </a:rPr>
              <a:t>Low Transparency </a:t>
            </a:r>
          </a:p>
          <a:p>
            <a:pPr marL="228611" indent="-228611">
              <a:lnSpc>
                <a:spcPct val="150000"/>
              </a:lnSpc>
              <a:buAutoNum type="arabicPeriod"/>
            </a:pPr>
            <a:r>
              <a:rPr lang="en-US" sz="1400" b="1">
                <a:ln w="0"/>
                <a:solidFill>
                  <a:srgbClr val="FFFFFE"/>
                </a:solidFill>
                <a:latin typeface="Open Sans" panose="020B0606030504020204" pitchFamily="34" charset="0"/>
                <a:ea typeface="Open Sans" panose="020B0606030504020204" pitchFamily="34" charset="0"/>
                <a:cs typeface="Open Sans" panose="020B0606030504020204" pitchFamily="34" charset="0"/>
              </a:rPr>
              <a:t>Cash risk </a:t>
            </a:r>
          </a:p>
          <a:p>
            <a:pPr marL="228611" indent="-228611">
              <a:lnSpc>
                <a:spcPct val="150000"/>
              </a:lnSpc>
              <a:buAutoNum type="arabicPeriod"/>
            </a:pPr>
            <a:r>
              <a:rPr lang="en-US" sz="1400" b="1">
                <a:ln w="0"/>
                <a:solidFill>
                  <a:srgbClr val="FFFFFE"/>
                </a:solidFill>
                <a:latin typeface="Open Sans" panose="020B0606030504020204" pitchFamily="34" charset="0"/>
                <a:ea typeface="Open Sans" panose="020B0606030504020204" pitchFamily="34" charset="0"/>
                <a:cs typeface="Open Sans" panose="020B0606030504020204" pitchFamily="34" charset="0"/>
              </a:rPr>
              <a:t>Poor Access to market </a:t>
            </a:r>
          </a:p>
          <a:p>
            <a:pPr marL="228611" indent="-228611">
              <a:lnSpc>
                <a:spcPct val="150000"/>
              </a:lnSpc>
              <a:buAutoNum type="arabicPeriod"/>
            </a:pPr>
            <a:r>
              <a:rPr lang="en-US" sz="1400" b="1">
                <a:ln w="0"/>
                <a:solidFill>
                  <a:srgbClr val="FFFFFE"/>
                </a:solidFill>
                <a:latin typeface="Open Sans" panose="020B0606030504020204" pitchFamily="34" charset="0"/>
                <a:ea typeface="Open Sans" panose="020B0606030504020204" pitchFamily="34" charset="0"/>
                <a:cs typeface="Open Sans" panose="020B0606030504020204" pitchFamily="34" charset="0"/>
              </a:rPr>
              <a:t>Supply inconsistence </a:t>
            </a:r>
          </a:p>
          <a:p>
            <a:pPr algn="ctr"/>
            <a:endParaRPr lang="en-GB" sz="16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4365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21C495BE-868F-4794-A3E4-B56354A22379}"/>
              </a:ext>
            </a:extLst>
          </p:cNvPr>
          <p:cNvSpPr txBox="1"/>
          <p:nvPr/>
        </p:nvSpPr>
        <p:spPr>
          <a:xfrm>
            <a:off x="155276" y="345301"/>
            <a:ext cx="6793644" cy="984885"/>
          </a:xfrm>
          <a:prstGeom prst="rect">
            <a:avLst/>
          </a:prstGeom>
        </p:spPr>
        <p:txBody>
          <a:bodyPr wrap="square" lIns="0" tIns="0" rIns="0" bIns="0" rtlCol="0" anchor="t">
            <a:spAutoFit/>
          </a:bodyPr>
          <a:lstStyle/>
          <a:p>
            <a:pPr algn="ctr" defTabSz="609630">
              <a:defRPr/>
            </a:pPr>
            <a:r>
              <a:rPr lang="en-US" sz="3000" spc="-139">
                <a:latin typeface="HALDEN SOLID"/>
              </a:rPr>
              <a:t>3.4</a:t>
            </a:r>
            <a:r>
              <a:rPr lang="en-US" sz="3200" spc="-139">
                <a:latin typeface="HALDEN SOLID"/>
              </a:rPr>
              <a:t> CONDUCIVE ENVIRONMENT: MAANO VIRTUAL FARMERS MARKET</a:t>
            </a:r>
            <a:endParaRPr lang="en-US" sz="3000" spc="-139">
              <a:latin typeface="HALDEN SOLID"/>
            </a:endParaRPr>
          </a:p>
        </p:txBody>
      </p:sp>
      <p:pic>
        <p:nvPicPr>
          <p:cNvPr id="3" name="Picture 2">
            <a:extLst>
              <a:ext uri="{FF2B5EF4-FFF2-40B4-BE49-F238E27FC236}">
                <a16:creationId xmlns:a16="http://schemas.microsoft.com/office/drawing/2014/main" id="{309DFCE4-F61D-4954-9BB3-2F257AE3CA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7619" y="2768600"/>
            <a:ext cx="4521200" cy="1774571"/>
          </a:xfrm>
          <a:prstGeom prst="rect">
            <a:avLst/>
          </a:prstGeom>
        </p:spPr>
      </p:pic>
      <p:pic>
        <p:nvPicPr>
          <p:cNvPr id="4" name="Picture 3">
            <a:extLst>
              <a:ext uri="{FF2B5EF4-FFF2-40B4-BE49-F238E27FC236}">
                <a16:creationId xmlns:a16="http://schemas.microsoft.com/office/drawing/2014/main" id="{FCF6818E-607C-4289-94D9-EF2FF781E1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7619" y="97445"/>
            <a:ext cx="4821615" cy="6582107"/>
          </a:xfrm>
          <a:prstGeom prst="rect">
            <a:avLst/>
          </a:prstGeom>
        </p:spPr>
      </p:pic>
      <p:graphicFrame>
        <p:nvGraphicFramePr>
          <p:cNvPr id="5" name="Content Placeholder 3">
            <a:extLst>
              <a:ext uri="{FF2B5EF4-FFF2-40B4-BE49-F238E27FC236}">
                <a16:creationId xmlns:a16="http://schemas.microsoft.com/office/drawing/2014/main" id="{92C02953-B19B-4767-B2C6-B9423F17A135}"/>
              </a:ext>
            </a:extLst>
          </p:cNvPr>
          <p:cNvGraphicFramePr>
            <a:graphicFrameLocks/>
          </p:cNvGraphicFramePr>
          <p:nvPr>
            <p:extLst>
              <p:ext uri="{D42A27DB-BD31-4B8C-83A1-F6EECF244321}">
                <p14:modId xmlns:p14="http://schemas.microsoft.com/office/powerpoint/2010/main" val="1246490179"/>
              </p:ext>
            </p:extLst>
          </p:nvPr>
        </p:nvGraphicFramePr>
        <p:xfrm>
          <a:off x="616294" y="1599234"/>
          <a:ext cx="6400910" cy="36595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71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or, indoor&#10;&#10;Description automatically generated">
            <a:extLst>
              <a:ext uri="{FF2B5EF4-FFF2-40B4-BE49-F238E27FC236}">
                <a16:creationId xmlns:a16="http://schemas.microsoft.com/office/drawing/2014/main" id="{DFCF6811-C273-47AE-A3FD-70ADD2F7EDD3}"/>
              </a:ext>
            </a:extLst>
          </p:cNvPr>
          <p:cNvPicPr>
            <a:picLocks noChangeAspect="1"/>
          </p:cNvPicPr>
          <p:nvPr/>
        </p:nvPicPr>
        <p:blipFill>
          <a:blip r:embed="rId2"/>
          <a:stretch>
            <a:fillRect/>
          </a:stretch>
        </p:blipFill>
        <p:spPr>
          <a:xfrm>
            <a:off x="2286000" y="890587"/>
            <a:ext cx="7620000" cy="5076825"/>
          </a:xfrm>
          <a:prstGeom prst="rect">
            <a:avLst/>
          </a:prstGeom>
        </p:spPr>
      </p:pic>
    </p:spTree>
    <p:extLst>
      <p:ext uri="{BB962C8B-B14F-4D97-AF65-F5344CB8AC3E}">
        <p14:creationId xmlns:p14="http://schemas.microsoft.com/office/powerpoint/2010/main" val="121463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114487-23B8-F24C-AE54-BBEC30541E27}"/>
              </a:ext>
            </a:extLst>
          </p:cNvPr>
          <p:cNvSpPr txBox="1"/>
          <p:nvPr/>
        </p:nvSpPr>
        <p:spPr>
          <a:xfrm>
            <a:off x="5185349" y="336963"/>
            <a:ext cx="1821332" cy="553998"/>
          </a:xfrm>
          <a:prstGeom prst="rect">
            <a:avLst/>
          </a:prstGeom>
          <a:noFill/>
        </p:spPr>
        <p:txBody>
          <a:bodyPr wrap="none" rtlCol="0">
            <a:spAutoFit/>
          </a:bodyPr>
          <a:lstStyle/>
          <a:p>
            <a:pPr algn="ctr"/>
            <a:r>
              <a:rPr lang="en-US" sz="3000" b="1">
                <a:solidFill>
                  <a:srgbClr val="0070BA"/>
                </a:solidFill>
                <a:latin typeface="Poppins" pitchFamily="2" charset="77"/>
                <a:cs typeface="Poppins" pitchFamily="2" charset="77"/>
              </a:rPr>
              <a:t>AGENDA</a:t>
            </a:r>
          </a:p>
        </p:txBody>
      </p:sp>
      <p:sp>
        <p:nvSpPr>
          <p:cNvPr id="4" name="TextBox 3">
            <a:extLst>
              <a:ext uri="{FF2B5EF4-FFF2-40B4-BE49-F238E27FC236}">
                <a16:creationId xmlns:a16="http://schemas.microsoft.com/office/drawing/2014/main" id="{026C5EB4-A685-8C4A-8EB3-0A0CD1E8E3F6}"/>
              </a:ext>
            </a:extLst>
          </p:cNvPr>
          <p:cNvSpPr txBox="1"/>
          <p:nvPr/>
        </p:nvSpPr>
        <p:spPr>
          <a:xfrm>
            <a:off x="381640" y="1480108"/>
            <a:ext cx="518092" cy="1154162"/>
          </a:xfrm>
          <a:prstGeom prst="rect">
            <a:avLst/>
          </a:prstGeom>
          <a:noFill/>
        </p:spPr>
        <p:txBody>
          <a:bodyPr wrap="none" rtlCol="0" anchor="ctr" anchorCtr="0">
            <a:spAutoFit/>
          </a:bodyPr>
          <a:lstStyle/>
          <a:p>
            <a:pPr algn="r"/>
            <a:r>
              <a:rPr lang="en-US" sz="6900" b="1">
                <a:solidFill>
                  <a:srgbClr val="005E8D"/>
                </a:solidFill>
                <a:latin typeface="Poppins" pitchFamily="2" charset="77"/>
                <a:ea typeface="League Spartan" charset="0"/>
                <a:cs typeface="Poppins" pitchFamily="2" charset="77"/>
              </a:rPr>
              <a:t>1</a:t>
            </a:r>
          </a:p>
        </p:txBody>
      </p:sp>
      <p:sp>
        <p:nvSpPr>
          <p:cNvPr id="6" name="TextBox 5">
            <a:extLst>
              <a:ext uri="{FF2B5EF4-FFF2-40B4-BE49-F238E27FC236}">
                <a16:creationId xmlns:a16="http://schemas.microsoft.com/office/drawing/2014/main" id="{C726E9C0-F6B2-9649-B01A-7AAE755751AE}"/>
              </a:ext>
            </a:extLst>
          </p:cNvPr>
          <p:cNvSpPr txBox="1"/>
          <p:nvPr/>
        </p:nvSpPr>
        <p:spPr>
          <a:xfrm>
            <a:off x="1108878" y="1722981"/>
            <a:ext cx="4021351" cy="584775"/>
          </a:xfrm>
          <a:prstGeom prst="rect">
            <a:avLst/>
          </a:prstGeom>
          <a:noFill/>
        </p:spPr>
        <p:txBody>
          <a:bodyPr wrap="square" rtlCol="0" anchor="b" anchorCtr="0">
            <a:spAutoFit/>
          </a:bodyPr>
          <a:lstStyle/>
          <a:p>
            <a:r>
              <a:rPr lang="en-US" sz="1600" b="1">
                <a:solidFill>
                  <a:srgbClr val="0070BA"/>
                </a:solidFill>
                <a:latin typeface="Poppins" pitchFamily="2" charset="77"/>
                <a:ea typeface="League Spartan" charset="0"/>
                <a:cs typeface="Poppins" pitchFamily="2" charset="77"/>
              </a:rPr>
              <a:t>WHY ARE FOOD SYSTEM INEFFIENCIES IMPORTANT?</a:t>
            </a:r>
          </a:p>
        </p:txBody>
      </p:sp>
      <p:sp>
        <p:nvSpPr>
          <p:cNvPr id="8" name="TextBox 7">
            <a:extLst>
              <a:ext uri="{FF2B5EF4-FFF2-40B4-BE49-F238E27FC236}">
                <a16:creationId xmlns:a16="http://schemas.microsoft.com/office/drawing/2014/main" id="{5D11735E-B67E-BF4F-A395-3CF9E9DA1475}"/>
              </a:ext>
            </a:extLst>
          </p:cNvPr>
          <p:cNvSpPr txBox="1"/>
          <p:nvPr/>
        </p:nvSpPr>
        <p:spPr>
          <a:xfrm>
            <a:off x="419266" y="3252778"/>
            <a:ext cx="689612" cy="1154162"/>
          </a:xfrm>
          <a:prstGeom prst="rect">
            <a:avLst/>
          </a:prstGeom>
          <a:noFill/>
        </p:spPr>
        <p:txBody>
          <a:bodyPr wrap="none" rtlCol="0" anchor="ctr" anchorCtr="0">
            <a:spAutoFit/>
          </a:bodyPr>
          <a:lstStyle/>
          <a:p>
            <a:pPr algn="r"/>
            <a:r>
              <a:rPr lang="en-US" sz="6900" b="1">
                <a:solidFill>
                  <a:srgbClr val="061C88"/>
                </a:solidFill>
                <a:latin typeface="Poppins" pitchFamily="2" charset="77"/>
                <a:ea typeface="League Spartan" charset="0"/>
                <a:cs typeface="Poppins" pitchFamily="2" charset="77"/>
              </a:rPr>
              <a:t>2</a:t>
            </a:r>
          </a:p>
        </p:txBody>
      </p:sp>
      <p:sp>
        <p:nvSpPr>
          <p:cNvPr id="10" name="TextBox 9">
            <a:extLst>
              <a:ext uri="{FF2B5EF4-FFF2-40B4-BE49-F238E27FC236}">
                <a16:creationId xmlns:a16="http://schemas.microsoft.com/office/drawing/2014/main" id="{D5E4F853-256B-9941-8BBA-3E48E3BD27BD}"/>
              </a:ext>
            </a:extLst>
          </p:cNvPr>
          <p:cNvSpPr txBox="1"/>
          <p:nvPr/>
        </p:nvSpPr>
        <p:spPr>
          <a:xfrm>
            <a:off x="1221148" y="3537471"/>
            <a:ext cx="4021351" cy="584775"/>
          </a:xfrm>
          <a:prstGeom prst="rect">
            <a:avLst/>
          </a:prstGeom>
          <a:noFill/>
        </p:spPr>
        <p:txBody>
          <a:bodyPr wrap="square" rtlCol="0" anchor="b" anchorCtr="0">
            <a:spAutoFit/>
          </a:bodyPr>
          <a:lstStyle/>
          <a:p>
            <a:r>
              <a:rPr lang="en-US" sz="1600" b="1">
                <a:solidFill>
                  <a:srgbClr val="0070BA"/>
                </a:solidFill>
                <a:latin typeface="Poppins" pitchFamily="2" charset="77"/>
                <a:ea typeface="League Spartan" charset="0"/>
                <a:cs typeface="Poppins" pitchFamily="2" charset="77"/>
              </a:rPr>
              <a:t>FOOD SYSTEM IMPACTS ON SMALLHOLDER MARKET ACCES</a:t>
            </a:r>
          </a:p>
        </p:txBody>
      </p:sp>
      <p:sp>
        <p:nvSpPr>
          <p:cNvPr id="12" name="TextBox 11">
            <a:extLst>
              <a:ext uri="{FF2B5EF4-FFF2-40B4-BE49-F238E27FC236}">
                <a16:creationId xmlns:a16="http://schemas.microsoft.com/office/drawing/2014/main" id="{172A0D21-3515-1C4A-A145-F38E9C0854CF}"/>
              </a:ext>
            </a:extLst>
          </p:cNvPr>
          <p:cNvSpPr txBox="1"/>
          <p:nvPr/>
        </p:nvSpPr>
        <p:spPr>
          <a:xfrm>
            <a:off x="6035692" y="1450105"/>
            <a:ext cx="677925" cy="1154162"/>
          </a:xfrm>
          <a:prstGeom prst="rect">
            <a:avLst/>
          </a:prstGeom>
          <a:noFill/>
        </p:spPr>
        <p:txBody>
          <a:bodyPr wrap="square" rtlCol="0" anchor="ctr" anchorCtr="0">
            <a:spAutoFit/>
          </a:bodyPr>
          <a:lstStyle/>
          <a:p>
            <a:pPr algn="r"/>
            <a:r>
              <a:rPr lang="en-US" sz="6900" b="1">
                <a:solidFill>
                  <a:srgbClr val="003366"/>
                </a:solidFill>
                <a:latin typeface="Poppins" pitchFamily="2" charset="77"/>
                <a:ea typeface="League Spartan" charset="0"/>
                <a:cs typeface="Poppins" pitchFamily="2" charset="77"/>
              </a:rPr>
              <a:t>3</a:t>
            </a:r>
          </a:p>
        </p:txBody>
      </p:sp>
      <p:sp>
        <p:nvSpPr>
          <p:cNvPr id="14" name="TextBox 13">
            <a:extLst>
              <a:ext uri="{FF2B5EF4-FFF2-40B4-BE49-F238E27FC236}">
                <a16:creationId xmlns:a16="http://schemas.microsoft.com/office/drawing/2014/main" id="{7CD1941E-ABC1-9046-87F3-C09AF5C84B52}"/>
              </a:ext>
            </a:extLst>
          </p:cNvPr>
          <p:cNvSpPr txBox="1"/>
          <p:nvPr/>
        </p:nvSpPr>
        <p:spPr>
          <a:xfrm>
            <a:off x="6800885" y="1722981"/>
            <a:ext cx="5210139" cy="584775"/>
          </a:xfrm>
          <a:prstGeom prst="rect">
            <a:avLst/>
          </a:prstGeom>
          <a:noFill/>
        </p:spPr>
        <p:txBody>
          <a:bodyPr wrap="square" rtlCol="0" anchor="b" anchorCtr="0">
            <a:spAutoFit/>
          </a:bodyPr>
          <a:lstStyle/>
          <a:p>
            <a:r>
              <a:rPr lang="en-US" sz="1600" b="1">
                <a:latin typeface="Poppins" pitchFamily="2" charset="77"/>
                <a:ea typeface="League Spartan" charset="0"/>
                <a:cs typeface="Poppins" pitchFamily="2" charset="77"/>
              </a:rPr>
              <a:t>SUPPORTING SMALLHOLDER FARMERS THROUGH 4 IMPACT PATHWAYS</a:t>
            </a:r>
          </a:p>
        </p:txBody>
      </p:sp>
      <p:grpSp>
        <p:nvGrpSpPr>
          <p:cNvPr id="33" name="Group 32">
            <a:extLst>
              <a:ext uri="{FF2B5EF4-FFF2-40B4-BE49-F238E27FC236}">
                <a16:creationId xmlns:a16="http://schemas.microsoft.com/office/drawing/2014/main" id="{EA879715-ECC8-42AF-8675-88BD93BE4E1F}"/>
              </a:ext>
            </a:extLst>
          </p:cNvPr>
          <p:cNvGrpSpPr/>
          <p:nvPr/>
        </p:nvGrpSpPr>
        <p:grpSpPr>
          <a:xfrm>
            <a:off x="6541529" y="2609850"/>
            <a:ext cx="5210281" cy="3693026"/>
            <a:chOff x="7254742" y="1757568"/>
            <a:chExt cx="4484527" cy="4137515"/>
          </a:xfrm>
        </p:grpSpPr>
        <p:sp>
          <p:nvSpPr>
            <p:cNvPr id="16" name="TextBox 15">
              <a:extLst>
                <a:ext uri="{FF2B5EF4-FFF2-40B4-BE49-F238E27FC236}">
                  <a16:creationId xmlns:a16="http://schemas.microsoft.com/office/drawing/2014/main" id="{B3EB15D8-872E-9F4C-907E-CFECF2B2A514}"/>
                </a:ext>
              </a:extLst>
            </p:cNvPr>
            <p:cNvSpPr txBox="1"/>
            <p:nvPr/>
          </p:nvSpPr>
          <p:spPr>
            <a:xfrm>
              <a:off x="7254742" y="1757568"/>
              <a:ext cx="659781" cy="646331"/>
            </a:xfrm>
            <a:prstGeom prst="rect">
              <a:avLst/>
            </a:prstGeom>
            <a:noFill/>
          </p:spPr>
          <p:txBody>
            <a:bodyPr wrap="none" rtlCol="0" anchor="ctr" anchorCtr="0">
              <a:spAutoFit/>
            </a:bodyPr>
            <a:lstStyle/>
            <a:p>
              <a:pPr algn="r"/>
              <a:r>
                <a:rPr lang="en-US" sz="3600" b="1">
                  <a:solidFill>
                    <a:srgbClr val="0099CC"/>
                  </a:solidFill>
                  <a:latin typeface="Poppins" pitchFamily="2" charset="77"/>
                  <a:ea typeface="League Spartan" charset="0"/>
                  <a:cs typeface="Poppins" pitchFamily="2" charset="77"/>
                </a:rPr>
                <a:t>3.1</a:t>
              </a:r>
            </a:p>
          </p:txBody>
        </p:sp>
        <p:sp>
          <p:nvSpPr>
            <p:cNvPr id="18" name="TextBox 17">
              <a:extLst>
                <a:ext uri="{FF2B5EF4-FFF2-40B4-BE49-F238E27FC236}">
                  <a16:creationId xmlns:a16="http://schemas.microsoft.com/office/drawing/2014/main" id="{90D95603-A77D-1A44-812F-E4AD0E828236}"/>
                </a:ext>
              </a:extLst>
            </p:cNvPr>
            <p:cNvSpPr txBox="1"/>
            <p:nvPr/>
          </p:nvSpPr>
          <p:spPr>
            <a:xfrm>
              <a:off x="7989635" y="1788244"/>
              <a:ext cx="3672139" cy="584775"/>
            </a:xfrm>
            <a:prstGeom prst="rect">
              <a:avLst/>
            </a:prstGeom>
            <a:noFill/>
          </p:spPr>
          <p:txBody>
            <a:bodyPr wrap="square" rtlCol="0" anchor="b" anchorCtr="0">
              <a:spAutoFit/>
            </a:bodyPr>
            <a:lstStyle/>
            <a:p>
              <a:r>
                <a:rPr lang="en-US" sz="1600" b="1">
                  <a:solidFill>
                    <a:srgbClr val="000000"/>
                  </a:solidFill>
                  <a:latin typeface="Poppins" pitchFamily="2" charset="77"/>
                  <a:ea typeface="League Spartan" charset="0"/>
                  <a:cs typeface="Poppins" pitchFamily="2" charset="77"/>
                </a:rPr>
                <a:t>IMPACT PATHWAY 1: CREATING STABLE DEMAND</a:t>
              </a:r>
            </a:p>
          </p:txBody>
        </p:sp>
        <p:sp>
          <p:nvSpPr>
            <p:cNvPr id="20" name="TextBox 19">
              <a:extLst>
                <a:ext uri="{FF2B5EF4-FFF2-40B4-BE49-F238E27FC236}">
                  <a16:creationId xmlns:a16="http://schemas.microsoft.com/office/drawing/2014/main" id="{2F849800-EB07-3049-9FF3-2C798B26F2FA}"/>
                </a:ext>
              </a:extLst>
            </p:cNvPr>
            <p:cNvSpPr txBox="1"/>
            <p:nvPr/>
          </p:nvSpPr>
          <p:spPr>
            <a:xfrm>
              <a:off x="7272056" y="2937957"/>
              <a:ext cx="737045" cy="646331"/>
            </a:xfrm>
            <a:prstGeom prst="rect">
              <a:avLst/>
            </a:prstGeom>
            <a:noFill/>
          </p:spPr>
          <p:txBody>
            <a:bodyPr wrap="none" rtlCol="0" anchor="ctr" anchorCtr="0">
              <a:spAutoFit/>
            </a:bodyPr>
            <a:lstStyle/>
            <a:p>
              <a:pPr algn="r"/>
              <a:r>
                <a:rPr lang="en-US" sz="3600" b="1">
                  <a:solidFill>
                    <a:srgbClr val="0099CC"/>
                  </a:solidFill>
                  <a:latin typeface="Poppins" pitchFamily="2" charset="77"/>
                  <a:ea typeface="League Spartan" charset="0"/>
                  <a:cs typeface="Poppins" pitchFamily="2" charset="77"/>
                </a:rPr>
                <a:t>3.2</a:t>
              </a:r>
            </a:p>
          </p:txBody>
        </p:sp>
        <p:sp>
          <p:nvSpPr>
            <p:cNvPr id="28" name="TextBox 27">
              <a:extLst>
                <a:ext uri="{FF2B5EF4-FFF2-40B4-BE49-F238E27FC236}">
                  <a16:creationId xmlns:a16="http://schemas.microsoft.com/office/drawing/2014/main" id="{AB8EF64A-DADB-4E26-9610-10BC8D6A78C4}"/>
                </a:ext>
              </a:extLst>
            </p:cNvPr>
            <p:cNvSpPr txBox="1"/>
            <p:nvPr/>
          </p:nvSpPr>
          <p:spPr>
            <a:xfrm>
              <a:off x="8009101" y="2977078"/>
              <a:ext cx="3672139" cy="584775"/>
            </a:xfrm>
            <a:prstGeom prst="rect">
              <a:avLst/>
            </a:prstGeom>
            <a:noFill/>
          </p:spPr>
          <p:txBody>
            <a:bodyPr wrap="square" rtlCol="0" anchor="b" anchorCtr="0">
              <a:spAutoFit/>
            </a:bodyPr>
            <a:lstStyle/>
            <a:p>
              <a:r>
                <a:rPr lang="en-US" sz="1600" b="1">
                  <a:solidFill>
                    <a:srgbClr val="000000"/>
                  </a:solidFill>
                  <a:latin typeface="Poppins" pitchFamily="2" charset="77"/>
                  <a:ea typeface="League Spartan" charset="0"/>
                  <a:cs typeface="Poppins" pitchFamily="2" charset="77"/>
                </a:rPr>
                <a:t>IMPACT PATHWAY 2: INCLUSIVE AGGREGATION</a:t>
              </a:r>
            </a:p>
          </p:txBody>
        </p:sp>
        <p:sp>
          <p:nvSpPr>
            <p:cNvPr id="29" name="TextBox 28">
              <a:extLst>
                <a:ext uri="{FF2B5EF4-FFF2-40B4-BE49-F238E27FC236}">
                  <a16:creationId xmlns:a16="http://schemas.microsoft.com/office/drawing/2014/main" id="{16DBE027-442A-44A6-8E8A-C0300D3407E3}"/>
                </a:ext>
              </a:extLst>
            </p:cNvPr>
            <p:cNvSpPr txBox="1"/>
            <p:nvPr/>
          </p:nvSpPr>
          <p:spPr>
            <a:xfrm>
              <a:off x="7316288" y="4149226"/>
              <a:ext cx="750842" cy="646331"/>
            </a:xfrm>
            <a:prstGeom prst="rect">
              <a:avLst/>
            </a:prstGeom>
            <a:noFill/>
          </p:spPr>
          <p:txBody>
            <a:bodyPr wrap="none" rtlCol="0" anchor="ctr" anchorCtr="0">
              <a:spAutoFit/>
            </a:bodyPr>
            <a:lstStyle/>
            <a:p>
              <a:pPr algn="r"/>
              <a:r>
                <a:rPr lang="en-US" sz="3600" b="1">
                  <a:solidFill>
                    <a:srgbClr val="0099CC"/>
                  </a:solidFill>
                  <a:latin typeface="Poppins" pitchFamily="2" charset="77"/>
                  <a:ea typeface="League Spartan" charset="0"/>
                  <a:cs typeface="Poppins" pitchFamily="2" charset="77"/>
                </a:rPr>
                <a:t>3.3</a:t>
              </a:r>
            </a:p>
          </p:txBody>
        </p:sp>
        <p:sp>
          <p:nvSpPr>
            <p:cNvPr id="30" name="TextBox 29">
              <a:extLst>
                <a:ext uri="{FF2B5EF4-FFF2-40B4-BE49-F238E27FC236}">
                  <a16:creationId xmlns:a16="http://schemas.microsoft.com/office/drawing/2014/main" id="{5460E06B-6407-4A57-94C1-2B620628F1E9}"/>
                </a:ext>
              </a:extLst>
            </p:cNvPr>
            <p:cNvSpPr txBox="1"/>
            <p:nvPr/>
          </p:nvSpPr>
          <p:spPr>
            <a:xfrm>
              <a:off x="8009101" y="4170976"/>
              <a:ext cx="3672139" cy="584775"/>
            </a:xfrm>
            <a:prstGeom prst="rect">
              <a:avLst/>
            </a:prstGeom>
            <a:noFill/>
          </p:spPr>
          <p:txBody>
            <a:bodyPr wrap="square" rtlCol="0" anchor="b" anchorCtr="0">
              <a:spAutoFit/>
            </a:bodyPr>
            <a:lstStyle/>
            <a:p>
              <a:r>
                <a:rPr lang="en-US" sz="1600" b="1">
                  <a:solidFill>
                    <a:srgbClr val="000000"/>
                  </a:solidFill>
                  <a:latin typeface="Poppins" pitchFamily="2" charset="77"/>
                  <a:ea typeface="League Spartan" charset="0"/>
                  <a:cs typeface="Poppins" pitchFamily="2" charset="77"/>
                </a:rPr>
                <a:t>IMPACT PATHWAY 3: HOUSEHOLD LEVEL SUPPORT</a:t>
              </a:r>
            </a:p>
          </p:txBody>
        </p:sp>
        <p:sp>
          <p:nvSpPr>
            <p:cNvPr id="31" name="TextBox 30">
              <a:extLst>
                <a:ext uri="{FF2B5EF4-FFF2-40B4-BE49-F238E27FC236}">
                  <a16:creationId xmlns:a16="http://schemas.microsoft.com/office/drawing/2014/main" id="{D86475B6-3465-475C-BAF7-7D1317380ACE}"/>
                </a:ext>
              </a:extLst>
            </p:cNvPr>
            <p:cNvSpPr txBox="1"/>
            <p:nvPr/>
          </p:nvSpPr>
          <p:spPr>
            <a:xfrm>
              <a:off x="7306925" y="5248752"/>
              <a:ext cx="779816" cy="646331"/>
            </a:xfrm>
            <a:prstGeom prst="rect">
              <a:avLst/>
            </a:prstGeom>
            <a:noFill/>
          </p:spPr>
          <p:txBody>
            <a:bodyPr wrap="none" rtlCol="0" anchor="ctr" anchorCtr="0">
              <a:spAutoFit/>
            </a:bodyPr>
            <a:lstStyle/>
            <a:p>
              <a:pPr algn="r"/>
              <a:r>
                <a:rPr lang="en-US" sz="3600" b="1">
                  <a:solidFill>
                    <a:srgbClr val="0099CC"/>
                  </a:solidFill>
                  <a:latin typeface="Poppins" pitchFamily="2" charset="77"/>
                  <a:ea typeface="League Spartan" charset="0"/>
                  <a:cs typeface="Poppins" pitchFamily="2" charset="77"/>
                </a:rPr>
                <a:t>3.4</a:t>
              </a:r>
            </a:p>
          </p:txBody>
        </p:sp>
        <p:sp>
          <p:nvSpPr>
            <p:cNvPr id="32" name="TextBox 31">
              <a:extLst>
                <a:ext uri="{FF2B5EF4-FFF2-40B4-BE49-F238E27FC236}">
                  <a16:creationId xmlns:a16="http://schemas.microsoft.com/office/drawing/2014/main" id="{1E1413CA-067E-42DB-ADF7-594656A1238D}"/>
                </a:ext>
              </a:extLst>
            </p:cNvPr>
            <p:cNvSpPr txBox="1"/>
            <p:nvPr/>
          </p:nvSpPr>
          <p:spPr>
            <a:xfrm>
              <a:off x="8067130" y="5279531"/>
              <a:ext cx="3672139" cy="584775"/>
            </a:xfrm>
            <a:prstGeom prst="rect">
              <a:avLst/>
            </a:prstGeom>
            <a:noFill/>
          </p:spPr>
          <p:txBody>
            <a:bodyPr wrap="square" rtlCol="0" anchor="b" anchorCtr="0">
              <a:spAutoFit/>
            </a:bodyPr>
            <a:lstStyle/>
            <a:p>
              <a:r>
                <a:rPr lang="en-US" sz="1600" b="1">
                  <a:solidFill>
                    <a:srgbClr val="000000"/>
                  </a:solidFill>
                  <a:latin typeface="Poppins" pitchFamily="2" charset="77"/>
                  <a:ea typeface="League Spartan" charset="0"/>
                  <a:cs typeface="Poppins" pitchFamily="2" charset="77"/>
                </a:rPr>
                <a:t>IMPACT PATHWAY 4: CONDUCIVE ENABLING ENVIRONMENT</a:t>
              </a:r>
            </a:p>
          </p:txBody>
        </p:sp>
      </p:grpSp>
    </p:spTree>
    <p:extLst>
      <p:ext uri="{BB962C8B-B14F-4D97-AF65-F5344CB8AC3E}">
        <p14:creationId xmlns:p14="http://schemas.microsoft.com/office/powerpoint/2010/main" val="1214918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t editing your own projects so that you can get started telling stories of your own.A lot of folks think video editing is complicated and hard to learn Capturing video is only part of the storytelling process But it doesn't have to be!…">
            <a:extLst>
              <a:ext uri="{FF2B5EF4-FFF2-40B4-BE49-F238E27FC236}">
                <a16:creationId xmlns:a16="http://schemas.microsoft.com/office/drawing/2014/main" id="{678C57A2-D842-45B2-9BEE-33E6B870B57C}"/>
              </a:ext>
            </a:extLst>
          </p:cNvPr>
          <p:cNvSpPr>
            <a:spLocks noChangeArrowheads="1"/>
          </p:cNvSpPr>
          <p:nvPr/>
        </p:nvSpPr>
        <p:spPr bwMode="auto">
          <a:xfrm>
            <a:off x="840782" y="3130056"/>
            <a:ext cx="4318000" cy="198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p>
            <a:pPr>
              <a:lnSpc>
                <a:spcPct val="130000"/>
              </a:lnSpc>
            </a:pPr>
            <a:r>
              <a:rPr lang="en-GB" sz="1400">
                <a:latin typeface="Lato Light"/>
              </a:rPr>
              <a:t>Inefficient food systems contribute to food shortages, high prices of nutritious foods, limited diversity of food production and food insecurity at the household level. This impacts vulnerable groups which as a result of these challenges have limited access to affordable and nutritious diets and which ultimately affects human capital and development outcomes. </a:t>
            </a:r>
            <a:endParaRPr lang="en-US" altLang="en-US" sz="1300">
              <a:latin typeface="Lato Light" pitchFamily="34" charset="0"/>
              <a:cs typeface="Lato Light" pitchFamily="34" charset="0"/>
              <a:sym typeface="Lato Light" pitchFamily="34" charset="0"/>
            </a:endParaRPr>
          </a:p>
        </p:txBody>
      </p:sp>
      <p:sp>
        <p:nvSpPr>
          <p:cNvPr id="5" name="Single…">
            <a:extLst>
              <a:ext uri="{FF2B5EF4-FFF2-40B4-BE49-F238E27FC236}">
                <a16:creationId xmlns:a16="http://schemas.microsoft.com/office/drawing/2014/main" id="{97D99498-8FF4-4BD0-8716-E26D343D9850}"/>
              </a:ext>
            </a:extLst>
          </p:cNvPr>
          <p:cNvSpPr txBox="1">
            <a:spLocks noChangeArrowheads="1"/>
          </p:cNvSpPr>
          <p:nvPr/>
        </p:nvSpPr>
        <p:spPr bwMode="auto">
          <a:xfrm>
            <a:off x="796125" y="1208088"/>
            <a:ext cx="4203202"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p>
            <a:pPr eaLnBrk="1"/>
            <a:r>
              <a:rPr lang="en-US" altLang="en-US" sz="3200">
                <a:latin typeface="HALDEN SOLID"/>
                <a:cs typeface="Lato Bold" pitchFamily="34" charset="0"/>
                <a:sym typeface="Lato Bold" pitchFamily="34" charset="0"/>
              </a:rPr>
              <a:t>1. WHY ARE FOOD </a:t>
            </a:r>
          </a:p>
          <a:p>
            <a:pPr eaLnBrk="1"/>
            <a:r>
              <a:rPr lang="en-US" altLang="en-US" sz="3200">
                <a:latin typeface="HALDEN SOLID"/>
                <a:cs typeface="Lato Bold" pitchFamily="34" charset="0"/>
                <a:sym typeface="Lato Bold" pitchFamily="34" charset="0"/>
              </a:rPr>
              <a:t>SYSTEMS INEFFICIENCIES</a:t>
            </a:r>
          </a:p>
          <a:p>
            <a:pPr eaLnBrk="1"/>
            <a:r>
              <a:rPr lang="en-US" altLang="en-US" sz="3200">
                <a:latin typeface="HALDEN SOLID"/>
                <a:cs typeface="Lato Bold" pitchFamily="34" charset="0"/>
                <a:sym typeface="Lato Bold" pitchFamily="34" charset="0"/>
              </a:rPr>
              <a:t>IMPORTANT?</a:t>
            </a:r>
          </a:p>
        </p:txBody>
      </p:sp>
      <p:pic>
        <p:nvPicPr>
          <p:cNvPr id="6" name="Picture Placeholder 3">
            <a:extLst>
              <a:ext uri="{FF2B5EF4-FFF2-40B4-BE49-F238E27FC236}">
                <a16:creationId xmlns:a16="http://schemas.microsoft.com/office/drawing/2014/main" id="{C9D61057-0498-48C6-B907-9E5AE60BDCF9}"/>
              </a:ext>
            </a:extLst>
          </p:cNvPr>
          <p:cNvPicPr>
            <a:picLocks noChangeAspect="1"/>
          </p:cNvPicPr>
          <p:nvPr/>
        </p:nvPicPr>
        <p:blipFill>
          <a:blip r:embed="rId2" cstate="print">
            <a:extLst>
              <a:ext uri="{28A0092B-C50C-407E-A947-70E740481C1C}">
                <a14:useLocalDpi xmlns:a14="http://schemas.microsoft.com/office/drawing/2010/main" val="0"/>
              </a:ext>
            </a:extLst>
          </a:blip>
          <a:srcRect l="8235" r="8235"/>
          <a:stretch>
            <a:fillRect/>
          </a:stretch>
        </p:blipFill>
        <p:spPr>
          <a:xfrm>
            <a:off x="5764213" y="1208088"/>
            <a:ext cx="5567362" cy="4443412"/>
          </a:xfrm>
          <a:prstGeom prst="rect">
            <a:avLst/>
          </a:prstGeom>
        </p:spPr>
      </p:pic>
    </p:spTree>
    <p:extLst>
      <p:ext uri="{BB962C8B-B14F-4D97-AF65-F5344CB8AC3E}">
        <p14:creationId xmlns:p14="http://schemas.microsoft.com/office/powerpoint/2010/main" val="246864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D Pie Chart">
            <a:extLst>
              <a:ext uri="{FF2B5EF4-FFF2-40B4-BE49-F238E27FC236}">
                <a16:creationId xmlns:a16="http://schemas.microsoft.com/office/drawing/2014/main" id="{BCCD54F1-E332-4484-A3B4-0F7426C8BE13}"/>
              </a:ext>
            </a:extLst>
          </p:cNvPr>
          <p:cNvGraphicFramePr/>
          <p:nvPr>
            <p:extLst>
              <p:ext uri="{D42A27DB-BD31-4B8C-83A1-F6EECF244321}">
                <p14:modId xmlns:p14="http://schemas.microsoft.com/office/powerpoint/2010/main" val="2803181585"/>
              </p:ext>
            </p:extLst>
          </p:nvPr>
        </p:nvGraphicFramePr>
        <p:xfrm>
          <a:off x="3640336" y="1565672"/>
          <a:ext cx="4911328" cy="4911328"/>
        </p:xfrm>
        <a:graphic>
          <a:graphicData uri="http://schemas.openxmlformats.org/drawingml/2006/chart">
            <c:chart xmlns:c="http://schemas.openxmlformats.org/drawingml/2006/chart" xmlns:r="http://schemas.openxmlformats.org/officeDocument/2006/relationships" r:id="rId3"/>
          </a:graphicData>
        </a:graphic>
      </p:graphicFrame>
      <p:sp useBgFill="1">
        <p:nvSpPr>
          <p:cNvPr id="5" name="Circle">
            <a:extLst>
              <a:ext uri="{FF2B5EF4-FFF2-40B4-BE49-F238E27FC236}">
                <a16:creationId xmlns:a16="http://schemas.microsoft.com/office/drawing/2014/main" id="{A42DCCFE-9F9C-43B9-A3D7-6ED0435DFD19}"/>
              </a:ext>
            </a:extLst>
          </p:cNvPr>
          <p:cNvSpPr/>
          <p:nvPr/>
        </p:nvSpPr>
        <p:spPr>
          <a:xfrm>
            <a:off x="4887438" y="2812775"/>
            <a:ext cx="2416287" cy="2416286"/>
          </a:xfrm>
          <a:prstGeom prst="ellipse">
            <a:avLst/>
          </a:prstGeom>
          <a:ln w="12700" cap="flat">
            <a:noFill/>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11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panose="020F0502020204030203" pitchFamily="34" charset="0"/>
              <a:ea typeface="Lato Light" panose="020F0502020204030203" pitchFamily="34" charset="0"/>
              <a:cs typeface="Lato Light" panose="020F0502020204030203" pitchFamily="34" charset="0"/>
              <a:sym typeface="Gill Sans"/>
            </a:endParaRPr>
          </a:p>
        </p:txBody>
      </p:sp>
      <p:sp>
        <p:nvSpPr>
          <p:cNvPr id="6" name="TextBox 5">
            <a:extLst>
              <a:ext uri="{FF2B5EF4-FFF2-40B4-BE49-F238E27FC236}">
                <a16:creationId xmlns:a16="http://schemas.microsoft.com/office/drawing/2014/main" id="{31370AD5-1B23-4DFC-80FB-D62B8D51C3B9}"/>
              </a:ext>
            </a:extLst>
          </p:cNvPr>
          <p:cNvSpPr txBox="1"/>
          <p:nvPr/>
        </p:nvSpPr>
        <p:spPr>
          <a:xfrm>
            <a:off x="182365" y="306186"/>
            <a:ext cx="1182734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a:latin typeface="HALDEN SOLID"/>
                <a:cs typeface="Poppins" pitchFamily="2" charset="77"/>
              </a:rPr>
              <a:t>2</a:t>
            </a:r>
            <a:r>
              <a:rPr kumimoji="0" lang="en-US" sz="3600" i="0" u="none" strike="noStrike" kern="1200" cap="none" spc="0" normalizeH="0" baseline="0" noProof="0">
                <a:ln>
                  <a:noFill/>
                </a:ln>
                <a:effectLst/>
                <a:uLnTx/>
                <a:uFillTx/>
                <a:latin typeface="HALDEN SOLID"/>
                <a:cs typeface="Poppins" pitchFamily="2" charset="77"/>
              </a:rPr>
              <a:t>. FOOD SYSTEM IMPACTS ON SMALLHOLDER MARKET ACCESS</a:t>
            </a:r>
          </a:p>
        </p:txBody>
      </p:sp>
      <p:sp>
        <p:nvSpPr>
          <p:cNvPr id="7" name="TextBox 6">
            <a:extLst>
              <a:ext uri="{FF2B5EF4-FFF2-40B4-BE49-F238E27FC236}">
                <a16:creationId xmlns:a16="http://schemas.microsoft.com/office/drawing/2014/main" id="{CD7530CC-4C5C-4A74-8085-589687DACFE1}"/>
              </a:ext>
            </a:extLst>
          </p:cNvPr>
          <p:cNvSpPr txBox="1"/>
          <p:nvPr/>
        </p:nvSpPr>
        <p:spPr>
          <a:xfrm>
            <a:off x="7809258" y="1552681"/>
            <a:ext cx="2171172" cy="338554"/>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99CB38"/>
                </a:solidFill>
                <a:effectLst/>
                <a:uLnTx/>
                <a:uFillTx/>
                <a:latin typeface="Poppins" pitchFamily="2" charset="77"/>
                <a:ea typeface="League Spartan" charset="0"/>
                <a:cs typeface="Poppins" pitchFamily="2" charset="77"/>
              </a:rPr>
              <a:t>MARKET </a:t>
            </a:r>
            <a:r>
              <a:rPr kumimoji="0" lang="en-US" sz="1600" b="1" i="0" u="sng" strike="noStrike" kern="1200" cap="none" spc="0" normalizeH="0" baseline="0" noProof="0">
                <a:ln>
                  <a:noFill/>
                </a:ln>
                <a:solidFill>
                  <a:srgbClr val="99CB38"/>
                </a:solidFill>
                <a:effectLst/>
                <a:uLnTx/>
                <a:uFillTx/>
                <a:latin typeface="Poppins" pitchFamily="2" charset="77"/>
                <a:ea typeface="League Spartan" charset="0"/>
                <a:cs typeface="Poppins" pitchFamily="2" charset="77"/>
              </a:rPr>
              <a:t>ACCESS</a:t>
            </a:r>
            <a:r>
              <a:rPr kumimoji="0" lang="en-US" sz="1600" b="1" i="0" u="none" strike="noStrike" kern="1200" cap="none" spc="0" normalizeH="0" baseline="0" noProof="0">
                <a:ln>
                  <a:noFill/>
                </a:ln>
                <a:solidFill>
                  <a:srgbClr val="99CB38"/>
                </a:solidFill>
                <a:effectLst/>
                <a:uLnTx/>
                <a:uFillTx/>
                <a:latin typeface="Poppins" pitchFamily="2" charset="77"/>
                <a:ea typeface="League Spartan" charset="0"/>
                <a:cs typeface="Poppins" pitchFamily="2" charset="77"/>
              </a:rPr>
              <a:t>IBILITY</a:t>
            </a:r>
          </a:p>
        </p:txBody>
      </p:sp>
      <p:sp>
        <p:nvSpPr>
          <p:cNvPr id="8" name="TextBox 7">
            <a:extLst>
              <a:ext uri="{FF2B5EF4-FFF2-40B4-BE49-F238E27FC236}">
                <a16:creationId xmlns:a16="http://schemas.microsoft.com/office/drawing/2014/main" id="{1AC86FF2-C364-4586-A7DA-1690934B8AE1}"/>
              </a:ext>
            </a:extLst>
          </p:cNvPr>
          <p:cNvSpPr txBox="1"/>
          <p:nvPr/>
        </p:nvSpPr>
        <p:spPr>
          <a:xfrm>
            <a:off x="8651505" y="2692617"/>
            <a:ext cx="2483001" cy="584775"/>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3A537"/>
                </a:solidFill>
                <a:effectLst/>
                <a:uLnTx/>
                <a:uFillTx/>
                <a:latin typeface="Poppins" pitchFamily="2" charset="77"/>
                <a:ea typeface="League Spartan" charset="0"/>
                <a:cs typeface="Poppins" pitchFamily="2" charset="77"/>
              </a:rPr>
              <a:t>CONSUMPTION &amp; DEMAND PATTERNS</a:t>
            </a:r>
          </a:p>
        </p:txBody>
      </p:sp>
      <p:sp>
        <p:nvSpPr>
          <p:cNvPr id="9" name="TextBox 8">
            <a:extLst>
              <a:ext uri="{FF2B5EF4-FFF2-40B4-BE49-F238E27FC236}">
                <a16:creationId xmlns:a16="http://schemas.microsoft.com/office/drawing/2014/main" id="{A93029CE-4F2B-4538-9357-1727D4C522B5}"/>
              </a:ext>
            </a:extLst>
          </p:cNvPr>
          <p:cNvSpPr txBox="1"/>
          <p:nvPr/>
        </p:nvSpPr>
        <p:spPr>
          <a:xfrm>
            <a:off x="8738930" y="4165383"/>
            <a:ext cx="2483001" cy="830997"/>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7A76F"/>
                </a:solidFill>
                <a:effectLst/>
                <a:uLnTx/>
                <a:uFillTx/>
                <a:latin typeface="Poppins" pitchFamily="2" charset="77"/>
                <a:ea typeface="League Spartan" charset="0"/>
                <a:cs typeface="Poppins" pitchFamily="2" charset="77"/>
              </a:rPr>
              <a:t>ROADS &amp; TRANSPORTATION NETWORK</a:t>
            </a:r>
          </a:p>
        </p:txBody>
      </p:sp>
      <p:sp>
        <p:nvSpPr>
          <p:cNvPr id="10" name="TextBox 9">
            <a:extLst>
              <a:ext uri="{FF2B5EF4-FFF2-40B4-BE49-F238E27FC236}">
                <a16:creationId xmlns:a16="http://schemas.microsoft.com/office/drawing/2014/main" id="{1858F141-B20F-4A6B-B4B6-FCBB2F007500}"/>
              </a:ext>
            </a:extLst>
          </p:cNvPr>
          <p:cNvSpPr txBox="1"/>
          <p:nvPr/>
        </p:nvSpPr>
        <p:spPr>
          <a:xfrm>
            <a:off x="7729289" y="5967039"/>
            <a:ext cx="4104884" cy="584775"/>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C1A3"/>
                </a:solidFill>
                <a:effectLst/>
                <a:uLnTx/>
                <a:uFillTx/>
                <a:latin typeface="Poppins" pitchFamily="2" charset="77"/>
                <a:ea typeface="League Spartan" charset="0"/>
                <a:cs typeface="Poppins" pitchFamily="2" charset="77"/>
              </a:rPr>
              <a:t>AGRICULTURAL INVESTMENT, INPUTS &amp; ACCESS TO FINANCE</a:t>
            </a:r>
          </a:p>
        </p:txBody>
      </p:sp>
      <p:sp>
        <p:nvSpPr>
          <p:cNvPr id="11" name="TextBox 10">
            <a:extLst>
              <a:ext uri="{FF2B5EF4-FFF2-40B4-BE49-F238E27FC236}">
                <a16:creationId xmlns:a16="http://schemas.microsoft.com/office/drawing/2014/main" id="{21902193-5DF3-48D4-BB93-AB60F2F8FCA7}"/>
              </a:ext>
            </a:extLst>
          </p:cNvPr>
          <p:cNvSpPr txBox="1"/>
          <p:nvPr/>
        </p:nvSpPr>
        <p:spPr>
          <a:xfrm>
            <a:off x="2242528" y="1451035"/>
            <a:ext cx="2495235"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C1A3"/>
                </a:solidFill>
                <a:effectLst/>
                <a:uLnTx/>
                <a:uFillTx/>
                <a:latin typeface="Poppins" pitchFamily="2" charset="77"/>
                <a:ea typeface="League Spartan" charset="0"/>
                <a:cs typeface="Poppins" pitchFamily="2" charset="77"/>
              </a:rPr>
              <a:t>MARKET INFRASTRUCTURE</a:t>
            </a:r>
          </a:p>
        </p:txBody>
      </p:sp>
      <p:sp>
        <p:nvSpPr>
          <p:cNvPr id="12" name="TextBox 11">
            <a:extLst>
              <a:ext uri="{FF2B5EF4-FFF2-40B4-BE49-F238E27FC236}">
                <a16:creationId xmlns:a16="http://schemas.microsoft.com/office/drawing/2014/main" id="{30C8BE1C-0E37-4E68-BDB3-D418DDFD8580}"/>
              </a:ext>
            </a:extLst>
          </p:cNvPr>
          <p:cNvSpPr txBox="1"/>
          <p:nvPr/>
        </p:nvSpPr>
        <p:spPr>
          <a:xfrm>
            <a:off x="716954" y="2549586"/>
            <a:ext cx="2696362" cy="830997"/>
          </a:xfrm>
          <a:prstGeom prst="rect">
            <a:avLst/>
          </a:prstGeom>
          <a:noFill/>
        </p:spPr>
        <p:txBody>
          <a:bodyPr wrap="squar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7A76F"/>
                </a:solidFill>
                <a:effectLst/>
                <a:uLnTx/>
                <a:uFillTx/>
                <a:latin typeface="Poppins" pitchFamily="2" charset="77"/>
                <a:ea typeface="League Spartan" charset="0"/>
                <a:cs typeface="Poppins" pitchFamily="2" charset="77"/>
              </a:rPr>
              <a:t>LIMITED DIVERSIFICATION &amp; CROP SPECIALISATION</a:t>
            </a:r>
          </a:p>
        </p:txBody>
      </p:sp>
      <p:sp>
        <p:nvSpPr>
          <p:cNvPr id="13" name="TextBox 12">
            <a:extLst>
              <a:ext uri="{FF2B5EF4-FFF2-40B4-BE49-F238E27FC236}">
                <a16:creationId xmlns:a16="http://schemas.microsoft.com/office/drawing/2014/main" id="{3D8109D1-622C-47E8-A7E5-702633194783}"/>
              </a:ext>
            </a:extLst>
          </p:cNvPr>
          <p:cNvSpPr txBox="1"/>
          <p:nvPr/>
        </p:nvSpPr>
        <p:spPr>
          <a:xfrm>
            <a:off x="646297" y="4488604"/>
            <a:ext cx="2799232" cy="584775"/>
          </a:xfrm>
          <a:prstGeom prst="rect">
            <a:avLst/>
          </a:prstGeom>
          <a:noFill/>
        </p:spPr>
        <p:txBody>
          <a:bodyPr wrap="squar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3A537"/>
                </a:solidFill>
                <a:effectLst/>
                <a:uLnTx/>
                <a:uFillTx/>
                <a:latin typeface="Poppins" pitchFamily="2" charset="77"/>
                <a:ea typeface="League Spartan" charset="0"/>
                <a:cs typeface="Poppins" pitchFamily="2" charset="77"/>
              </a:rPr>
              <a:t>POST HARVEST LOSS &amp; LACK OF STORAGE</a:t>
            </a:r>
          </a:p>
        </p:txBody>
      </p:sp>
      <p:sp>
        <p:nvSpPr>
          <p:cNvPr id="14" name="TextBox 13">
            <a:extLst>
              <a:ext uri="{FF2B5EF4-FFF2-40B4-BE49-F238E27FC236}">
                <a16:creationId xmlns:a16="http://schemas.microsoft.com/office/drawing/2014/main" id="{038A19F2-6447-4C4E-988C-B30911711436}"/>
              </a:ext>
            </a:extLst>
          </p:cNvPr>
          <p:cNvSpPr txBox="1"/>
          <p:nvPr/>
        </p:nvSpPr>
        <p:spPr>
          <a:xfrm>
            <a:off x="1814504" y="6210251"/>
            <a:ext cx="2495235" cy="338554"/>
          </a:xfrm>
          <a:prstGeom prst="rect">
            <a:avLst/>
          </a:prstGeom>
          <a:noFill/>
        </p:spPr>
        <p:txBody>
          <a:bodyPr wrap="squar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99CB38"/>
                </a:solidFill>
                <a:effectLst/>
                <a:uLnTx/>
                <a:uFillTx/>
                <a:latin typeface="Poppins" pitchFamily="2" charset="77"/>
                <a:ea typeface="League Spartan" charset="0"/>
                <a:cs typeface="Poppins" pitchFamily="2" charset="77"/>
              </a:rPr>
              <a:t>STAGNATING PRODUCTION</a:t>
            </a:r>
          </a:p>
        </p:txBody>
      </p:sp>
      <p:sp>
        <p:nvSpPr>
          <p:cNvPr id="15" name="Freeform 333">
            <a:extLst>
              <a:ext uri="{FF2B5EF4-FFF2-40B4-BE49-F238E27FC236}">
                <a16:creationId xmlns:a16="http://schemas.microsoft.com/office/drawing/2014/main" id="{4D16A34C-F75E-44D6-A6E5-DAECA5EB9B36}"/>
              </a:ext>
            </a:extLst>
          </p:cNvPr>
          <p:cNvSpPr>
            <a:spLocks noChangeArrowheads="1"/>
          </p:cNvSpPr>
          <p:nvPr/>
        </p:nvSpPr>
        <p:spPr bwMode="auto">
          <a:xfrm>
            <a:off x="4141917" y="3010320"/>
            <a:ext cx="629866" cy="641587"/>
          </a:xfrm>
          <a:custGeom>
            <a:avLst/>
            <a:gdLst>
              <a:gd name="T0" fmla="*/ 119544 w 798"/>
              <a:gd name="T1" fmla="*/ 146812 h 1050"/>
              <a:gd name="T2" fmla="*/ 99020 w 798"/>
              <a:gd name="T3" fmla="*/ 158687 h 1050"/>
              <a:gd name="T4" fmla="*/ 91098 w 798"/>
              <a:gd name="T5" fmla="*/ 134938 h 1050"/>
              <a:gd name="T6" fmla="*/ 131066 w 798"/>
              <a:gd name="T7" fmla="*/ 87799 h 1050"/>
              <a:gd name="T8" fmla="*/ 109102 w 798"/>
              <a:gd name="T9" fmla="*/ 91038 h 1050"/>
              <a:gd name="T10" fmla="*/ 177156 w 798"/>
              <a:gd name="T11" fmla="*/ 51096 h 1050"/>
              <a:gd name="T12" fmla="*/ 159152 w 798"/>
              <a:gd name="T13" fmla="*/ 76645 h 1050"/>
              <a:gd name="T14" fmla="*/ 215684 w 798"/>
              <a:gd name="T15" fmla="*/ 19431 h 1050"/>
              <a:gd name="T16" fmla="*/ 227926 w 798"/>
              <a:gd name="T17" fmla="*/ 44619 h 1050"/>
              <a:gd name="T18" fmla="*/ 203081 w 798"/>
              <a:gd name="T19" fmla="*/ 25548 h 1050"/>
              <a:gd name="T20" fmla="*/ 199120 w 798"/>
              <a:gd name="T21" fmla="*/ 93557 h 1050"/>
              <a:gd name="T22" fmla="*/ 223605 w 798"/>
              <a:gd name="T23" fmla="*/ 77724 h 1050"/>
              <a:gd name="T24" fmla="*/ 201281 w 798"/>
              <a:gd name="T25" fmla="*/ 157247 h 1050"/>
              <a:gd name="T26" fmla="*/ 214243 w 798"/>
              <a:gd name="T27" fmla="*/ 132059 h 1050"/>
              <a:gd name="T28" fmla="*/ 230086 w 798"/>
              <a:gd name="T29" fmla="*/ 146452 h 1050"/>
              <a:gd name="T30" fmla="*/ 205962 w 798"/>
              <a:gd name="T31" fmla="*/ 285348 h 1050"/>
              <a:gd name="T32" fmla="*/ 37808 w 798"/>
              <a:gd name="T33" fmla="*/ 327089 h 1050"/>
              <a:gd name="T34" fmla="*/ 96499 w 798"/>
              <a:gd name="T35" fmla="*/ 247925 h 1050"/>
              <a:gd name="T36" fmla="*/ 106582 w 798"/>
              <a:gd name="T37" fmla="*/ 238210 h 1050"/>
              <a:gd name="T38" fmla="*/ 141869 w 798"/>
              <a:gd name="T39" fmla="*/ 209423 h 1050"/>
              <a:gd name="T40" fmla="*/ 165633 w 798"/>
              <a:gd name="T41" fmla="*/ 193590 h 1050"/>
              <a:gd name="T42" fmla="*/ 246290 w 798"/>
              <a:gd name="T43" fmla="*/ 160126 h 1050"/>
              <a:gd name="T44" fmla="*/ 60132 w 798"/>
              <a:gd name="T45" fmla="*/ 136737 h 1050"/>
              <a:gd name="T46" fmla="*/ 75615 w 798"/>
              <a:gd name="T47" fmla="*/ 138536 h 1050"/>
              <a:gd name="T48" fmla="*/ 88218 w 798"/>
              <a:gd name="T49" fmla="*/ 205105 h 1050"/>
              <a:gd name="T50" fmla="*/ 82817 w 798"/>
              <a:gd name="T51" fmla="*/ 239649 h 1050"/>
              <a:gd name="T52" fmla="*/ 51490 w 798"/>
              <a:gd name="T53" fmla="*/ 275632 h 1050"/>
              <a:gd name="T54" fmla="*/ 25925 w 798"/>
              <a:gd name="T55" fmla="*/ 316653 h 1050"/>
              <a:gd name="T56" fmla="*/ 134667 w 798"/>
              <a:gd name="T57" fmla="*/ 137456 h 1050"/>
              <a:gd name="T58" fmla="*/ 141869 w 798"/>
              <a:gd name="T59" fmla="*/ 136017 h 1050"/>
              <a:gd name="T60" fmla="*/ 158072 w 798"/>
              <a:gd name="T61" fmla="*/ 93197 h 1050"/>
              <a:gd name="T62" fmla="*/ 179316 w 798"/>
              <a:gd name="T63" fmla="*/ 92837 h 1050"/>
              <a:gd name="T64" fmla="*/ 199120 w 798"/>
              <a:gd name="T65" fmla="*/ 60812 h 1050"/>
              <a:gd name="T66" fmla="*/ 200200 w 798"/>
              <a:gd name="T67" fmla="*/ 118025 h 1050"/>
              <a:gd name="T68" fmla="*/ 174275 w 798"/>
              <a:gd name="T69" fmla="*/ 161205 h 1050"/>
              <a:gd name="T70" fmla="*/ 187958 w 798"/>
              <a:gd name="T71" fmla="*/ 164444 h 1050"/>
              <a:gd name="T72" fmla="*/ 178596 w 798"/>
              <a:gd name="T73" fmla="*/ 109030 h 1050"/>
              <a:gd name="T74" fmla="*/ 156632 w 798"/>
              <a:gd name="T75" fmla="*/ 112628 h 1050"/>
              <a:gd name="T76" fmla="*/ 129626 w 798"/>
              <a:gd name="T77" fmla="*/ 161565 h 1050"/>
              <a:gd name="T78" fmla="*/ 152671 w 798"/>
              <a:gd name="T79" fmla="*/ 153649 h 1050"/>
              <a:gd name="T80" fmla="*/ 134667 w 798"/>
              <a:gd name="T81" fmla="*/ 179557 h 1050"/>
              <a:gd name="T82" fmla="*/ 102261 w 798"/>
              <a:gd name="T83" fmla="*/ 221298 h 1050"/>
              <a:gd name="T84" fmla="*/ 114143 w 798"/>
              <a:gd name="T85" fmla="*/ 199708 h 1050"/>
              <a:gd name="T86" fmla="*/ 113423 w 798"/>
              <a:gd name="T87" fmla="*/ 173440 h 1050"/>
              <a:gd name="T88" fmla="*/ 102981 w 798"/>
              <a:gd name="T89" fmla="*/ 187473 h 1050"/>
              <a:gd name="T90" fmla="*/ 113423 w 798"/>
              <a:gd name="T91" fmla="*/ 173440 h 1050"/>
              <a:gd name="T92" fmla="*/ 51850 w 798"/>
              <a:gd name="T93" fmla="*/ 122703 h 1050"/>
              <a:gd name="T94" fmla="*/ 6841 w 798"/>
              <a:gd name="T95" fmla="*/ 228134 h 1050"/>
              <a:gd name="T96" fmla="*/ 12242 w 798"/>
              <a:gd name="T97" fmla="*/ 371708 h 1050"/>
              <a:gd name="T98" fmla="*/ 43929 w 798"/>
              <a:gd name="T99" fmla="*/ 377465 h 1050"/>
              <a:gd name="T100" fmla="*/ 279776 w 798"/>
              <a:gd name="T101" fmla="*/ 142854 h 1050"/>
              <a:gd name="T102" fmla="*/ 232247 w 798"/>
              <a:gd name="T103" fmla="*/ 122703 h 1050"/>
              <a:gd name="T104" fmla="*/ 240168 w 798"/>
              <a:gd name="T105" fmla="*/ 108670 h 1050"/>
              <a:gd name="T106" fmla="*/ 240168 w 798"/>
              <a:gd name="T107" fmla="*/ 53975 h 1050"/>
              <a:gd name="T108" fmla="*/ 190839 w 798"/>
              <a:gd name="T109" fmla="*/ 16193 h 1050"/>
              <a:gd name="T110" fmla="*/ 137548 w 798"/>
              <a:gd name="T111" fmla="*/ 69088 h 1050"/>
              <a:gd name="T112" fmla="*/ 93979 w 798"/>
              <a:gd name="T113" fmla="*/ 114787 h 10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98" h="1050">
                <a:moveTo>
                  <a:pt x="253" y="374"/>
                </a:moveTo>
                <a:lnTo>
                  <a:pt x="253" y="374"/>
                </a:lnTo>
                <a:cubicBezTo>
                  <a:pt x="267" y="355"/>
                  <a:pt x="296" y="350"/>
                  <a:pt x="314" y="364"/>
                </a:cubicBezTo>
                <a:cubicBezTo>
                  <a:pt x="329" y="374"/>
                  <a:pt x="336" y="392"/>
                  <a:pt x="332" y="408"/>
                </a:cubicBezTo>
                <a:cubicBezTo>
                  <a:pt x="331" y="410"/>
                  <a:pt x="329" y="412"/>
                  <a:pt x="328" y="413"/>
                </a:cubicBezTo>
                <a:cubicBezTo>
                  <a:pt x="324" y="419"/>
                  <a:pt x="321" y="425"/>
                  <a:pt x="319" y="431"/>
                </a:cubicBezTo>
                <a:cubicBezTo>
                  <a:pt x="307" y="442"/>
                  <a:pt x="290" y="446"/>
                  <a:pt x="275" y="441"/>
                </a:cubicBezTo>
                <a:cubicBezTo>
                  <a:pt x="272" y="430"/>
                  <a:pt x="269" y="418"/>
                  <a:pt x="265" y="407"/>
                </a:cubicBezTo>
                <a:cubicBezTo>
                  <a:pt x="265" y="407"/>
                  <a:pt x="265" y="406"/>
                  <a:pt x="265" y="405"/>
                </a:cubicBezTo>
                <a:cubicBezTo>
                  <a:pt x="261" y="395"/>
                  <a:pt x="257" y="385"/>
                  <a:pt x="253" y="375"/>
                </a:cubicBezTo>
                <a:cubicBezTo>
                  <a:pt x="253" y="375"/>
                  <a:pt x="253" y="375"/>
                  <a:pt x="253" y="374"/>
                </a:cubicBezTo>
                <a:close/>
                <a:moveTo>
                  <a:pt x="303" y="253"/>
                </a:moveTo>
                <a:lnTo>
                  <a:pt x="303" y="253"/>
                </a:lnTo>
                <a:cubicBezTo>
                  <a:pt x="311" y="242"/>
                  <a:pt x="324" y="236"/>
                  <a:pt x="338" y="236"/>
                </a:cubicBezTo>
                <a:cubicBezTo>
                  <a:pt x="347" y="236"/>
                  <a:pt x="357" y="239"/>
                  <a:pt x="364" y="244"/>
                </a:cubicBezTo>
                <a:cubicBezTo>
                  <a:pt x="384" y="259"/>
                  <a:pt x="387" y="287"/>
                  <a:pt x="372" y="306"/>
                </a:cubicBezTo>
                <a:cubicBezTo>
                  <a:pt x="358" y="324"/>
                  <a:pt x="330" y="329"/>
                  <a:pt x="311" y="314"/>
                </a:cubicBezTo>
                <a:cubicBezTo>
                  <a:pt x="292" y="299"/>
                  <a:pt x="289" y="272"/>
                  <a:pt x="303" y="253"/>
                </a:cubicBezTo>
                <a:close/>
                <a:moveTo>
                  <a:pt x="431" y="152"/>
                </a:moveTo>
                <a:lnTo>
                  <a:pt x="431" y="152"/>
                </a:lnTo>
                <a:cubicBezTo>
                  <a:pt x="440" y="141"/>
                  <a:pt x="453" y="134"/>
                  <a:pt x="467" y="134"/>
                </a:cubicBezTo>
                <a:cubicBezTo>
                  <a:pt x="476" y="134"/>
                  <a:pt x="485" y="137"/>
                  <a:pt x="492" y="142"/>
                </a:cubicBezTo>
                <a:cubicBezTo>
                  <a:pt x="502" y="149"/>
                  <a:pt x="508" y="159"/>
                  <a:pt x="510" y="170"/>
                </a:cubicBezTo>
                <a:cubicBezTo>
                  <a:pt x="512" y="182"/>
                  <a:pt x="510" y="193"/>
                  <a:pt x="502" y="203"/>
                </a:cubicBezTo>
                <a:cubicBezTo>
                  <a:pt x="490" y="222"/>
                  <a:pt x="461" y="227"/>
                  <a:pt x="442" y="213"/>
                </a:cubicBezTo>
                <a:cubicBezTo>
                  <a:pt x="432" y="206"/>
                  <a:pt x="426" y="196"/>
                  <a:pt x="424" y="185"/>
                </a:cubicBezTo>
                <a:cubicBezTo>
                  <a:pt x="422" y="173"/>
                  <a:pt x="424" y="162"/>
                  <a:pt x="431" y="152"/>
                </a:cubicBezTo>
                <a:close/>
                <a:moveTo>
                  <a:pt x="564" y="71"/>
                </a:moveTo>
                <a:lnTo>
                  <a:pt x="564" y="71"/>
                </a:lnTo>
                <a:cubicBezTo>
                  <a:pt x="572" y="60"/>
                  <a:pt x="585" y="54"/>
                  <a:pt x="599" y="54"/>
                </a:cubicBezTo>
                <a:cubicBezTo>
                  <a:pt x="609" y="54"/>
                  <a:pt x="617" y="57"/>
                  <a:pt x="625" y="62"/>
                </a:cubicBezTo>
                <a:cubicBezTo>
                  <a:pt x="634" y="70"/>
                  <a:pt x="640" y="80"/>
                  <a:pt x="642" y="92"/>
                </a:cubicBezTo>
                <a:cubicBezTo>
                  <a:pt x="643" y="103"/>
                  <a:pt x="640" y="115"/>
                  <a:pt x="633" y="124"/>
                </a:cubicBezTo>
                <a:cubicBezTo>
                  <a:pt x="619" y="142"/>
                  <a:pt x="591" y="147"/>
                  <a:pt x="572" y="132"/>
                </a:cubicBezTo>
                <a:cubicBezTo>
                  <a:pt x="563" y="125"/>
                  <a:pt x="557" y="115"/>
                  <a:pt x="555" y="103"/>
                </a:cubicBezTo>
                <a:cubicBezTo>
                  <a:pt x="554" y="91"/>
                  <a:pt x="557" y="80"/>
                  <a:pt x="564" y="71"/>
                </a:cubicBezTo>
                <a:close/>
                <a:moveTo>
                  <a:pt x="632" y="277"/>
                </a:moveTo>
                <a:lnTo>
                  <a:pt x="632" y="277"/>
                </a:lnTo>
                <a:cubicBezTo>
                  <a:pt x="618" y="296"/>
                  <a:pt x="590" y="302"/>
                  <a:pt x="571" y="288"/>
                </a:cubicBezTo>
                <a:cubicBezTo>
                  <a:pt x="561" y="282"/>
                  <a:pt x="555" y="272"/>
                  <a:pt x="553" y="260"/>
                </a:cubicBezTo>
                <a:cubicBezTo>
                  <a:pt x="551" y="248"/>
                  <a:pt x="553" y="237"/>
                  <a:pt x="561" y="227"/>
                </a:cubicBezTo>
                <a:cubicBezTo>
                  <a:pt x="568" y="215"/>
                  <a:pt x="582" y="209"/>
                  <a:pt x="596" y="209"/>
                </a:cubicBezTo>
                <a:cubicBezTo>
                  <a:pt x="605" y="209"/>
                  <a:pt x="614" y="211"/>
                  <a:pt x="621" y="216"/>
                </a:cubicBezTo>
                <a:cubicBezTo>
                  <a:pt x="641" y="231"/>
                  <a:pt x="646" y="258"/>
                  <a:pt x="632" y="277"/>
                </a:cubicBezTo>
                <a:close/>
                <a:moveTo>
                  <a:pt x="639" y="407"/>
                </a:moveTo>
                <a:lnTo>
                  <a:pt x="639" y="407"/>
                </a:lnTo>
                <a:cubicBezTo>
                  <a:pt x="619" y="413"/>
                  <a:pt x="597" y="420"/>
                  <a:pt x="575" y="430"/>
                </a:cubicBezTo>
                <a:cubicBezTo>
                  <a:pt x="570" y="432"/>
                  <a:pt x="565" y="434"/>
                  <a:pt x="559" y="437"/>
                </a:cubicBezTo>
                <a:cubicBezTo>
                  <a:pt x="549" y="423"/>
                  <a:pt x="548" y="405"/>
                  <a:pt x="556" y="392"/>
                </a:cubicBezTo>
                <a:cubicBezTo>
                  <a:pt x="556" y="391"/>
                  <a:pt x="559" y="387"/>
                  <a:pt x="559" y="386"/>
                </a:cubicBezTo>
                <a:cubicBezTo>
                  <a:pt x="568" y="374"/>
                  <a:pt x="581" y="367"/>
                  <a:pt x="595" y="367"/>
                </a:cubicBezTo>
                <a:cubicBezTo>
                  <a:pt x="603" y="367"/>
                  <a:pt x="611" y="370"/>
                  <a:pt x="617" y="373"/>
                </a:cubicBezTo>
                <a:lnTo>
                  <a:pt x="621" y="375"/>
                </a:lnTo>
                <a:cubicBezTo>
                  <a:pt x="631" y="383"/>
                  <a:pt x="637" y="394"/>
                  <a:pt x="639" y="407"/>
                </a:cubicBezTo>
                <a:close/>
                <a:moveTo>
                  <a:pt x="705" y="442"/>
                </a:moveTo>
                <a:lnTo>
                  <a:pt x="705" y="442"/>
                </a:lnTo>
                <a:cubicBezTo>
                  <a:pt x="722" y="440"/>
                  <a:pt x="737" y="439"/>
                  <a:pt x="753" y="439"/>
                </a:cubicBezTo>
                <a:cubicBezTo>
                  <a:pt x="746" y="556"/>
                  <a:pt x="681" y="683"/>
                  <a:pt x="572" y="793"/>
                </a:cubicBezTo>
                <a:cubicBezTo>
                  <a:pt x="426" y="939"/>
                  <a:pt x="229" y="1023"/>
                  <a:pt x="74" y="1003"/>
                </a:cubicBezTo>
                <a:cubicBezTo>
                  <a:pt x="77" y="983"/>
                  <a:pt x="84" y="961"/>
                  <a:pt x="92" y="939"/>
                </a:cubicBezTo>
                <a:cubicBezTo>
                  <a:pt x="95" y="929"/>
                  <a:pt x="100" y="919"/>
                  <a:pt x="105" y="909"/>
                </a:cubicBezTo>
                <a:cubicBezTo>
                  <a:pt x="110" y="898"/>
                  <a:pt x="116" y="887"/>
                  <a:pt x="122" y="875"/>
                </a:cubicBezTo>
                <a:cubicBezTo>
                  <a:pt x="145" y="834"/>
                  <a:pt x="174" y="792"/>
                  <a:pt x="210" y="751"/>
                </a:cubicBezTo>
                <a:cubicBezTo>
                  <a:pt x="228" y="730"/>
                  <a:pt x="247" y="709"/>
                  <a:pt x="268" y="689"/>
                </a:cubicBezTo>
                <a:cubicBezTo>
                  <a:pt x="277" y="679"/>
                  <a:pt x="286" y="670"/>
                  <a:pt x="296" y="662"/>
                </a:cubicBezTo>
                <a:cubicBezTo>
                  <a:pt x="300" y="657"/>
                  <a:pt x="304" y="654"/>
                  <a:pt x="309" y="650"/>
                </a:cubicBezTo>
                <a:cubicBezTo>
                  <a:pt x="323" y="637"/>
                  <a:pt x="337" y="625"/>
                  <a:pt x="351" y="614"/>
                </a:cubicBezTo>
                <a:cubicBezTo>
                  <a:pt x="366" y="603"/>
                  <a:pt x="380" y="592"/>
                  <a:pt x="394" y="582"/>
                </a:cubicBezTo>
                <a:cubicBezTo>
                  <a:pt x="414" y="567"/>
                  <a:pt x="437" y="552"/>
                  <a:pt x="460" y="538"/>
                </a:cubicBezTo>
                <a:cubicBezTo>
                  <a:pt x="489" y="521"/>
                  <a:pt x="566" y="483"/>
                  <a:pt x="574" y="479"/>
                </a:cubicBezTo>
                <a:cubicBezTo>
                  <a:pt x="599" y="469"/>
                  <a:pt x="624" y="461"/>
                  <a:pt x="647" y="454"/>
                </a:cubicBezTo>
                <a:cubicBezTo>
                  <a:pt x="660" y="451"/>
                  <a:pt x="672" y="448"/>
                  <a:pt x="684" y="445"/>
                </a:cubicBezTo>
                <a:cubicBezTo>
                  <a:pt x="691" y="444"/>
                  <a:pt x="698" y="443"/>
                  <a:pt x="705" y="442"/>
                </a:cubicBezTo>
                <a:lnTo>
                  <a:pt x="61" y="640"/>
                </a:lnTo>
                <a:cubicBezTo>
                  <a:pt x="72" y="569"/>
                  <a:pt x="95" y="499"/>
                  <a:pt x="124" y="444"/>
                </a:cubicBezTo>
                <a:cubicBezTo>
                  <a:pt x="138" y="418"/>
                  <a:pt x="152" y="397"/>
                  <a:pt x="167" y="380"/>
                </a:cubicBezTo>
                <a:cubicBezTo>
                  <a:pt x="169" y="377"/>
                  <a:pt x="172" y="373"/>
                  <a:pt x="175" y="370"/>
                </a:cubicBezTo>
                <a:cubicBezTo>
                  <a:pt x="180" y="364"/>
                  <a:pt x="186" y="359"/>
                  <a:pt x="192" y="354"/>
                </a:cubicBezTo>
                <a:cubicBezTo>
                  <a:pt x="198" y="363"/>
                  <a:pt x="205" y="374"/>
                  <a:pt x="210" y="385"/>
                </a:cubicBezTo>
                <a:cubicBezTo>
                  <a:pt x="221" y="408"/>
                  <a:pt x="230" y="433"/>
                  <a:pt x="236" y="460"/>
                </a:cubicBezTo>
                <a:cubicBezTo>
                  <a:pt x="243" y="494"/>
                  <a:pt x="246" y="531"/>
                  <a:pt x="245" y="568"/>
                </a:cubicBezTo>
                <a:cubicBezTo>
                  <a:pt x="245" y="569"/>
                  <a:pt x="245" y="569"/>
                  <a:pt x="245" y="570"/>
                </a:cubicBezTo>
                <a:cubicBezTo>
                  <a:pt x="245" y="585"/>
                  <a:pt x="243" y="599"/>
                  <a:pt x="241" y="614"/>
                </a:cubicBezTo>
                <a:cubicBezTo>
                  <a:pt x="240" y="630"/>
                  <a:pt x="237" y="646"/>
                  <a:pt x="233" y="663"/>
                </a:cubicBezTo>
                <a:cubicBezTo>
                  <a:pt x="232" y="664"/>
                  <a:pt x="231" y="665"/>
                  <a:pt x="230" y="666"/>
                </a:cubicBezTo>
                <a:cubicBezTo>
                  <a:pt x="215" y="681"/>
                  <a:pt x="202" y="696"/>
                  <a:pt x="188" y="711"/>
                </a:cubicBezTo>
                <a:cubicBezTo>
                  <a:pt x="186" y="713"/>
                  <a:pt x="183" y="716"/>
                  <a:pt x="181" y="719"/>
                </a:cubicBezTo>
                <a:cubicBezTo>
                  <a:pt x="168" y="734"/>
                  <a:pt x="155" y="750"/>
                  <a:pt x="143" y="766"/>
                </a:cubicBezTo>
                <a:cubicBezTo>
                  <a:pt x="140" y="770"/>
                  <a:pt x="138" y="773"/>
                  <a:pt x="136" y="776"/>
                </a:cubicBezTo>
                <a:cubicBezTo>
                  <a:pt x="112" y="808"/>
                  <a:pt x="91" y="841"/>
                  <a:pt x="75" y="874"/>
                </a:cubicBezTo>
                <a:cubicBezTo>
                  <a:pt x="74" y="875"/>
                  <a:pt x="72" y="877"/>
                  <a:pt x="72" y="880"/>
                </a:cubicBezTo>
                <a:cubicBezTo>
                  <a:pt x="51" y="817"/>
                  <a:pt x="47" y="731"/>
                  <a:pt x="61" y="640"/>
                </a:cubicBezTo>
                <a:lnTo>
                  <a:pt x="705" y="442"/>
                </a:lnTo>
                <a:close/>
                <a:moveTo>
                  <a:pt x="394" y="378"/>
                </a:moveTo>
                <a:lnTo>
                  <a:pt x="394" y="378"/>
                </a:lnTo>
                <a:cubicBezTo>
                  <a:pt x="387" y="378"/>
                  <a:pt x="380" y="380"/>
                  <a:pt x="374" y="382"/>
                </a:cubicBezTo>
                <a:cubicBezTo>
                  <a:pt x="372" y="374"/>
                  <a:pt x="370" y="367"/>
                  <a:pt x="366" y="360"/>
                </a:cubicBezTo>
                <a:cubicBezTo>
                  <a:pt x="373" y="358"/>
                  <a:pt x="380" y="355"/>
                  <a:pt x="385" y="351"/>
                </a:cubicBezTo>
                <a:cubicBezTo>
                  <a:pt x="387" y="360"/>
                  <a:pt x="390" y="369"/>
                  <a:pt x="394" y="378"/>
                </a:cubicBezTo>
                <a:close/>
                <a:moveTo>
                  <a:pt x="423" y="268"/>
                </a:moveTo>
                <a:lnTo>
                  <a:pt x="423" y="268"/>
                </a:lnTo>
                <a:cubicBezTo>
                  <a:pt x="422" y="261"/>
                  <a:pt x="421" y="254"/>
                  <a:pt x="419" y="249"/>
                </a:cubicBezTo>
                <a:cubicBezTo>
                  <a:pt x="425" y="253"/>
                  <a:pt x="432" y="257"/>
                  <a:pt x="439" y="259"/>
                </a:cubicBezTo>
                <a:cubicBezTo>
                  <a:pt x="434" y="261"/>
                  <a:pt x="429" y="264"/>
                  <a:pt x="423" y="268"/>
                </a:cubicBezTo>
                <a:close/>
                <a:moveTo>
                  <a:pt x="510" y="252"/>
                </a:moveTo>
                <a:lnTo>
                  <a:pt x="510" y="252"/>
                </a:lnTo>
                <a:cubicBezTo>
                  <a:pt x="510" y="256"/>
                  <a:pt x="510" y="259"/>
                  <a:pt x="511" y="263"/>
                </a:cubicBezTo>
                <a:cubicBezTo>
                  <a:pt x="506" y="261"/>
                  <a:pt x="502" y="259"/>
                  <a:pt x="498" y="258"/>
                </a:cubicBezTo>
                <a:cubicBezTo>
                  <a:pt x="502" y="256"/>
                  <a:pt x="506" y="254"/>
                  <a:pt x="510" y="252"/>
                </a:cubicBezTo>
                <a:close/>
                <a:moveTo>
                  <a:pt x="553" y="178"/>
                </a:moveTo>
                <a:lnTo>
                  <a:pt x="553" y="178"/>
                </a:lnTo>
                <a:cubicBezTo>
                  <a:pt x="553" y="175"/>
                  <a:pt x="553" y="172"/>
                  <a:pt x="553" y="169"/>
                </a:cubicBezTo>
                <a:cubicBezTo>
                  <a:pt x="555" y="171"/>
                  <a:pt x="559" y="173"/>
                  <a:pt x="562" y="174"/>
                </a:cubicBezTo>
                <a:cubicBezTo>
                  <a:pt x="559" y="175"/>
                  <a:pt x="556" y="176"/>
                  <a:pt x="553" y="178"/>
                </a:cubicBezTo>
                <a:close/>
                <a:moveTo>
                  <a:pt x="556" y="335"/>
                </a:moveTo>
                <a:lnTo>
                  <a:pt x="556" y="335"/>
                </a:lnTo>
                <a:cubicBezTo>
                  <a:pt x="556" y="333"/>
                  <a:pt x="556" y="330"/>
                  <a:pt x="556" y="328"/>
                </a:cubicBezTo>
                <a:cubicBezTo>
                  <a:pt x="559" y="329"/>
                  <a:pt x="561" y="330"/>
                  <a:pt x="563" y="332"/>
                </a:cubicBezTo>
                <a:cubicBezTo>
                  <a:pt x="561" y="333"/>
                  <a:pt x="559" y="334"/>
                  <a:pt x="556" y="335"/>
                </a:cubicBezTo>
                <a:close/>
                <a:moveTo>
                  <a:pt x="484" y="448"/>
                </a:moveTo>
                <a:lnTo>
                  <a:pt x="484" y="448"/>
                </a:lnTo>
                <a:cubicBezTo>
                  <a:pt x="482" y="440"/>
                  <a:pt x="480" y="432"/>
                  <a:pt x="476" y="424"/>
                </a:cubicBezTo>
                <a:cubicBezTo>
                  <a:pt x="488" y="424"/>
                  <a:pt x="499" y="421"/>
                  <a:pt x="509" y="416"/>
                </a:cubicBezTo>
                <a:cubicBezTo>
                  <a:pt x="510" y="431"/>
                  <a:pt x="514" y="445"/>
                  <a:pt x="522" y="457"/>
                </a:cubicBezTo>
                <a:cubicBezTo>
                  <a:pt x="510" y="463"/>
                  <a:pt x="496" y="470"/>
                  <a:pt x="483" y="476"/>
                </a:cubicBezTo>
                <a:cubicBezTo>
                  <a:pt x="485" y="467"/>
                  <a:pt x="485" y="458"/>
                  <a:pt x="484" y="448"/>
                </a:cubicBezTo>
                <a:lnTo>
                  <a:pt x="471" y="295"/>
                </a:lnTo>
                <a:cubicBezTo>
                  <a:pt x="480" y="295"/>
                  <a:pt x="488" y="298"/>
                  <a:pt x="496" y="303"/>
                </a:cubicBezTo>
                <a:cubicBezTo>
                  <a:pt x="515" y="317"/>
                  <a:pt x="520" y="344"/>
                  <a:pt x="506" y="364"/>
                </a:cubicBezTo>
                <a:cubicBezTo>
                  <a:pt x="493" y="383"/>
                  <a:pt x="465" y="388"/>
                  <a:pt x="445" y="374"/>
                </a:cubicBezTo>
                <a:cubicBezTo>
                  <a:pt x="426" y="361"/>
                  <a:pt x="421" y="333"/>
                  <a:pt x="435" y="313"/>
                </a:cubicBezTo>
                <a:cubicBezTo>
                  <a:pt x="443" y="302"/>
                  <a:pt x="457" y="295"/>
                  <a:pt x="471" y="295"/>
                </a:cubicBezTo>
                <a:lnTo>
                  <a:pt x="484" y="448"/>
                </a:lnTo>
                <a:close/>
                <a:moveTo>
                  <a:pt x="356" y="454"/>
                </a:moveTo>
                <a:lnTo>
                  <a:pt x="356" y="454"/>
                </a:lnTo>
                <a:cubicBezTo>
                  <a:pt x="357" y="453"/>
                  <a:pt x="359" y="451"/>
                  <a:pt x="360" y="449"/>
                </a:cubicBezTo>
                <a:cubicBezTo>
                  <a:pt x="364" y="443"/>
                  <a:pt x="368" y="437"/>
                  <a:pt x="370" y="430"/>
                </a:cubicBezTo>
                <a:cubicBezTo>
                  <a:pt x="378" y="423"/>
                  <a:pt x="389" y="419"/>
                  <a:pt x="399" y="419"/>
                </a:cubicBezTo>
                <a:cubicBezTo>
                  <a:pt x="408" y="419"/>
                  <a:pt x="417" y="422"/>
                  <a:pt x="424" y="427"/>
                </a:cubicBezTo>
                <a:cubicBezTo>
                  <a:pt x="434" y="434"/>
                  <a:pt x="440" y="444"/>
                  <a:pt x="442" y="455"/>
                </a:cubicBezTo>
                <a:cubicBezTo>
                  <a:pt x="444" y="466"/>
                  <a:pt x="441" y="478"/>
                  <a:pt x="435" y="488"/>
                </a:cubicBezTo>
                <a:cubicBezTo>
                  <a:pt x="421" y="507"/>
                  <a:pt x="392" y="512"/>
                  <a:pt x="374" y="499"/>
                </a:cubicBezTo>
                <a:cubicBezTo>
                  <a:pt x="359" y="488"/>
                  <a:pt x="352" y="471"/>
                  <a:pt x="356" y="454"/>
                </a:cubicBezTo>
                <a:close/>
                <a:moveTo>
                  <a:pt x="321" y="584"/>
                </a:moveTo>
                <a:lnTo>
                  <a:pt x="321" y="584"/>
                </a:lnTo>
                <a:cubicBezTo>
                  <a:pt x="309" y="594"/>
                  <a:pt x="296" y="604"/>
                  <a:pt x="284" y="615"/>
                </a:cubicBezTo>
                <a:cubicBezTo>
                  <a:pt x="286" y="602"/>
                  <a:pt x="287" y="589"/>
                  <a:pt x="287" y="576"/>
                </a:cubicBezTo>
                <a:cubicBezTo>
                  <a:pt x="288" y="575"/>
                  <a:pt x="289" y="574"/>
                  <a:pt x="290" y="572"/>
                </a:cubicBezTo>
                <a:cubicBezTo>
                  <a:pt x="296" y="563"/>
                  <a:pt x="306" y="556"/>
                  <a:pt x="317" y="555"/>
                </a:cubicBezTo>
                <a:cubicBezTo>
                  <a:pt x="329" y="552"/>
                  <a:pt x="340" y="555"/>
                  <a:pt x="350" y="562"/>
                </a:cubicBezTo>
                <a:cubicBezTo>
                  <a:pt x="344" y="566"/>
                  <a:pt x="339" y="570"/>
                  <a:pt x="333" y="575"/>
                </a:cubicBezTo>
                <a:cubicBezTo>
                  <a:pt x="329" y="578"/>
                  <a:pt x="325" y="580"/>
                  <a:pt x="321" y="584"/>
                </a:cubicBezTo>
                <a:close/>
                <a:moveTo>
                  <a:pt x="315" y="482"/>
                </a:moveTo>
                <a:lnTo>
                  <a:pt x="315" y="482"/>
                </a:lnTo>
                <a:cubicBezTo>
                  <a:pt x="317" y="493"/>
                  <a:pt x="321" y="503"/>
                  <a:pt x="327" y="511"/>
                </a:cubicBezTo>
                <a:cubicBezTo>
                  <a:pt x="322" y="511"/>
                  <a:pt x="316" y="512"/>
                  <a:pt x="310" y="513"/>
                </a:cubicBezTo>
                <a:cubicBezTo>
                  <a:pt x="301" y="514"/>
                  <a:pt x="294" y="517"/>
                  <a:pt x="286" y="521"/>
                </a:cubicBezTo>
                <a:cubicBezTo>
                  <a:pt x="286" y="509"/>
                  <a:pt x="284" y="497"/>
                  <a:pt x="282" y="485"/>
                </a:cubicBezTo>
                <a:cubicBezTo>
                  <a:pt x="284" y="485"/>
                  <a:pt x="287" y="486"/>
                  <a:pt x="289" y="486"/>
                </a:cubicBezTo>
                <a:cubicBezTo>
                  <a:pt x="298" y="486"/>
                  <a:pt x="307" y="484"/>
                  <a:pt x="315" y="482"/>
                </a:cubicBezTo>
                <a:close/>
                <a:moveTo>
                  <a:pt x="212" y="310"/>
                </a:moveTo>
                <a:lnTo>
                  <a:pt x="212" y="310"/>
                </a:lnTo>
                <a:cubicBezTo>
                  <a:pt x="205" y="302"/>
                  <a:pt x="193" y="300"/>
                  <a:pt x="184" y="306"/>
                </a:cubicBezTo>
                <a:cubicBezTo>
                  <a:pt x="170" y="316"/>
                  <a:pt x="157" y="327"/>
                  <a:pt x="144" y="341"/>
                </a:cubicBezTo>
                <a:cubicBezTo>
                  <a:pt x="140" y="345"/>
                  <a:pt x="137" y="349"/>
                  <a:pt x="134" y="353"/>
                </a:cubicBezTo>
                <a:cubicBezTo>
                  <a:pt x="117" y="372"/>
                  <a:pt x="102" y="395"/>
                  <a:pt x="87" y="424"/>
                </a:cubicBezTo>
                <a:cubicBezTo>
                  <a:pt x="55" y="484"/>
                  <a:pt x="31" y="558"/>
                  <a:pt x="19" y="634"/>
                </a:cubicBezTo>
                <a:cubicBezTo>
                  <a:pt x="0" y="754"/>
                  <a:pt x="11" y="862"/>
                  <a:pt x="49" y="933"/>
                </a:cubicBezTo>
                <a:cubicBezTo>
                  <a:pt x="39" y="962"/>
                  <a:pt x="32" y="990"/>
                  <a:pt x="28" y="1016"/>
                </a:cubicBezTo>
                <a:cubicBezTo>
                  <a:pt x="28" y="1021"/>
                  <a:pt x="31" y="1029"/>
                  <a:pt x="34" y="1033"/>
                </a:cubicBezTo>
                <a:cubicBezTo>
                  <a:pt x="37" y="1038"/>
                  <a:pt x="43" y="1041"/>
                  <a:pt x="48" y="1042"/>
                </a:cubicBezTo>
                <a:cubicBezTo>
                  <a:pt x="49" y="1043"/>
                  <a:pt x="49" y="1043"/>
                  <a:pt x="51" y="1043"/>
                </a:cubicBezTo>
                <a:cubicBezTo>
                  <a:pt x="74" y="1047"/>
                  <a:pt x="97" y="1049"/>
                  <a:pt x="122" y="1049"/>
                </a:cubicBezTo>
                <a:cubicBezTo>
                  <a:pt x="279" y="1049"/>
                  <a:pt x="463" y="962"/>
                  <a:pt x="602" y="823"/>
                </a:cubicBezTo>
                <a:cubicBezTo>
                  <a:pt x="726" y="699"/>
                  <a:pt x="797" y="552"/>
                  <a:pt x="796" y="418"/>
                </a:cubicBezTo>
                <a:cubicBezTo>
                  <a:pt x="796" y="407"/>
                  <a:pt x="788" y="398"/>
                  <a:pt x="777" y="397"/>
                </a:cubicBezTo>
                <a:cubicBezTo>
                  <a:pt x="752" y="395"/>
                  <a:pt x="727" y="396"/>
                  <a:pt x="699" y="400"/>
                </a:cubicBezTo>
                <a:cubicBezTo>
                  <a:pt x="693" y="401"/>
                  <a:pt x="687" y="402"/>
                  <a:pt x="682" y="403"/>
                </a:cubicBezTo>
                <a:cubicBezTo>
                  <a:pt x="679" y="378"/>
                  <a:pt x="666" y="355"/>
                  <a:pt x="645" y="341"/>
                </a:cubicBezTo>
                <a:cubicBezTo>
                  <a:pt x="643" y="339"/>
                  <a:pt x="640" y="338"/>
                  <a:pt x="639" y="336"/>
                </a:cubicBezTo>
                <a:cubicBezTo>
                  <a:pt x="635" y="334"/>
                  <a:pt x="632" y="333"/>
                  <a:pt x="628" y="332"/>
                </a:cubicBezTo>
                <a:cubicBezTo>
                  <a:pt x="643" y="325"/>
                  <a:pt x="657" y="316"/>
                  <a:pt x="667" y="302"/>
                </a:cubicBezTo>
                <a:cubicBezTo>
                  <a:pt x="694" y="263"/>
                  <a:pt x="684" y="209"/>
                  <a:pt x="646" y="182"/>
                </a:cubicBezTo>
                <a:cubicBezTo>
                  <a:pt x="642" y="179"/>
                  <a:pt x="639" y="178"/>
                  <a:pt x="635" y="176"/>
                </a:cubicBezTo>
                <a:cubicBezTo>
                  <a:pt x="647" y="170"/>
                  <a:pt x="659" y="161"/>
                  <a:pt x="667" y="150"/>
                </a:cubicBezTo>
                <a:cubicBezTo>
                  <a:pt x="682" y="132"/>
                  <a:pt x="687" y="109"/>
                  <a:pt x="684" y="86"/>
                </a:cubicBezTo>
                <a:cubicBezTo>
                  <a:pt x="682" y="63"/>
                  <a:pt x="670" y="43"/>
                  <a:pt x="652" y="29"/>
                </a:cubicBezTo>
                <a:cubicBezTo>
                  <a:pt x="614" y="0"/>
                  <a:pt x="558" y="8"/>
                  <a:pt x="530" y="45"/>
                </a:cubicBezTo>
                <a:cubicBezTo>
                  <a:pt x="517" y="62"/>
                  <a:pt x="511" y="83"/>
                  <a:pt x="513" y="105"/>
                </a:cubicBezTo>
                <a:cubicBezTo>
                  <a:pt x="475" y="81"/>
                  <a:pt x="422" y="91"/>
                  <a:pt x="396" y="128"/>
                </a:cubicBezTo>
                <a:cubicBezTo>
                  <a:pt x="383" y="147"/>
                  <a:pt x="378" y="169"/>
                  <a:pt x="382" y="192"/>
                </a:cubicBezTo>
                <a:cubicBezTo>
                  <a:pt x="382" y="198"/>
                  <a:pt x="384" y="203"/>
                  <a:pt x="386" y="208"/>
                </a:cubicBezTo>
                <a:cubicBezTo>
                  <a:pt x="350" y="183"/>
                  <a:pt x="296" y="191"/>
                  <a:pt x="269" y="227"/>
                </a:cubicBezTo>
                <a:cubicBezTo>
                  <a:pt x="248" y="254"/>
                  <a:pt x="246" y="290"/>
                  <a:pt x="261" y="319"/>
                </a:cubicBezTo>
                <a:cubicBezTo>
                  <a:pt x="250" y="323"/>
                  <a:pt x="240" y="329"/>
                  <a:pt x="231" y="336"/>
                </a:cubicBezTo>
                <a:cubicBezTo>
                  <a:pt x="225" y="327"/>
                  <a:pt x="219" y="318"/>
                  <a:pt x="212" y="310"/>
                </a:cubicBez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panose="020B0306030504020204" pitchFamily="34" charset="0"/>
              <a:ea typeface="+mn-ea"/>
              <a:cs typeface="+mn-cs"/>
            </a:endParaRPr>
          </a:p>
        </p:txBody>
      </p:sp>
      <p:sp>
        <p:nvSpPr>
          <p:cNvPr id="16" name="Freeform 826">
            <a:extLst>
              <a:ext uri="{FF2B5EF4-FFF2-40B4-BE49-F238E27FC236}">
                <a16:creationId xmlns:a16="http://schemas.microsoft.com/office/drawing/2014/main" id="{9F8FD481-5089-450E-A780-63DA72999E31}"/>
              </a:ext>
            </a:extLst>
          </p:cNvPr>
          <p:cNvSpPr>
            <a:spLocks noChangeArrowheads="1"/>
          </p:cNvSpPr>
          <p:nvPr/>
        </p:nvSpPr>
        <p:spPr bwMode="auto">
          <a:xfrm>
            <a:off x="6558244" y="5292327"/>
            <a:ext cx="629866" cy="641587"/>
          </a:xfrm>
          <a:custGeom>
            <a:avLst/>
            <a:gdLst>
              <a:gd name="T0" fmla="*/ 249060 w 258404"/>
              <a:gd name="T1" fmla="*/ 295105 h 304080"/>
              <a:gd name="T2" fmla="*/ 9344 w 258404"/>
              <a:gd name="T3" fmla="*/ 295105 h 304080"/>
              <a:gd name="T4" fmla="*/ 193218 w 258404"/>
              <a:gd name="T5" fmla="*/ 234445 h 304080"/>
              <a:gd name="T6" fmla="*/ 193218 w 258404"/>
              <a:gd name="T7" fmla="*/ 255371 h 304080"/>
              <a:gd name="T8" fmla="*/ 204659 w 258404"/>
              <a:gd name="T9" fmla="*/ 243826 h 304080"/>
              <a:gd name="T10" fmla="*/ 64438 w 258404"/>
              <a:gd name="T11" fmla="*/ 234445 h 304080"/>
              <a:gd name="T12" fmla="*/ 64438 w 258404"/>
              <a:gd name="T13" fmla="*/ 255371 h 304080"/>
              <a:gd name="T14" fmla="*/ 75984 w 258404"/>
              <a:gd name="T15" fmla="*/ 243826 h 304080"/>
              <a:gd name="T16" fmla="*/ 193218 w 258404"/>
              <a:gd name="T17" fmla="*/ 225064 h 304080"/>
              <a:gd name="T18" fmla="*/ 213956 w 258404"/>
              <a:gd name="T19" fmla="*/ 245991 h 304080"/>
              <a:gd name="T20" fmla="*/ 174625 w 258404"/>
              <a:gd name="T21" fmla="*/ 245991 h 304080"/>
              <a:gd name="T22" fmla="*/ 64438 w 258404"/>
              <a:gd name="T23" fmla="*/ 225064 h 304080"/>
              <a:gd name="T24" fmla="*/ 85364 w 258404"/>
              <a:gd name="T25" fmla="*/ 245991 h 304080"/>
              <a:gd name="T26" fmla="*/ 46038 w 258404"/>
              <a:gd name="T27" fmla="*/ 245991 h 304080"/>
              <a:gd name="T28" fmla="*/ 129996 w 258404"/>
              <a:gd name="T29" fmla="*/ 202839 h 304080"/>
              <a:gd name="T30" fmla="*/ 150454 w 258404"/>
              <a:gd name="T31" fmla="*/ 230402 h 304080"/>
              <a:gd name="T32" fmla="*/ 129996 w 258404"/>
              <a:gd name="T33" fmla="*/ 220247 h 304080"/>
              <a:gd name="T34" fmla="*/ 150454 w 258404"/>
              <a:gd name="T35" fmla="*/ 259777 h 304080"/>
              <a:gd name="T36" fmla="*/ 129996 w 258404"/>
              <a:gd name="T37" fmla="*/ 286615 h 304080"/>
              <a:gd name="T38" fmla="*/ 109538 w 258404"/>
              <a:gd name="T39" fmla="*/ 259777 h 304080"/>
              <a:gd name="T40" fmla="*/ 129996 w 258404"/>
              <a:gd name="T41" fmla="*/ 269207 h 304080"/>
              <a:gd name="T42" fmla="*/ 109538 w 258404"/>
              <a:gd name="T43" fmla="*/ 230402 h 304080"/>
              <a:gd name="T44" fmla="*/ 129996 w 258404"/>
              <a:gd name="T45" fmla="*/ 202839 h 304080"/>
              <a:gd name="T46" fmla="*/ 249060 w 258404"/>
              <a:gd name="T47" fmla="*/ 193500 h 304080"/>
              <a:gd name="T48" fmla="*/ 9344 w 258404"/>
              <a:gd name="T49" fmla="*/ 225454 h 304080"/>
              <a:gd name="T50" fmla="*/ 217074 w 258404"/>
              <a:gd name="T51" fmla="*/ 295105 h 304080"/>
              <a:gd name="T52" fmla="*/ 217074 w 258404"/>
              <a:gd name="T53" fmla="*/ 193500 h 304080"/>
              <a:gd name="T54" fmla="*/ 9344 w 258404"/>
              <a:gd name="T55" fmla="*/ 216119 h 304080"/>
              <a:gd name="T56" fmla="*/ 202698 w 258404"/>
              <a:gd name="T57" fmla="*/ 52762 h 304080"/>
              <a:gd name="T58" fmla="*/ 198385 w 258404"/>
              <a:gd name="T59" fmla="*/ 87588 h 304080"/>
              <a:gd name="T60" fmla="*/ 207370 w 258404"/>
              <a:gd name="T61" fmla="*/ 130312 h 304080"/>
              <a:gd name="T62" fmla="*/ 199823 w 258404"/>
              <a:gd name="T63" fmla="*/ 42709 h 304080"/>
              <a:gd name="T64" fmla="*/ 207370 w 258404"/>
              <a:gd name="T65" fmla="*/ 141082 h 304080"/>
              <a:gd name="T66" fmla="*/ 143039 w 258404"/>
              <a:gd name="T67" fmla="*/ 167291 h 304080"/>
              <a:gd name="T68" fmla="*/ 249060 w 258404"/>
              <a:gd name="T69" fmla="*/ 184166 h 304080"/>
              <a:gd name="T70" fmla="*/ 249060 w 258404"/>
              <a:gd name="T71" fmla="*/ 304080 h 304080"/>
              <a:gd name="T72" fmla="*/ 0 w 258404"/>
              <a:gd name="T73" fmla="*/ 193500 h 304080"/>
              <a:gd name="T74" fmla="*/ 124710 w 258404"/>
              <a:gd name="T75" fmla="*/ 176267 h 304080"/>
              <a:gd name="T76" fmla="*/ 198385 w 258404"/>
              <a:gd name="T77" fmla="*/ 148622 h 304080"/>
              <a:gd name="T78" fmla="*/ 199823 w 258404"/>
              <a:gd name="T79" fmla="*/ 42709 h 304080"/>
              <a:gd name="T80" fmla="*/ 42320 w 258404"/>
              <a:gd name="T81" fmla="*/ 103903 h 304080"/>
              <a:gd name="T82" fmla="*/ 51329 w 258404"/>
              <a:gd name="T83" fmla="*/ 60902 h 304080"/>
              <a:gd name="T84" fmla="*/ 46644 w 258404"/>
              <a:gd name="T85" fmla="*/ 25852 h 304080"/>
              <a:gd name="T86" fmla="*/ 78358 w 258404"/>
              <a:gd name="T87" fmla="*/ 82222 h 304080"/>
              <a:gd name="T88" fmla="*/ 60699 w 258404"/>
              <a:gd name="T89" fmla="*/ 131727 h 304080"/>
              <a:gd name="T90" fmla="*/ 129893 w 258404"/>
              <a:gd name="T91" fmla="*/ 154853 h 304080"/>
              <a:gd name="T92" fmla="*/ 60699 w 258404"/>
              <a:gd name="T93" fmla="*/ 141122 h 304080"/>
              <a:gd name="T94" fmla="*/ 15291 w 258404"/>
              <a:gd name="T95" fmla="*/ 82222 h 304080"/>
              <a:gd name="T96" fmla="*/ 106782 w 258404"/>
              <a:gd name="T97" fmla="*/ 66386 h 304080"/>
              <a:gd name="T98" fmla="*/ 129023 w 258404"/>
              <a:gd name="T99" fmla="*/ 41492 h 304080"/>
              <a:gd name="T100" fmla="*/ 151622 w 258404"/>
              <a:gd name="T101" fmla="*/ 66386 h 304080"/>
              <a:gd name="T102" fmla="*/ 132251 w 258404"/>
              <a:gd name="T103" fmla="*/ 1082 h 304080"/>
              <a:gd name="T104" fmla="*/ 133686 w 258404"/>
              <a:gd name="T105" fmla="*/ 121588 h 304080"/>
              <a:gd name="T106" fmla="*/ 124718 w 258404"/>
              <a:gd name="T107" fmla="*/ 99940 h 30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8404" h="304080">
                <a:moveTo>
                  <a:pt x="249060" y="272127"/>
                </a:moveTo>
                <a:cubicBezTo>
                  <a:pt x="237559" y="274281"/>
                  <a:pt x="228215" y="283257"/>
                  <a:pt x="226418" y="295105"/>
                </a:cubicBezTo>
                <a:lnTo>
                  <a:pt x="249060" y="295105"/>
                </a:lnTo>
                <a:lnTo>
                  <a:pt x="249060" y="272127"/>
                </a:lnTo>
                <a:close/>
                <a:moveTo>
                  <a:pt x="9344" y="272127"/>
                </a:moveTo>
                <a:lnTo>
                  <a:pt x="9344" y="295105"/>
                </a:lnTo>
                <a:lnTo>
                  <a:pt x="31986" y="295105"/>
                </a:lnTo>
                <a:cubicBezTo>
                  <a:pt x="30189" y="283257"/>
                  <a:pt x="20845" y="274281"/>
                  <a:pt x="9344" y="272127"/>
                </a:cubicBezTo>
                <a:close/>
                <a:moveTo>
                  <a:pt x="193218" y="234445"/>
                </a:moveTo>
                <a:cubicBezTo>
                  <a:pt x="188212" y="234445"/>
                  <a:pt x="183921" y="238775"/>
                  <a:pt x="183921" y="243826"/>
                </a:cubicBezTo>
                <a:lnTo>
                  <a:pt x="183921" y="245991"/>
                </a:lnTo>
                <a:cubicBezTo>
                  <a:pt x="183921" y="251403"/>
                  <a:pt x="188212" y="255371"/>
                  <a:pt x="193218" y="255371"/>
                </a:cubicBezTo>
                <a:lnTo>
                  <a:pt x="195363" y="255371"/>
                </a:lnTo>
                <a:cubicBezTo>
                  <a:pt x="200369" y="255371"/>
                  <a:pt x="204659" y="251403"/>
                  <a:pt x="204659" y="245991"/>
                </a:cubicBezTo>
                <a:lnTo>
                  <a:pt x="204659" y="243826"/>
                </a:lnTo>
                <a:cubicBezTo>
                  <a:pt x="204659" y="238775"/>
                  <a:pt x="200369" y="234445"/>
                  <a:pt x="195363" y="234445"/>
                </a:cubicBezTo>
                <a:lnTo>
                  <a:pt x="193218" y="234445"/>
                </a:lnTo>
                <a:close/>
                <a:moveTo>
                  <a:pt x="64438" y="234445"/>
                </a:moveTo>
                <a:cubicBezTo>
                  <a:pt x="59387" y="234445"/>
                  <a:pt x="55419" y="238775"/>
                  <a:pt x="55419" y="243826"/>
                </a:cubicBezTo>
                <a:lnTo>
                  <a:pt x="55419" y="245991"/>
                </a:lnTo>
                <a:cubicBezTo>
                  <a:pt x="55419" y="251403"/>
                  <a:pt x="59387" y="255371"/>
                  <a:pt x="64438" y="255371"/>
                </a:cubicBezTo>
                <a:lnTo>
                  <a:pt x="66964" y="255371"/>
                </a:lnTo>
                <a:cubicBezTo>
                  <a:pt x="72015" y="255371"/>
                  <a:pt x="75984" y="251403"/>
                  <a:pt x="75984" y="245991"/>
                </a:cubicBezTo>
                <a:lnTo>
                  <a:pt x="75984" y="243826"/>
                </a:lnTo>
                <a:cubicBezTo>
                  <a:pt x="75984" y="238775"/>
                  <a:pt x="72015" y="234445"/>
                  <a:pt x="66964" y="234445"/>
                </a:cubicBezTo>
                <a:lnTo>
                  <a:pt x="64438" y="234445"/>
                </a:lnTo>
                <a:close/>
                <a:moveTo>
                  <a:pt x="193218" y="225064"/>
                </a:moveTo>
                <a:lnTo>
                  <a:pt x="195363" y="225064"/>
                </a:lnTo>
                <a:cubicBezTo>
                  <a:pt x="205374" y="225064"/>
                  <a:pt x="213956" y="233363"/>
                  <a:pt x="213956" y="243826"/>
                </a:cubicBezTo>
                <a:lnTo>
                  <a:pt x="213956" y="245991"/>
                </a:lnTo>
                <a:cubicBezTo>
                  <a:pt x="213956" y="256454"/>
                  <a:pt x="205374" y="264391"/>
                  <a:pt x="195363" y="264391"/>
                </a:cubicBezTo>
                <a:lnTo>
                  <a:pt x="193218" y="264391"/>
                </a:lnTo>
                <a:cubicBezTo>
                  <a:pt x="182849" y="264391"/>
                  <a:pt x="174625" y="256454"/>
                  <a:pt x="174625" y="245991"/>
                </a:cubicBezTo>
                <a:lnTo>
                  <a:pt x="174625" y="243826"/>
                </a:lnTo>
                <a:cubicBezTo>
                  <a:pt x="174625" y="233363"/>
                  <a:pt x="182849" y="225064"/>
                  <a:pt x="193218" y="225064"/>
                </a:cubicBezTo>
                <a:close/>
                <a:moveTo>
                  <a:pt x="64438" y="225064"/>
                </a:moveTo>
                <a:lnTo>
                  <a:pt x="66964" y="225064"/>
                </a:lnTo>
                <a:cubicBezTo>
                  <a:pt x="77066" y="225064"/>
                  <a:pt x="85364" y="233363"/>
                  <a:pt x="85364" y="243826"/>
                </a:cubicBezTo>
                <a:lnTo>
                  <a:pt x="85364" y="245991"/>
                </a:lnTo>
                <a:cubicBezTo>
                  <a:pt x="85364" y="256454"/>
                  <a:pt x="77066" y="264391"/>
                  <a:pt x="66964" y="264391"/>
                </a:cubicBezTo>
                <a:lnTo>
                  <a:pt x="64438" y="264391"/>
                </a:lnTo>
                <a:cubicBezTo>
                  <a:pt x="54336" y="264391"/>
                  <a:pt x="46038" y="256454"/>
                  <a:pt x="46038" y="245991"/>
                </a:cubicBezTo>
                <a:lnTo>
                  <a:pt x="46038" y="243826"/>
                </a:lnTo>
                <a:cubicBezTo>
                  <a:pt x="46038" y="233363"/>
                  <a:pt x="54336" y="225064"/>
                  <a:pt x="64438" y="225064"/>
                </a:cubicBezTo>
                <a:close/>
                <a:moveTo>
                  <a:pt x="129996" y="202839"/>
                </a:moveTo>
                <a:cubicBezTo>
                  <a:pt x="132867" y="202839"/>
                  <a:pt x="134662" y="205015"/>
                  <a:pt x="134662" y="207554"/>
                </a:cubicBezTo>
                <a:lnTo>
                  <a:pt x="134662" y="211543"/>
                </a:lnTo>
                <a:cubicBezTo>
                  <a:pt x="143994" y="213356"/>
                  <a:pt x="150454" y="221335"/>
                  <a:pt x="150454" y="230402"/>
                </a:cubicBezTo>
                <a:cubicBezTo>
                  <a:pt x="150454" y="232940"/>
                  <a:pt x="148660" y="234754"/>
                  <a:pt x="145788" y="234754"/>
                </a:cubicBezTo>
                <a:cubicBezTo>
                  <a:pt x="143635" y="234754"/>
                  <a:pt x="141481" y="232940"/>
                  <a:pt x="141481" y="230402"/>
                </a:cubicBezTo>
                <a:cubicBezTo>
                  <a:pt x="141481" y="224962"/>
                  <a:pt x="136457" y="220247"/>
                  <a:pt x="129996" y="220247"/>
                </a:cubicBezTo>
                <a:cubicBezTo>
                  <a:pt x="123895" y="220247"/>
                  <a:pt x="118870" y="224962"/>
                  <a:pt x="118870" y="230402"/>
                </a:cubicBezTo>
                <a:cubicBezTo>
                  <a:pt x="118870" y="236930"/>
                  <a:pt x="122459" y="240194"/>
                  <a:pt x="129996" y="240194"/>
                </a:cubicBezTo>
                <a:cubicBezTo>
                  <a:pt x="145429" y="240194"/>
                  <a:pt x="150454" y="249986"/>
                  <a:pt x="150454" y="259777"/>
                </a:cubicBezTo>
                <a:cubicBezTo>
                  <a:pt x="150454" y="268844"/>
                  <a:pt x="143994" y="276097"/>
                  <a:pt x="134662" y="278273"/>
                </a:cubicBezTo>
                <a:lnTo>
                  <a:pt x="134662" y="282263"/>
                </a:lnTo>
                <a:cubicBezTo>
                  <a:pt x="134662" y="284801"/>
                  <a:pt x="132867" y="286615"/>
                  <a:pt x="129996" y="286615"/>
                </a:cubicBezTo>
                <a:cubicBezTo>
                  <a:pt x="127484" y="286615"/>
                  <a:pt x="125689" y="284801"/>
                  <a:pt x="125689" y="282263"/>
                </a:cubicBezTo>
                <a:lnTo>
                  <a:pt x="125689" y="278273"/>
                </a:lnTo>
                <a:cubicBezTo>
                  <a:pt x="116357" y="276097"/>
                  <a:pt x="109538" y="268844"/>
                  <a:pt x="109538" y="259777"/>
                </a:cubicBezTo>
                <a:cubicBezTo>
                  <a:pt x="109538" y="256876"/>
                  <a:pt x="111692" y="255063"/>
                  <a:pt x="114204" y="255063"/>
                </a:cubicBezTo>
                <a:cubicBezTo>
                  <a:pt x="116716" y="255063"/>
                  <a:pt x="118870" y="256876"/>
                  <a:pt x="118870" y="259777"/>
                </a:cubicBezTo>
                <a:cubicBezTo>
                  <a:pt x="118870" y="264855"/>
                  <a:pt x="123895" y="269207"/>
                  <a:pt x="129996" y="269207"/>
                </a:cubicBezTo>
                <a:cubicBezTo>
                  <a:pt x="136457" y="269207"/>
                  <a:pt x="141481" y="264855"/>
                  <a:pt x="141481" y="259777"/>
                </a:cubicBezTo>
                <a:cubicBezTo>
                  <a:pt x="141481" y="252887"/>
                  <a:pt x="137533" y="249623"/>
                  <a:pt x="129996" y="249623"/>
                </a:cubicBezTo>
                <a:cubicBezTo>
                  <a:pt x="114922" y="249623"/>
                  <a:pt x="109538" y="239468"/>
                  <a:pt x="109538" y="230402"/>
                </a:cubicBezTo>
                <a:cubicBezTo>
                  <a:pt x="109538" y="221335"/>
                  <a:pt x="116357" y="213356"/>
                  <a:pt x="125689" y="211543"/>
                </a:cubicBezTo>
                <a:lnTo>
                  <a:pt x="125689" y="207554"/>
                </a:lnTo>
                <a:cubicBezTo>
                  <a:pt x="125689" y="205015"/>
                  <a:pt x="127484" y="202839"/>
                  <a:pt x="129996" y="202839"/>
                </a:cubicBezTo>
                <a:close/>
                <a:moveTo>
                  <a:pt x="226418" y="193500"/>
                </a:moveTo>
                <a:cubicBezTo>
                  <a:pt x="228215" y="204989"/>
                  <a:pt x="237559" y="214324"/>
                  <a:pt x="249060" y="216119"/>
                </a:cubicBezTo>
                <a:lnTo>
                  <a:pt x="249060" y="193500"/>
                </a:lnTo>
                <a:lnTo>
                  <a:pt x="226418" y="193500"/>
                </a:lnTo>
                <a:close/>
                <a:moveTo>
                  <a:pt x="41330" y="193500"/>
                </a:moveTo>
                <a:cubicBezTo>
                  <a:pt x="39174" y="210015"/>
                  <a:pt x="25876" y="223299"/>
                  <a:pt x="9344" y="225454"/>
                </a:cubicBezTo>
                <a:lnTo>
                  <a:pt x="9344" y="262792"/>
                </a:lnTo>
                <a:cubicBezTo>
                  <a:pt x="25876" y="264946"/>
                  <a:pt x="39174" y="278230"/>
                  <a:pt x="41330" y="295105"/>
                </a:cubicBezTo>
                <a:lnTo>
                  <a:pt x="217074" y="295105"/>
                </a:lnTo>
                <a:cubicBezTo>
                  <a:pt x="219230" y="278230"/>
                  <a:pt x="232527" y="264946"/>
                  <a:pt x="249060" y="262792"/>
                </a:cubicBezTo>
                <a:lnTo>
                  <a:pt x="249060" y="225454"/>
                </a:lnTo>
                <a:cubicBezTo>
                  <a:pt x="232527" y="223299"/>
                  <a:pt x="219230" y="210015"/>
                  <a:pt x="217074" y="193500"/>
                </a:cubicBezTo>
                <a:lnTo>
                  <a:pt x="41330" y="193500"/>
                </a:lnTo>
                <a:close/>
                <a:moveTo>
                  <a:pt x="9344" y="193500"/>
                </a:moveTo>
                <a:lnTo>
                  <a:pt x="9344" y="216119"/>
                </a:lnTo>
                <a:cubicBezTo>
                  <a:pt x="20845" y="214324"/>
                  <a:pt x="30189" y="204989"/>
                  <a:pt x="31986" y="193500"/>
                </a:cubicBezTo>
                <a:lnTo>
                  <a:pt x="9344" y="193500"/>
                </a:lnTo>
                <a:close/>
                <a:moveTo>
                  <a:pt x="202698" y="52762"/>
                </a:moveTo>
                <a:cubicBezTo>
                  <a:pt x="195151" y="62097"/>
                  <a:pt x="176462" y="86152"/>
                  <a:pt x="180415" y="107334"/>
                </a:cubicBezTo>
                <a:cubicBezTo>
                  <a:pt x="182212" y="116669"/>
                  <a:pt x="187963" y="124208"/>
                  <a:pt x="198385" y="130312"/>
                </a:cubicBezTo>
                <a:lnTo>
                  <a:pt x="198385" y="87588"/>
                </a:lnTo>
                <a:cubicBezTo>
                  <a:pt x="198385" y="84715"/>
                  <a:pt x="200182" y="82920"/>
                  <a:pt x="202698" y="82920"/>
                </a:cubicBezTo>
                <a:cubicBezTo>
                  <a:pt x="205573" y="82920"/>
                  <a:pt x="207370" y="84715"/>
                  <a:pt x="207370" y="87588"/>
                </a:cubicBezTo>
                <a:lnTo>
                  <a:pt x="207370" y="130312"/>
                </a:lnTo>
                <a:cubicBezTo>
                  <a:pt x="217792" y="124208"/>
                  <a:pt x="223902" y="116669"/>
                  <a:pt x="225340" y="107334"/>
                </a:cubicBezTo>
                <a:cubicBezTo>
                  <a:pt x="229293" y="86152"/>
                  <a:pt x="210604" y="62097"/>
                  <a:pt x="202698" y="52762"/>
                </a:cubicBezTo>
                <a:close/>
                <a:moveTo>
                  <a:pt x="199823" y="42709"/>
                </a:moveTo>
                <a:cubicBezTo>
                  <a:pt x="201260" y="40914"/>
                  <a:pt x="204495" y="40914"/>
                  <a:pt x="206292" y="42709"/>
                </a:cubicBezTo>
                <a:cubicBezTo>
                  <a:pt x="207729" y="44145"/>
                  <a:pt x="240075" y="77535"/>
                  <a:pt x="234684" y="109129"/>
                </a:cubicBezTo>
                <a:cubicBezTo>
                  <a:pt x="232168" y="122413"/>
                  <a:pt x="222824" y="133184"/>
                  <a:pt x="207370" y="141082"/>
                </a:cubicBezTo>
                <a:lnTo>
                  <a:pt x="207370" y="148622"/>
                </a:lnTo>
                <a:cubicBezTo>
                  <a:pt x="207370" y="159034"/>
                  <a:pt x="199104" y="167291"/>
                  <a:pt x="189041" y="167291"/>
                </a:cubicBezTo>
                <a:lnTo>
                  <a:pt x="143039" y="167291"/>
                </a:lnTo>
                <a:cubicBezTo>
                  <a:pt x="137648" y="167291"/>
                  <a:pt x="133694" y="171241"/>
                  <a:pt x="133694" y="176267"/>
                </a:cubicBezTo>
                <a:lnTo>
                  <a:pt x="133694" y="184166"/>
                </a:lnTo>
                <a:lnTo>
                  <a:pt x="249060" y="184166"/>
                </a:lnTo>
                <a:cubicBezTo>
                  <a:pt x="254091" y="184166"/>
                  <a:pt x="258404" y="188474"/>
                  <a:pt x="258404" y="193500"/>
                </a:cubicBezTo>
                <a:lnTo>
                  <a:pt x="258404" y="295105"/>
                </a:lnTo>
                <a:cubicBezTo>
                  <a:pt x="258404" y="299772"/>
                  <a:pt x="254091" y="304080"/>
                  <a:pt x="249060" y="304080"/>
                </a:cubicBezTo>
                <a:lnTo>
                  <a:pt x="9344" y="304080"/>
                </a:lnTo>
                <a:cubicBezTo>
                  <a:pt x="3953" y="304080"/>
                  <a:pt x="0" y="299772"/>
                  <a:pt x="0" y="295105"/>
                </a:cubicBezTo>
                <a:lnTo>
                  <a:pt x="0" y="193500"/>
                </a:lnTo>
                <a:cubicBezTo>
                  <a:pt x="0" y="188474"/>
                  <a:pt x="3953" y="184166"/>
                  <a:pt x="9344" y="184166"/>
                </a:cubicBezTo>
                <a:lnTo>
                  <a:pt x="124710" y="184166"/>
                </a:lnTo>
                <a:lnTo>
                  <a:pt x="124710" y="176267"/>
                </a:lnTo>
                <a:cubicBezTo>
                  <a:pt x="124710" y="166214"/>
                  <a:pt x="132616" y="157957"/>
                  <a:pt x="143039" y="157957"/>
                </a:cubicBezTo>
                <a:lnTo>
                  <a:pt x="189041" y="157957"/>
                </a:lnTo>
                <a:cubicBezTo>
                  <a:pt x="194072" y="157957"/>
                  <a:pt x="198385" y="154007"/>
                  <a:pt x="198385" y="148622"/>
                </a:cubicBezTo>
                <a:lnTo>
                  <a:pt x="198385" y="141082"/>
                </a:lnTo>
                <a:cubicBezTo>
                  <a:pt x="182931" y="133184"/>
                  <a:pt x="173587" y="122413"/>
                  <a:pt x="171431" y="109129"/>
                </a:cubicBezTo>
                <a:cubicBezTo>
                  <a:pt x="165680" y="77535"/>
                  <a:pt x="198385" y="44145"/>
                  <a:pt x="199823" y="42709"/>
                </a:cubicBezTo>
                <a:close/>
                <a:moveTo>
                  <a:pt x="46644" y="25852"/>
                </a:moveTo>
                <a:cubicBezTo>
                  <a:pt x="38716" y="34885"/>
                  <a:pt x="20337" y="59457"/>
                  <a:pt x="24301" y="80777"/>
                </a:cubicBezTo>
                <a:cubicBezTo>
                  <a:pt x="25742" y="90172"/>
                  <a:pt x="31869" y="97760"/>
                  <a:pt x="42320" y="103903"/>
                </a:cubicBezTo>
                <a:lnTo>
                  <a:pt x="42320" y="60902"/>
                </a:lnTo>
                <a:cubicBezTo>
                  <a:pt x="42320" y="58373"/>
                  <a:pt x="44122" y="56205"/>
                  <a:pt x="46644" y="56205"/>
                </a:cubicBezTo>
                <a:cubicBezTo>
                  <a:pt x="49167" y="56205"/>
                  <a:pt x="51329" y="58373"/>
                  <a:pt x="51329" y="60902"/>
                </a:cubicBezTo>
                <a:lnTo>
                  <a:pt x="51329" y="103903"/>
                </a:lnTo>
                <a:cubicBezTo>
                  <a:pt x="61781" y="97760"/>
                  <a:pt x="67547" y="90172"/>
                  <a:pt x="69349" y="80777"/>
                </a:cubicBezTo>
                <a:cubicBezTo>
                  <a:pt x="73313" y="59457"/>
                  <a:pt x="54573" y="34885"/>
                  <a:pt x="46644" y="25852"/>
                </a:cubicBezTo>
                <a:close/>
                <a:moveTo>
                  <a:pt x="43401" y="15734"/>
                </a:moveTo>
                <a:cubicBezTo>
                  <a:pt x="45203" y="13927"/>
                  <a:pt x="48446" y="13927"/>
                  <a:pt x="49888" y="15734"/>
                </a:cubicBezTo>
                <a:cubicBezTo>
                  <a:pt x="51690" y="17179"/>
                  <a:pt x="84124" y="51146"/>
                  <a:pt x="78358" y="82222"/>
                </a:cubicBezTo>
                <a:cubicBezTo>
                  <a:pt x="76196" y="95953"/>
                  <a:pt x="66826" y="106794"/>
                  <a:pt x="51329" y="114743"/>
                </a:cubicBezTo>
                <a:lnTo>
                  <a:pt x="51329" y="122332"/>
                </a:lnTo>
                <a:cubicBezTo>
                  <a:pt x="51329" y="127390"/>
                  <a:pt x="55654" y="131727"/>
                  <a:pt x="60699" y="131727"/>
                </a:cubicBezTo>
                <a:lnTo>
                  <a:pt x="116198" y="131727"/>
                </a:lnTo>
                <a:cubicBezTo>
                  <a:pt x="126289" y="131727"/>
                  <a:pt x="134578" y="140038"/>
                  <a:pt x="134578" y="150155"/>
                </a:cubicBezTo>
                <a:cubicBezTo>
                  <a:pt x="134578" y="152685"/>
                  <a:pt x="132776" y="154853"/>
                  <a:pt x="129893" y="154853"/>
                </a:cubicBezTo>
                <a:cubicBezTo>
                  <a:pt x="127370" y="154853"/>
                  <a:pt x="125568" y="152685"/>
                  <a:pt x="125568" y="150155"/>
                </a:cubicBezTo>
                <a:cubicBezTo>
                  <a:pt x="125568" y="145097"/>
                  <a:pt x="121244" y="141122"/>
                  <a:pt x="116198" y="141122"/>
                </a:cubicBezTo>
                <a:lnTo>
                  <a:pt x="60699" y="141122"/>
                </a:lnTo>
                <a:cubicBezTo>
                  <a:pt x="50609" y="141122"/>
                  <a:pt x="42320" y="132811"/>
                  <a:pt x="42320" y="122332"/>
                </a:cubicBezTo>
                <a:lnTo>
                  <a:pt x="42320" y="114743"/>
                </a:lnTo>
                <a:cubicBezTo>
                  <a:pt x="26823" y="106794"/>
                  <a:pt x="17454" y="95953"/>
                  <a:pt x="15291" y="82222"/>
                </a:cubicBezTo>
                <a:cubicBezTo>
                  <a:pt x="9525" y="51146"/>
                  <a:pt x="41960" y="17179"/>
                  <a:pt x="43401" y="15734"/>
                </a:cubicBezTo>
                <a:close/>
                <a:moveTo>
                  <a:pt x="129023" y="11545"/>
                </a:moveTo>
                <a:cubicBezTo>
                  <a:pt x="121490" y="20565"/>
                  <a:pt x="102837" y="45099"/>
                  <a:pt x="106782" y="66386"/>
                </a:cubicBezTo>
                <a:cubicBezTo>
                  <a:pt x="108217" y="75406"/>
                  <a:pt x="114316" y="83344"/>
                  <a:pt x="124718" y="89477"/>
                </a:cubicBezTo>
                <a:lnTo>
                  <a:pt x="124718" y="46182"/>
                </a:lnTo>
                <a:cubicBezTo>
                  <a:pt x="124718" y="43656"/>
                  <a:pt x="126512" y="41492"/>
                  <a:pt x="129023" y="41492"/>
                </a:cubicBezTo>
                <a:cubicBezTo>
                  <a:pt x="131893" y="41492"/>
                  <a:pt x="133686" y="43656"/>
                  <a:pt x="133686" y="46182"/>
                </a:cubicBezTo>
                <a:lnTo>
                  <a:pt x="133686" y="89477"/>
                </a:lnTo>
                <a:cubicBezTo>
                  <a:pt x="144089" y="83344"/>
                  <a:pt x="150187" y="75406"/>
                  <a:pt x="151622" y="66386"/>
                </a:cubicBezTo>
                <a:cubicBezTo>
                  <a:pt x="155568" y="44739"/>
                  <a:pt x="136915" y="20565"/>
                  <a:pt x="129023" y="11545"/>
                </a:cubicBezTo>
                <a:close/>
                <a:moveTo>
                  <a:pt x="125794" y="1082"/>
                </a:moveTo>
                <a:cubicBezTo>
                  <a:pt x="127588" y="-361"/>
                  <a:pt x="130458" y="-361"/>
                  <a:pt x="132251" y="1082"/>
                </a:cubicBezTo>
                <a:cubicBezTo>
                  <a:pt x="133686" y="2525"/>
                  <a:pt x="166329" y="36801"/>
                  <a:pt x="160949" y="67830"/>
                </a:cubicBezTo>
                <a:cubicBezTo>
                  <a:pt x="158438" y="81179"/>
                  <a:pt x="149111" y="92003"/>
                  <a:pt x="133686" y="99940"/>
                </a:cubicBezTo>
                <a:lnTo>
                  <a:pt x="133686" y="121588"/>
                </a:lnTo>
                <a:cubicBezTo>
                  <a:pt x="133686" y="124114"/>
                  <a:pt x="131893" y="126278"/>
                  <a:pt x="129023" y="126278"/>
                </a:cubicBezTo>
                <a:cubicBezTo>
                  <a:pt x="126512" y="126278"/>
                  <a:pt x="124718" y="124114"/>
                  <a:pt x="124718" y="121588"/>
                </a:cubicBezTo>
                <a:lnTo>
                  <a:pt x="124718" y="99940"/>
                </a:lnTo>
                <a:cubicBezTo>
                  <a:pt x="109294" y="92003"/>
                  <a:pt x="99967" y="81179"/>
                  <a:pt x="97456" y="67830"/>
                </a:cubicBezTo>
                <a:cubicBezTo>
                  <a:pt x="92075" y="36801"/>
                  <a:pt x="124718" y="2525"/>
                  <a:pt x="125794" y="1082"/>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17" name="Freeform 408">
            <a:extLst>
              <a:ext uri="{FF2B5EF4-FFF2-40B4-BE49-F238E27FC236}">
                <a16:creationId xmlns:a16="http://schemas.microsoft.com/office/drawing/2014/main" id="{AD2ABD4F-528B-45E6-82FD-E55F5B834355}"/>
              </a:ext>
            </a:extLst>
          </p:cNvPr>
          <p:cNvSpPr>
            <a:spLocks noChangeArrowheads="1"/>
          </p:cNvSpPr>
          <p:nvPr/>
        </p:nvSpPr>
        <p:spPr bwMode="auto">
          <a:xfrm>
            <a:off x="7419380" y="2977854"/>
            <a:ext cx="688946" cy="853968"/>
          </a:xfrm>
          <a:custGeom>
            <a:avLst/>
            <a:gdLst>
              <a:gd name="T0" fmla="*/ 350639 w 543686"/>
              <a:gd name="T1" fmla="*/ 474001 h 498115"/>
              <a:gd name="T2" fmla="*/ 410674 w 543686"/>
              <a:gd name="T3" fmla="*/ 373586 h 498115"/>
              <a:gd name="T4" fmla="*/ 414988 w 543686"/>
              <a:gd name="T5" fmla="*/ 354511 h 498115"/>
              <a:gd name="T6" fmla="*/ 418943 w 543686"/>
              <a:gd name="T7" fmla="*/ 336156 h 498115"/>
              <a:gd name="T8" fmla="*/ 265425 w 543686"/>
              <a:gd name="T9" fmla="*/ 250157 h 498115"/>
              <a:gd name="T10" fmla="*/ 324276 w 543686"/>
              <a:gd name="T11" fmla="*/ 216792 h 498115"/>
              <a:gd name="T12" fmla="*/ 279562 w 543686"/>
              <a:gd name="T13" fmla="*/ 207169 h 498115"/>
              <a:gd name="T14" fmla="*/ 279562 w 543686"/>
              <a:gd name="T15" fmla="*/ 207169 h 498115"/>
              <a:gd name="T16" fmla="*/ 219785 w 543686"/>
              <a:gd name="T17" fmla="*/ 208360 h 498115"/>
              <a:gd name="T18" fmla="*/ 281300 w 543686"/>
              <a:gd name="T19" fmla="*/ 183016 h 498115"/>
              <a:gd name="T20" fmla="*/ 333847 w 543686"/>
              <a:gd name="T21" fmla="*/ 178396 h 498115"/>
              <a:gd name="T22" fmla="*/ 217271 w 543686"/>
              <a:gd name="T23" fmla="*/ 155972 h 498115"/>
              <a:gd name="T24" fmla="*/ 217271 w 543686"/>
              <a:gd name="T25" fmla="*/ 155972 h 498115"/>
              <a:gd name="T26" fmla="*/ 254710 w 543686"/>
              <a:gd name="T27" fmla="*/ 158524 h 498115"/>
              <a:gd name="T28" fmla="*/ 301711 w 543686"/>
              <a:gd name="T29" fmla="*/ 159204 h 498115"/>
              <a:gd name="T30" fmla="*/ 385309 w 543686"/>
              <a:gd name="T31" fmla="*/ 141945 h 498115"/>
              <a:gd name="T32" fmla="*/ 82142 w 543686"/>
              <a:gd name="T33" fmla="*/ 126626 h 498115"/>
              <a:gd name="T34" fmla="*/ 69296 w 543686"/>
              <a:gd name="T35" fmla="*/ 255317 h 498115"/>
              <a:gd name="T36" fmla="*/ 98912 w 543686"/>
              <a:gd name="T37" fmla="*/ 253515 h 498115"/>
              <a:gd name="T38" fmla="*/ 86424 w 543686"/>
              <a:gd name="T39" fmla="*/ 126626 h 498115"/>
              <a:gd name="T40" fmla="*/ 280534 w 543686"/>
              <a:gd name="T41" fmla="*/ 119125 h 498115"/>
              <a:gd name="T42" fmla="*/ 228310 w 543686"/>
              <a:gd name="T43" fmla="*/ 271645 h 498115"/>
              <a:gd name="T44" fmla="*/ 346805 w 543686"/>
              <a:gd name="T45" fmla="*/ 230375 h 498115"/>
              <a:gd name="T46" fmla="*/ 337081 w 543686"/>
              <a:gd name="T47" fmla="*/ 133839 h 498115"/>
              <a:gd name="T48" fmla="*/ 86424 w 543686"/>
              <a:gd name="T49" fmla="*/ 111125 h 498115"/>
              <a:gd name="T50" fmla="*/ 114256 w 543686"/>
              <a:gd name="T51" fmla="*/ 132754 h 498115"/>
              <a:gd name="T52" fmla="*/ 97485 w 543686"/>
              <a:gd name="T53" fmla="*/ 275144 h 498115"/>
              <a:gd name="T54" fmla="*/ 47530 w 543686"/>
              <a:gd name="T55" fmla="*/ 254957 h 498115"/>
              <a:gd name="T56" fmla="*/ 86424 w 543686"/>
              <a:gd name="T57" fmla="*/ 111125 h 498115"/>
              <a:gd name="T58" fmla="*/ 353471 w 543686"/>
              <a:gd name="T59" fmla="*/ 110173 h 498115"/>
              <a:gd name="T60" fmla="*/ 314390 w 543686"/>
              <a:gd name="T61" fmla="*/ 83956 h 498115"/>
              <a:gd name="T62" fmla="*/ 275852 w 543686"/>
              <a:gd name="T63" fmla="*/ 104411 h 498115"/>
              <a:gd name="T64" fmla="*/ 316191 w 543686"/>
              <a:gd name="T65" fmla="*/ 103694 h 498115"/>
              <a:gd name="T66" fmla="*/ 349327 w 543686"/>
              <a:gd name="T67" fmla="*/ 124867 h 498115"/>
              <a:gd name="T68" fmla="*/ 386784 w 543686"/>
              <a:gd name="T69" fmla="*/ 193411 h 498115"/>
              <a:gd name="T70" fmla="*/ 327716 w 543686"/>
              <a:gd name="T71" fmla="*/ 80367 h 498115"/>
              <a:gd name="T72" fmla="*/ 429727 w 543686"/>
              <a:gd name="T73" fmla="*/ 323559 h 498115"/>
              <a:gd name="T74" fmla="*/ 356170 w 543686"/>
              <a:gd name="T75" fmla="*/ 67089 h 498115"/>
              <a:gd name="T76" fmla="*/ 373818 w 543686"/>
              <a:gd name="T77" fmla="*/ 222121 h 498115"/>
              <a:gd name="T78" fmla="*/ 325195 w 543686"/>
              <a:gd name="T79" fmla="*/ 262314 h 498115"/>
              <a:gd name="T80" fmla="*/ 211742 w 543686"/>
              <a:gd name="T81" fmla="*/ 270568 h 498115"/>
              <a:gd name="T82" fmla="*/ 203818 w 543686"/>
              <a:gd name="T83" fmla="*/ 244729 h 498115"/>
              <a:gd name="T84" fmla="*/ 212823 w 543686"/>
              <a:gd name="T85" fmla="*/ 108359 h 498115"/>
              <a:gd name="T86" fmla="*/ 315831 w 543686"/>
              <a:gd name="T87" fmla="*/ 67448 h 498115"/>
              <a:gd name="T88" fmla="*/ 82099 w 543686"/>
              <a:gd name="T89" fmla="*/ 38870 h 498115"/>
              <a:gd name="T90" fmla="*/ 142853 w 543686"/>
              <a:gd name="T91" fmla="*/ 368548 h 498115"/>
              <a:gd name="T92" fmla="*/ 371849 w 543686"/>
              <a:gd name="T93" fmla="*/ 360630 h 498115"/>
              <a:gd name="T94" fmla="*/ 377961 w 543686"/>
              <a:gd name="T95" fmla="*/ 344794 h 498115"/>
              <a:gd name="T96" fmla="*/ 383353 w 543686"/>
              <a:gd name="T97" fmla="*/ 330397 h 498115"/>
              <a:gd name="T98" fmla="*/ 389824 w 543686"/>
              <a:gd name="T99" fmla="*/ 317441 h 498115"/>
              <a:gd name="T100" fmla="*/ 485449 w 543686"/>
              <a:gd name="T101" fmla="*/ 46788 h 498115"/>
              <a:gd name="T102" fmla="*/ 433682 w 543686"/>
              <a:gd name="T103" fmla="*/ 340475 h 498115"/>
              <a:gd name="T104" fmla="*/ 429727 w 543686"/>
              <a:gd name="T105" fmla="*/ 359910 h 498115"/>
              <a:gd name="T106" fmla="*/ 528588 w 543686"/>
              <a:gd name="T107" fmla="*/ 321400 h 498115"/>
              <a:gd name="T108" fmla="*/ 178443 w 543686"/>
              <a:gd name="T109" fmla="*/ 15476 h 498115"/>
              <a:gd name="T110" fmla="*/ 500188 w 543686"/>
              <a:gd name="T111" fmla="*/ 2879 h 498115"/>
              <a:gd name="T112" fmla="*/ 543686 w 543686"/>
              <a:gd name="T113" fmla="*/ 321759 h 498115"/>
              <a:gd name="T114" fmla="*/ 423976 w 543686"/>
              <a:gd name="T115" fmla="*/ 382944 h 498115"/>
              <a:gd name="T116" fmla="*/ 339136 w 543686"/>
              <a:gd name="T117" fmla="*/ 482999 h 498115"/>
              <a:gd name="T118" fmla="*/ 154356 w 543686"/>
              <a:gd name="T119" fmla="*/ 384744 h 498115"/>
              <a:gd name="T120" fmla="*/ 27456 w 543686"/>
              <a:gd name="T121" fmla="*/ 313122 h 498115"/>
              <a:gd name="T122" fmla="*/ 161906 w 543686"/>
              <a:gd name="T123" fmla="*/ 0 h 498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3686" h="498115">
                <a:moveTo>
                  <a:pt x="400609" y="330397"/>
                </a:moveTo>
                <a:cubicBezTo>
                  <a:pt x="395935" y="340475"/>
                  <a:pt x="389464" y="357031"/>
                  <a:pt x="381915" y="378265"/>
                </a:cubicBezTo>
                <a:cubicBezTo>
                  <a:pt x="375085" y="396981"/>
                  <a:pt x="368254" y="417136"/>
                  <a:pt x="362862" y="434411"/>
                </a:cubicBezTo>
                <a:cubicBezTo>
                  <a:pt x="354594" y="459605"/>
                  <a:pt x="350999" y="472202"/>
                  <a:pt x="350639" y="474001"/>
                </a:cubicBezTo>
                <a:cubicBezTo>
                  <a:pt x="352437" y="475801"/>
                  <a:pt x="367176" y="482639"/>
                  <a:pt x="377242" y="482639"/>
                </a:cubicBezTo>
                <a:cubicBezTo>
                  <a:pt x="378320" y="482639"/>
                  <a:pt x="379039" y="482639"/>
                  <a:pt x="379399" y="482279"/>
                </a:cubicBezTo>
                <a:cubicBezTo>
                  <a:pt x="381915" y="475441"/>
                  <a:pt x="391981" y="443769"/>
                  <a:pt x="401328" y="407778"/>
                </a:cubicBezTo>
                <a:cubicBezTo>
                  <a:pt x="404563" y="396261"/>
                  <a:pt x="407799" y="384384"/>
                  <a:pt x="410674" y="373586"/>
                </a:cubicBezTo>
                <a:cubicBezTo>
                  <a:pt x="410674" y="372867"/>
                  <a:pt x="410674" y="372867"/>
                  <a:pt x="410674" y="372507"/>
                </a:cubicBezTo>
                <a:cubicBezTo>
                  <a:pt x="411393" y="370347"/>
                  <a:pt x="411753" y="368188"/>
                  <a:pt x="412472" y="365668"/>
                </a:cubicBezTo>
                <a:cubicBezTo>
                  <a:pt x="412831" y="364589"/>
                  <a:pt x="413191" y="363149"/>
                  <a:pt x="413191" y="361709"/>
                </a:cubicBezTo>
                <a:cubicBezTo>
                  <a:pt x="413910" y="359190"/>
                  <a:pt x="414629" y="356671"/>
                  <a:pt x="414988" y="354511"/>
                </a:cubicBezTo>
                <a:cubicBezTo>
                  <a:pt x="415348" y="353432"/>
                  <a:pt x="415348" y="352712"/>
                  <a:pt x="415707" y="351632"/>
                </a:cubicBezTo>
                <a:cubicBezTo>
                  <a:pt x="416067" y="349113"/>
                  <a:pt x="416786" y="346953"/>
                  <a:pt x="417505" y="344434"/>
                </a:cubicBezTo>
                <a:cubicBezTo>
                  <a:pt x="417505" y="344074"/>
                  <a:pt x="417505" y="343714"/>
                  <a:pt x="417505" y="343354"/>
                </a:cubicBezTo>
                <a:cubicBezTo>
                  <a:pt x="418224" y="340475"/>
                  <a:pt x="418583" y="338315"/>
                  <a:pt x="418943" y="336156"/>
                </a:cubicBezTo>
                <a:lnTo>
                  <a:pt x="400609" y="330397"/>
                </a:lnTo>
                <a:close/>
                <a:moveTo>
                  <a:pt x="263441" y="244809"/>
                </a:moveTo>
                <a:cubicBezTo>
                  <a:pt x="265029" y="244475"/>
                  <a:pt x="267410" y="245144"/>
                  <a:pt x="267807" y="246815"/>
                </a:cubicBezTo>
                <a:cubicBezTo>
                  <a:pt x="268203" y="248486"/>
                  <a:pt x="267410" y="249822"/>
                  <a:pt x="265425" y="250157"/>
                </a:cubicBezTo>
                <a:cubicBezTo>
                  <a:pt x="263838" y="250491"/>
                  <a:pt x="261854" y="250157"/>
                  <a:pt x="261060" y="248486"/>
                </a:cubicBezTo>
                <a:cubicBezTo>
                  <a:pt x="260663" y="246815"/>
                  <a:pt x="261854" y="245144"/>
                  <a:pt x="263441" y="244809"/>
                </a:cubicBezTo>
                <a:close/>
                <a:moveTo>
                  <a:pt x="312484" y="210998"/>
                </a:moveTo>
                <a:cubicBezTo>
                  <a:pt x="317274" y="209550"/>
                  <a:pt x="322434" y="212447"/>
                  <a:pt x="324276" y="216792"/>
                </a:cubicBezTo>
                <a:cubicBezTo>
                  <a:pt x="325382" y="221498"/>
                  <a:pt x="322802" y="226929"/>
                  <a:pt x="318011" y="228378"/>
                </a:cubicBezTo>
                <a:cubicBezTo>
                  <a:pt x="313221" y="229826"/>
                  <a:pt x="308061" y="226929"/>
                  <a:pt x="306587" y="222223"/>
                </a:cubicBezTo>
                <a:cubicBezTo>
                  <a:pt x="305113" y="217516"/>
                  <a:pt x="308061" y="212447"/>
                  <a:pt x="312484" y="210998"/>
                </a:cubicBezTo>
                <a:close/>
                <a:moveTo>
                  <a:pt x="279562" y="207169"/>
                </a:moveTo>
                <a:cubicBezTo>
                  <a:pt x="281074" y="206375"/>
                  <a:pt x="282963" y="207566"/>
                  <a:pt x="283719" y="209153"/>
                </a:cubicBezTo>
                <a:cubicBezTo>
                  <a:pt x="284097" y="211138"/>
                  <a:pt x="283341" y="212726"/>
                  <a:pt x="281452" y="213519"/>
                </a:cubicBezTo>
                <a:cubicBezTo>
                  <a:pt x="279562" y="213916"/>
                  <a:pt x="277672" y="213122"/>
                  <a:pt x="277294" y="211138"/>
                </a:cubicBezTo>
                <a:cubicBezTo>
                  <a:pt x="276538" y="209153"/>
                  <a:pt x="277672" y="207566"/>
                  <a:pt x="279562" y="207169"/>
                </a:cubicBezTo>
                <a:close/>
                <a:moveTo>
                  <a:pt x="222166" y="203994"/>
                </a:moveTo>
                <a:cubicBezTo>
                  <a:pt x="224150" y="203200"/>
                  <a:pt x="225738" y="204391"/>
                  <a:pt x="226532" y="205978"/>
                </a:cubicBezTo>
                <a:cubicBezTo>
                  <a:pt x="226928" y="207963"/>
                  <a:pt x="225738" y="209551"/>
                  <a:pt x="224150" y="210344"/>
                </a:cubicBezTo>
                <a:cubicBezTo>
                  <a:pt x="222166" y="210741"/>
                  <a:pt x="220182" y="209947"/>
                  <a:pt x="219785" y="208360"/>
                </a:cubicBezTo>
                <a:cubicBezTo>
                  <a:pt x="219388" y="206375"/>
                  <a:pt x="220182" y="204391"/>
                  <a:pt x="222166" y="203994"/>
                </a:cubicBezTo>
                <a:close/>
                <a:moveTo>
                  <a:pt x="279316" y="176591"/>
                </a:moveTo>
                <a:cubicBezTo>
                  <a:pt x="280904" y="176213"/>
                  <a:pt x="283285" y="177347"/>
                  <a:pt x="283682" y="178859"/>
                </a:cubicBezTo>
                <a:cubicBezTo>
                  <a:pt x="284078" y="180371"/>
                  <a:pt x="283285" y="182638"/>
                  <a:pt x="281300" y="183016"/>
                </a:cubicBezTo>
                <a:cubicBezTo>
                  <a:pt x="279316" y="183772"/>
                  <a:pt x="277729" y="182638"/>
                  <a:pt x="276935" y="181127"/>
                </a:cubicBezTo>
                <a:cubicBezTo>
                  <a:pt x="276538" y="179237"/>
                  <a:pt x="277729" y="177347"/>
                  <a:pt x="279316" y="176591"/>
                </a:cubicBezTo>
                <a:close/>
                <a:moveTo>
                  <a:pt x="325989" y="174110"/>
                </a:moveTo>
                <a:cubicBezTo>
                  <a:pt x="329203" y="173038"/>
                  <a:pt x="332775" y="175181"/>
                  <a:pt x="333847" y="178396"/>
                </a:cubicBezTo>
                <a:cubicBezTo>
                  <a:pt x="334918" y="181610"/>
                  <a:pt x="332775" y="184825"/>
                  <a:pt x="329560" y="185896"/>
                </a:cubicBezTo>
                <a:cubicBezTo>
                  <a:pt x="326346" y="186968"/>
                  <a:pt x="322774" y="185182"/>
                  <a:pt x="321703" y="181968"/>
                </a:cubicBezTo>
                <a:cubicBezTo>
                  <a:pt x="320988" y="178753"/>
                  <a:pt x="322774" y="175181"/>
                  <a:pt x="325989" y="174110"/>
                </a:cubicBezTo>
                <a:close/>
                <a:moveTo>
                  <a:pt x="217271" y="155972"/>
                </a:moveTo>
                <a:cubicBezTo>
                  <a:pt x="219161" y="155575"/>
                  <a:pt x="221051" y="156766"/>
                  <a:pt x="221429" y="158353"/>
                </a:cubicBezTo>
                <a:cubicBezTo>
                  <a:pt x="222185" y="160338"/>
                  <a:pt x="221051" y="162322"/>
                  <a:pt x="219161" y="162719"/>
                </a:cubicBezTo>
                <a:cubicBezTo>
                  <a:pt x="217649" y="163116"/>
                  <a:pt x="215759" y="162322"/>
                  <a:pt x="215381" y="160338"/>
                </a:cubicBezTo>
                <a:cubicBezTo>
                  <a:pt x="214625" y="158750"/>
                  <a:pt x="215381" y="156766"/>
                  <a:pt x="217271" y="155972"/>
                </a:cubicBezTo>
                <a:close/>
                <a:moveTo>
                  <a:pt x="257091" y="154366"/>
                </a:moveTo>
                <a:cubicBezTo>
                  <a:pt x="258679" y="153988"/>
                  <a:pt x="260663" y="155122"/>
                  <a:pt x="261457" y="157012"/>
                </a:cubicBezTo>
                <a:cubicBezTo>
                  <a:pt x="261853" y="158146"/>
                  <a:pt x="261060" y="160413"/>
                  <a:pt x="259075" y="160791"/>
                </a:cubicBezTo>
                <a:cubicBezTo>
                  <a:pt x="257091" y="161547"/>
                  <a:pt x="255107" y="160413"/>
                  <a:pt x="254710" y="158524"/>
                </a:cubicBezTo>
                <a:cubicBezTo>
                  <a:pt x="254313" y="157012"/>
                  <a:pt x="255107" y="155122"/>
                  <a:pt x="257091" y="154366"/>
                </a:cubicBezTo>
                <a:close/>
                <a:moveTo>
                  <a:pt x="299821" y="153156"/>
                </a:moveTo>
                <a:cubicBezTo>
                  <a:pt x="301711" y="152400"/>
                  <a:pt x="303601" y="153534"/>
                  <a:pt x="303979" y="155046"/>
                </a:cubicBezTo>
                <a:cubicBezTo>
                  <a:pt x="304735" y="156936"/>
                  <a:pt x="303601" y="158826"/>
                  <a:pt x="301711" y="159204"/>
                </a:cubicBezTo>
                <a:cubicBezTo>
                  <a:pt x="300199" y="159960"/>
                  <a:pt x="298309" y="158826"/>
                  <a:pt x="297931" y="157314"/>
                </a:cubicBezTo>
                <a:cubicBezTo>
                  <a:pt x="297175" y="155424"/>
                  <a:pt x="298309" y="153534"/>
                  <a:pt x="299821" y="153156"/>
                </a:cubicBezTo>
                <a:close/>
                <a:moveTo>
                  <a:pt x="379178" y="138496"/>
                </a:moveTo>
                <a:cubicBezTo>
                  <a:pt x="381477" y="138113"/>
                  <a:pt x="384543" y="139263"/>
                  <a:pt x="385309" y="141945"/>
                </a:cubicBezTo>
                <a:cubicBezTo>
                  <a:pt x="385692" y="144244"/>
                  <a:pt x="384543" y="147309"/>
                  <a:pt x="381860" y="148076"/>
                </a:cubicBezTo>
                <a:cubicBezTo>
                  <a:pt x="379178" y="148842"/>
                  <a:pt x="376496" y="147309"/>
                  <a:pt x="376113" y="144627"/>
                </a:cubicBezTo>
                <a:cubicBezTo>
                  <a:pt x="374963" y="142328"/>
                  <a:pt x="376496" y="139646"/>
                  <a:pt x="379178" y="138496"/>
                </a:cubicBezTo>
                <a:close/>
                <a:moveTo>
                  <a:pt x="82142" y="126626"/>
                </a:moveTo>
                <a:cubicBezTo>
                  <a:pt x="77860" y="127347"/>
                  <a:pt x="73221" y="129149"/>
                  <a:pt x="69296" y="131673"/>
                </a:cubicBezTo>
                <a:cubicBezTo>
                  <a:pt x="65728" y="133835"/>
                  <a:pt x="62516" y="137080"/>
                  <a:pt x="60375" y="140685"/>
                </a:cubicBezTo>
                <a:cubicBezTo>
                  <a:pt x="53239" y="151138"/>
                  <a:pt x="53239" y="235851"/>
                  <a:pt x="60018" y="246305"/>
                </a:cubicBezTo>
                <a:cubicBezTo>
                  <a:pt x="62516" y="249910"/>
                  <a:pt x="65728" y="253154"/>
                  <a:pt x="69296" y="255317"/>
                </a:cubicBezTo>
                <a:cubicBezTo>
                  <a:pt x="73221" y="257841"/>
                  <a:pt x="77860" y="259643"/>
                  <a:pt x="82498" y="260364"/>
                </a:cubicBezTo>
                <a:cubicBezTo>
                  <a:pt x="83569" y="260364"/>
                  <a:pt x="85353" y="260364"/>
                  <a:pt x="86424" y="260364"/>
                </a:cubicBezTo>
                <a:lnTo>
                  <a:pt x="95701" y="260004"/>
                </a:lnTo>
                <a:cubicBezTo>
                  <a:pt x="97842" y="258562"/>
                  <a:pt x="98912" y="257120"/>
                  <a:pt x="98912" y="253515"/>
                </a:cubicBezTo>
                <a:lnTo>
                  <a:pt x="98912" y="133114"/>
                </a:lnTo>
                <a:cubicBezTo>
                  <a:pt x="98912" y="129870"/>
                  <a:pt x="97842" y="128428"/>
                  <a:pt x="96058" y="126986"/>
                </a:cubicBezTo>
                <a:lnTo>
                  <a:pt x="89992" y="126626"/>
                </a:lnTo>
                <a:lnTo>
                  <a:pt x="86424" y="126626"/>
                </a:lnTo>
                <a:cubicBezTo>
                  <a:pt x="85353" y="126626"/>
                  <a:pt x="83569" y="126626"/>
                  <a:pt x="82142" y="126626"/>
                </a:cubicBezTo>
                <a:close/>
                <a:moveTo>
                  <a:pt x="303585" y="116972"/>
                </a:moveTo>
                <a:cubicBezTo>
                  <a:pt x="298543" y="116254"/>
                  <a:pt x="293861" y="116254"/>
                  <a:pt x="288818" y="117331"/>
                </a:cubicBezTo>
                <a:cubicBezTo>
                  <a:pt x="285217" y="117689"/>
                  <a:pt x="283055" y="118048"/>
                  <a:pt x="280534" y="119125"/>
                </a:cubicBezTo>
                <a:lnTo>
                  <a:pt x="189772" y="147835"/>
                </a:lnTo>
                <a:lnTo>
                  <a:pt x="216424" y="233963"/>
                </a:lnTo>
                <a:cubicBezTo>
                  <a:pt x="225428" y="234681"/>
                  <a:pt x="232992" y="240782"/>
                  <a:pt x="235513" y="249036"/>
                </a:cubicBezTo>
                <a:cubicBezTo>
                  <a:pt x="238034" y="257649"/>
                  <a:pt x="234793" y="266620"/>
                  <a:pt x="228310" y="271645"/>
                </a:cubicBezTo>
                <a:lnTo>
                  <a:pt x="229390" y="274874"/>
                </a:lnTo>
                <a:lnTo>
                  <a:pt x="319793" y="247959"/>
                </a:lnTo>
                <a:cubicBezTo>
                  <a:pt x="323034" y="246883"/>
                  <a:pt x="325195" y="246165"/>
                  <a:pt x="327356" y="245088"/>
                </a:cubicBezTo>
                <a:cubicBezTo>
                  <a:pt x="334920" y="241858"/>
                  <a:pt x="341403" y="236834"/>
                  <a:pt x="346805" y="230375"/>
                </a:cubicBezTo>
                <a:cubicBezTo>
                  <a:pt x="350407" y="226068"/>
                  <a:pt x="353288" y="220685"/>
                  <a:pt x="355449" y="215302"/>
                </a:cubicBezTo>
                <a:cubicBezTo>
                  <a:pt x="356530" y="213508"/>
                  <a:pt x="356890" y="212072"/>
                  <a:pt x="356890" y="211354"/>
                </a:cubicBezTo>
                <a:cubicBezTo>
                  <a:pt x="362653" y="195205"/>
                  <a:pt x="354369" y="159318"/>
                  <a:pt x="340322" y="138504"/>
                </a:cubicBezTo>
                <a:lnTo>
                  <a:pt x="337081" y="133839"/>
                </a:lnTo>
                <a:cubicBezTo>
                  <a:pt x="335280" y="132044"/>
                  <a:pt x="333839" y="130250"/>
                  <a:pt x="331678" y="128814"/>
                </a:cubicBezTo>
                <a:cubicBezTo>
                  <a:pt x="325916" y="124149"/>
                  <a:pt x="319072" y="120919"/>
                  <a:pt x="311869" y="118407"/>
                </a:cubicBezTo>
                <a:cubicBezTo>
                  <a:pt x="309348" y="117689"/>
                  <a:pt x="306466" y="117331"/>
                  <a:pt x="303585" y="116972"/>
                </a:cubicBezTo>
                <a:close/>
                <a:moveTo>
                  <a:pt x="86424" y="111125"/>
                </a:moveTo>
                <a:lnTo>
                  <a:pt x="98199" y="111486"/>
                </a:lnTo>
                <a:cubicBezTo>
                  <a:pt x="99269" y="111846"/>
                  <a:pt x="101053" y="112207"/>
                  <a:pt x="101767" y="112928"/>
                </a:cubicBezTo>
                <a:cubicBezTo>
                  <a:pt x="102838" y="113288"/>
                  <a:pt x="103908" y="114009"/>
                  <a:pt x="104622" y="114730"/>
                </a:cubicBezTo>
                <a:cubicBezTo>
                  <a:pt x="110688" y="118695"/>
                  <a:pt x="113899" y="124823"/>
                  <a:pt x="114256" y="132754"/>
                </a:cubicBezTo>
                <a:lnTo>
                  <a:pt x="114256" y="253875"/>
                </a:lnTo>
                <a:cubicBezTo>
                  <a:pt x="113899" y="263608"/>
                  <a:pt x="109617" y="270097"/>
                  <a:pt x="101767" y="274423"/>
                </a:cubicBezTo>
                <a:cubicBezTo>
                  <a:pt x="101053" y="274783"/>
                  <a:pt x="100340" y="274783"/>
                  <a:pt x="99626" y="275144"/>
                </a:cubicBezTo>
                <a:cubicBezTo>
                  <a:pt x="98912" y="275144"/>
                  <a:pt x="97842" y="275144"/>
                  <a:pt x="97485" y="275144"/>
                </a:cubicBezTo>
                <a:lnTo>
                  <a:pt x="86424" y="275865"/>
                </a:lnTo>
                <a:cubicBezTo>
                  <a:pt x="84283" y="275865"/>
                  <a:pt x="82142" y="275865"/>
                  <a:pt x="80357" y="275504"/>
                </a:cubicBezTo>
                <a:cubicBezTo>
                  <a:pt x="73578" y="274783"/>
                  <a:pt x="67155" y="272260"/>
                  <a:pt x="61089" y="268295"/>
                </a:cubicBezTo>
                <a:cubicBezTo>
                  <a:pt x="55737" y="264690"/>
                  <a:pt x="51098" y="260364"/>
                  <a:pt x="47530" y="254957"/>
                </a:cubicBezTo>
                <a:cubicBezTo>
                  <a:pt x="36825" y="240177"/>
                  <a:pt x="36825" y="146813"/>
                  <a:pt x="47530" y="131673"/>
                </a:cubicBezTo>
                <a:cubicBezTo>
                  <a:pt x="51098" y="126626"/>
                  <a:pt x="55737" y="121940"/>
                  <a:pt x="61089" y="118695"/>
                </a:cubicBezTo>
                <a:cubicBezTo>
                  <a:pt x="67155" y="114730"/>
                  <a:pt x="73578" y="112207"/>
                  <a:pt x="80357" y="111486"/>
                </a:cubicBezTo>
                <a:cubicBezTo>
                  <a:pt x="82498" y="111125"/>
                  <a:pt x="84639" y="111125"/>
                  <a:pt x="86424" y="111125"/>
                </a:cubicBezTo>
                <a:close/>
                <a:moveTo>
                  <a:pt x="357867" y="102672"/>
                </a:moveTo>
                <a:cubicBezTo>
                  <a:pt x="360798" y="101600"/>
                  <a:pt x="364461" y="103386"/>
                  <a:pt x="365560" y="106601"/>
                </a:cubicBezTo>
                <a:cubicBezTo>
                  <a:pt x="366659" y="110173"/>
                  <a:pt x="364827" y="113388"/>
                  <a:pt x="361530" y="114459"/>
                </a:cubicBezTo>
                <a:cubicBezTo>
                  <a:pt x="358233" y="115531"/>
                  <a:pt x="354570" y="113745"/>
                  <a:pt x="353471" y="110173"/>
                </a:cubicBezTo>
                <a:cubicBezTo>
                  <a:pt x="352738" y="106958"/>
                  <a:pt x="354570" y="103743"/>
                  <a:pt x="357867" y="102672"/>
                </a:cubicBezTo>
                <a:close/>
                <a:moveTo>
                  <a:pt x="327716" y="80367"/>
                </a:moveTo>
                <a:cubicBezTo>
                  <a:pt x="325195" y="80726"/>
                  <a:pt x="323034" y="81444"/>
                  <a:pt x="320513" y="81802"/>
                </a:cubicBezTo>
                <a:lnTo>
                  <a:pt x="314390" y="83956"/>
                </a:lnTo>
                <a:cubicBezTo>
                  <a:pt x="314390" y="83956"/>
                  <a:pt x="314030" y="83956"/>
                  <a:pt x="313670" y="83956"/>
                </a:cubicBezTo>
                <a:lnTo>
                  <a:pt x="229750" y="110871"/>
                </a:lnTo>
                <a:lnTo>
                  <a:pt x="231911" y="118407"/>
                </a:lnTo>
                <a:lnTo>
                  <a:pt x="275852" y="104411"/>
                </a:lnTo>
                <a:cubicBezTo>
                  <a:pt x="279094" y="103335"/>
                  <a:pt x="281975" y="102976"/>
                  <a:pt x="285217" y="102258"/>
                </a:cubicBezTo>
                <a:cubicBezTo>
                  <a:pt x="285577" y="102258"/>
                  <a:pt x="287017" y="101899"/>
                  <a:pt x="287378" y="101899"/>
                </a:cubicBezTo>
                <a:cubicBezTo>
                  <a:pt x="292420" y="101181"/>
                  <a:pt x="299263" y="100823"/>
                  <a:pt x="305746" y="101899"/>
                </a:cubicBezTo>
                <a:cubicBezTo>
                  <a:pt x="308988" y="102258"/>
                  <a:pt x="312589" y="102976"/>
                  <a:pt x="316191" y="103694"/>
                </a:cubicBezTo>
                <a:cubicBezTo>
                  <a:pt x="325195" y="106564"/>
                  <a:pt x="333839" y="110871"/>
                  <a:pt x="341403" y="116613"/>
                </a:cubicBezTo>
                <a:cubicBezTo>
                  <a:pt x="343924" y="118766"/>
                  <a:pt x="346805" y="121278"/>
                  <a:pt x="348966" y="124508"/>
                </a:cubicBezTo>
                <a:cubicBezTo>
                  <a:pt x="349327" y="124508"/>
                  <a:pt x="349327" y="124508"/>
                  <a:pt x="349327" y="124508"/>
                </a:cubicBezTo>
                <a:cubicBezTo>
                  <a:pt x="349327" y="124867"/>
                  <a:pt x="349327" y="124867"/>
                  <a:pt x="349327" y="124867"/>
                </a:cubicBezTo>
                <a:lnTo>
                  <a:pt x="352928" y="129891"/>
                </a:lnTo>
                <a:cubicBezTo>
                  <a:pt x="353288" y="129891"/>
                  <a:pt x="353288" y="129891"/>
                  <a:pt x="353288" y="130250"/>
                </a:cubicBezTo>
                <a:cubicBezTo>
                  <a:pt x="365894" y="149629"/>
                  <a:pt x="375619" y="181568"/>
                  <a:pt x="373818" y="204177"/>
                </a:cubicBezTo>
                <a:cubicBezTo>
                  <a:pt x="378500" y="201306"/>
                  <a:pt x="383182" y="197717"/>
                  <a:pt x="386784" y="193411"/>
                </a:cubicBezTo>
                <a:cubicBezTo>
                  <a:pt x="391106" y="187669"/>
                  <a:pt x="394708" y="180851"/>
                  <a:pt x="396869" y="174032"/>
                </a:cubicBezTo>
                <a:cubicBezTo>
                  <a:pt x="404072" y="153935"/>
                  <a:pt x="388585" y="104411"/>
                  <a:pt x="372017" y="91851"/>
                </a:cubicBezTo>
                <a:cubicBezTo>
                  <a:pt x="365534" y="87186"/>
                  <a:pt x="359051" y="83597"/>
                  <a:pt x="351848" y="81444"/>
                </a:cubicBezTo>
                <a:cubicBezTo>
                  <a:pt x="343924" y="79290"/>
                  <a:pt x="335640" y="78932"/>
                  <a:pt x="327716" y="80367"/>
                </a:cubicBezTo>
                <a:close/>
                <a:moveTo>
                  <a:pt x="482213" y="69463"/>
                </a:moveTo>
                <a:lnTo>
                  <a:pt x="406001" y="316001"/>
                </a:lnTo>
                <a:lnTo>
                  <a:pt x="429727" y="323199"/>
                </a:lnTo>
                <a:cubicBezTo>
                  <a:pt x="429727" y="323199"/>
                  <a:pt x="429727" y="323199"/>
                  <a:pt x="429727" y="323559"/>
                </a:cubicBezTo>
                <a:lnTo>
                  <a:pt x="447702" y="328598"/>
                </a:lnTo>
                <a:cubicBezTo>
                  <a:pt x="466396" y="286848"/>
                  <a:pt x="516724" y="136046"/>
                  <a:pt x="482213" y="69463"/>
                </a:cubicBezTo>
                <a:close/>
                <a:moveTo>
                  <a:pt x="324835" y="65294"/>
                </a:moveTo>
                <a:cubicBezTo>
                  <a:pt x="335280" y="63500"/>
                  <a:pt x="346085" y="63859"/>
                  <a:pt x="356170" y="67089"/>
                </a:cubicBezTo>
                <a:cubicBezTo>
                  <a:pt x="365174" y="69601"/>
                  <a:pt x="373818" y="73907"/>
                  <a:pt x="381021" y="80008"/>
                </a:cubicBezTo>
                <a:cubicBezTo>
                  <a:pt x="402992" y="96157"/>
                  <a:pt x="420640" y="152500"/>
                  <a:pt x="411996" y="178697"/>
                </a:cubicBezTo>
                <a:cubicBezTo>
                  <a:pt x="409115" y="187310"/>
                  <a:pt x="404432" y="195923"/>
                  <a:pt x="398310" y="203459"/>
                </a:cubicBezTo>
                <a:cubicBezTo>
                  <a:pt x="391827" y="211354"/>
                  <a:pt x="383543" y="217814"/>
                  <a:pt x="373818" y="222121"/>
                </a:cubicBezTo>
                <a:cubicBezTo>
                  <a:pt x="372017" y="222838"/>
                  <a:pt x="370216" y="223556"/>
                  <a:pt x="368416" y="224274"/>
                </a:cubicBezTo>
                <a:cubicBezTo>
                  <a:pt x="365534" y="230016"/>
                  <a:pt x="362293" y="235399"/>
                  <a:pt x="358331" y="240423"/>
                </a:cubicBezTo>
                <a:cubicBezTo>
                  <a:pt x="351848" y="248318"/>
                  <a:pt x="343204" y="254778"/>
                  <a:pt x="333839" y="259084"/>
                </a:cubicBezTo>
                <a:cubicBezTo>
                  <a:pt x="330958" y="260520"/>
                  <a:pt x="328077" y="261596"/>
                  <a:pt x="325195" y="262314"/>
                </a:cubicBezTo>
                <a:lnTo>
                  <a:pt x="226149" y="291741"/>
                </a:lnTo>
                <a:cubicBezTo>
                  <a:pt x="225789" y="291741"/>
                  <a:pt x="224708" y="291741"/>
                  <a:pt x="224348" y="291741"/>
                </a:cubicBezTo>
                <a:cubicBezTo>
                  <a:pt x="220746" y="291741"/>
                  <a:pt x="217865" y="289588"/>
                  <a:pt x="216784" y="286717"/>
                </a:cubicBezTo>
                <a:lnTo>
                  <a:pt x="211742" y="270568"/>
                </a:lnTo>
                <a:cubicBezTo>
                  <a:pt x="210662" y="266262"/>
                  <a:pt x="212823" y="262314"/>
                  <a:pt x="216784" y="260878"/>
                </a:cubicBezTo>
                <a:cubicBezTo>
                  <a:pt x="220026" y="260161"/>
                  <a:pt x="221827" y="256572"/>
                  <a:pt x="220746" y="253342"/>
                </a:cubicBezTo>
                <a:cubicBezTo>
                  <a:pt x="219666" y="250471"/>
                  <a:pt x="216424" y="248677"/>
                  <a:pt x="213543" y="249754"/>
                </a:cubicBezTo>
                <a:cubicBezTo>
                  <a:pt x="209221" y="250830"/>
                  <a:pt x="204899" y="248677"/>
                  <a:pt x="203818" y="244729"/>
                </a:cubicBezTo>
                <a:lnTo>
                  <a:pt x="172844" y="145322"/>
                </a:lnTo>
                <a:cubicBezTo>
                  <a:pt x="171763" y="141016"/>
                  <a:pt x="173924" y="137068"/>
                  <a:pt x="177886" y="135633"/>
                </a:cubicBezTo>
                <a:lnTo>
                  <a:pt x="217505" y="123072"/>
                </a:lnTo>
                <a:lnTo>
                  <a:pt x="212823" y="108359"/>
                </a:lnTo>
                <a:cubicBezTo>
                  <a:pt x="211742" y="104052"/>
                  <a:pt x="213903" y="100105"/>
                  <a:pt x="217865" y="98669"/>
                </a:cubicBezTo>
                <a:lnTo>
                  <a:pt x="309708" y="69242"/>
                </a:lnTo>
                <a:cubicBezTo>
                  <a:pt x="309708" y="69242"/>
                  <a:pt x="310068" y="69242"/>
                  <a:pt x="310428" y="69242"/>
                </a:cubicBezTo>
                <a:lnTo>
                  <a:pt x="315831" y="67448"/>
                </a:lnTo>
                <a:cubicBezTo>
                  <a:pt x="319072" y="66371"/>
                  <a:pt x="321954" y="65653"/>
                  <a:pt x="324835" y="65294"/>
                </a:cubicBezTo>
                <a:close/>
                <a:moveTo>
                  <a:pt x="161906" y="15116"/>
                </a:moveTo>
                <a:cubicBezTo>
                  <a:pt x="155794" y="15116"/>
                  <a:pt x="149324" y="15836"/>
                  <a:pt x="142853" y="16556"/>
                </a:cubicBezTo>
                <a:cubicBezTo>
                  <a:pt x="121283" y="19435"/>
                  <a:pt x="100433" y="26993"/>
                  <a:pt x="82099" y="38870"/>
                </a:cubicBezTo>
                <a:cubicBezTo>
                  <a:pt x="65562" y="50027"/>
                  <a:pt x="51182" y="64064"/>
                  <a:pt x="40398" y="80260"/>
                </a:cubicBezTo>
                <a:cubicBezTo>
                  <a:pt x="6605" y="126688"/>
                  <a:pt x="6605" y="258415"/>
                  <a:pt x="40398" y="304484"/>
                </a:cubicBezTo>
                <a:cubicBezTo>
                  <a:pt x="51182" y="321040"/>
                  <a:pt x="65562" y="335076"/>
                  <a:pt x="82099" y="346233"/>
                </a:cubicBezTo>
                <a:cubicBezTo>
                  <a:pt x="100433" y="358110"/>
                  <a:pt x="121283" y="365668"/>
                  <a:pt x="142853" y="368548"/>
                </a:cubicBezTo>
                <a:cubicBezTo>
                  <a:pt x="146448" y="368908"/>
                  <a:pt x="150762" y="369268"/>
                  <a:pt x="154716" y="369627"/>
                </a:cubicBezTo>
                <a:cubicBezTo>
                  <a:pt x="161546" y="369268"/>
                  <a:pt x="274427" y="368548"/>
                  <a:pt x="369333" y="367828"/>
                </a:cubicBezTo>
                <a:cubicBezTo>
                  <a:pt x="370052" y="365668"/>
                  <a:pt x="370771" y="363869"/>
                  <a:pt x="371490" y="361709"/>
                </a:cubicBezTo>
                <a:cubicBezTo>
                  <a:pt x="371849" y="361350"/>
                  <a:pt x="371849" y="360990"/>
                  <a:pt x="371849" y="360630"/>
                </a:cubicBezTo>
                <a:cubicBezTo>
                  <a:pt x="372568" y="359190"/>
                  <a:pt x="372928" y="357391"/>
                  <a:pt x="373647" y="355591"/>
                </a:cubicBezTo>
                <a:cubicBezTo>
                  <a:pt x="374006" y="354511"/>
                  <a:pt x="374366" y="353432"/>
                  <a:pt x="375085" y="352712"/>
                </a:cubicBezTo>
                <a:cubicBezTo>
                  <a:pt x="375444" y="351272"/>
                  <a:pt x="375804" y="349832"/>
                  <a:pt x="376523" y="349113"/>
                </a:cubicBezTo>
                <a:cubicBezTo>
                  <a:pt x="376882" y="347313"/>
                  <a:pt x="377601" y="346233"/>
                  <a:pt x="377961" y="344794"/>
                </a:cubicBezTo>
                <a:cubicBezTo>
                  <a:pt x="378320" y="343714"/>
                  <a:pt x="378680" y="342994"/>
                  <a:pt x="379039" y="341914"/>
                </a:cubicBezTo>
                <a:cubicBezTo>
                  <a:pt x="379399" y="340115"/>
                  <a:pt x="380118" y="338675"/>
                  <a:pt x="380837" y="337236"/>
                </a:cubicBezTo>
                <a:cubicBezTo>
                  <a:pt x="381196" y="336516"/>
                  <a:pt x="381556" y="335796"/>
                  <a:pt x="381915" y="334716"/>
                </a:cubicBezTo>
                <a:cubicBezTo>
                  <a:pt x="382634" y="333277"/>
                  <a:pt x="382994" y="331837"/>
                  <a:pt x="383353" y="330397"/>
                </a:cubicBezTo>
                <a:cubicBezTo>
                  <a:pt x="384072" y="329677"/>
                  <a:pt x="384072" y="328958"/>
                  <a:pt x="384791" y="328238"/>
                </a:cubicBezTo>
                <a:cubicBezTo>
                  <a:pt x="385151" y="326798"/>
                  <a:pt x="385870" y="325359"/>
                  <a:pt x="386229" y="324279"/>
                </a:cubicBezTo>
                <a:cubicBezTo>
                  <a:pt x="386589" y="323559"/>
                  <a:pt x="386948" y="322839"/>
                  <a:pt x="386948" y="322119"/>
                </a:cubicBezTo>
                <a:cubicBezTo>
                  <a:pt x="388026" y="320680"/>
                  <a:pt x="388745" y="318880"/>
                  <a:pt x="389824" y="317441"/>
                </a:cubicBezTo>
                <a:lnTo>
                  <a:pt x="389824" y="317081"/>
                </a:lnTo>
                <a:lnTo>
                  <a:pt x="472148" y="49667"/>
                </a:lnTo>
                <a:cubicBezTo>
                  <a:pt x="472866" y="47148"/>
                  <a:pt x="475023" y="44989"/>
                  <a:pt x="477899" y="44269"/>
                </a:cubicBezTo>
                <a:cubicBezTo>
                  <a:pt x="480775" y="43909"/>
                  <a:pt x="483292" y="44629"/>
                  <a:pt x="485449" y="46788"/>
                </a:cubicBezTo>
                <a:cubicBezTo>
                  <a:pt x="547641" y="118770"/>
                  <a:pt x="471069" y="317081"/>
                  <a:pt x="458487" y="341554"/>
                </a:cubicBezTo>
                <a:cubicBezTo>
                  <a:pt x="457408" y="344074"/>
                  <a:pt x="454532" y="345513"/>
                  <a:pt x="451656" y="345513"/>
                </a:cubicBezTo>
                <a:cubicBezTo>
                  <a:pt x="450937" y="345513"/>
                  <a:pt x="450219" y="345513"/>
                  <a:pt x="449500" y="345513"/>
                </a:cubicBezTo>
                <a:lnTo>
                  <a:pt x="433682" y="340475"/>
                </a:lnTo>
                <a:cubicBezTo>
                  <a:pt x="433682" y="340835"/>
                  <a:pt x="433322" y="341554"/>
                  <a:pt x="433322" y="341914"/>
                </a:cubicBezTo>
                <a:cubicBezTo>
                  <a:pt x="432963" y="344074"/>
                  <a:pt x="432603" y="345873"/>
                  <a:pt x="432244" y="348393"/>
                </a:cubicBezTo>
                <a:cubicBezTo>
                  <a:pt x="431884" y="349473"/>
                  <a:pt x="431525" y="350912"/>
                  <a:pt x="431165" y="352712"/>
                </a:cubicBezTo>
                <a:cubicBezTo>
                  <a:pt x="430446" y="354871"/>
                  <a:pt x="430087" y="357391"/>
                  <a:pt x="429727" y="359910"/>
                </a:cubicBezTo>
                <a:cubicBezTo>
                  <a:pt x="429009" y="361350"/>
                  <a:pt x="429009" y="362789"/>
                  <a:pt x="428649" y="364229"/>
                </a:cubicBezTo>
                <a:cubicBezTo>
                  <a:pt x="428290" y="365309"/>
                  <a:pt x="428290" y="366388"/>
                  <a:pt x="427930" y="367468"/>
                </a:cubicBezTo>
                <a:lnTo>
                  <a:pt x="500188" y="366748"/>
                </a:lnTo>
                <a:cubicBezTo>
                  <a:pt x="518522" y="357031"/>
                  <a:pt x="527150" y="343714"/>
                  <a:pt x="528588" y="321400"/>
                </a:cubicBezTo>
                <a:lnTo>
                  <a:pt x="528588" y="63344"/>
                </a:lnTo>
                <a:cubicBezTo>
                  <a:pt x="527509" y="44629"/>
                  <a:pt x="520679" y="32032"/>
                  <a:pt x="507378" y="22314"/>
                </a:cubicBezTo>
                <a:cubicBezTo>
                  <a:pt x="504861" y="20875"/>
                  <a:pt x="502345" y="19075"/>
                  <a:pt x="499828" y="17995"/>
                </a:cubicBezTo>
                <a:lnTo>
                  <a:pt x="178443" y="15476"/>
                </a:lnTo>
                <a:cubicBezTo>
                  <a:pt x="169815" y="15116"/>
                  <a:pt x="164063" y="15116"/>
                  <a:pt x="161906" y="15116"/>
                </a:cubicBezTo>
                <a:close/>
                <a:moveTo>
                  <a:pt x="161906" y="0"/>
                </a:moveTo>
                <a:cubicBezTo>
                  <a:pt x="164063" y="0"/>
                  <a:pt x="169815" y="0"/>
                  <a:pt x="178083" y="0"/>
                </a:cubicBezTo>
                <a:lnTo>
                  <a:pt x="500188" y="2879"/>
                </a:lnTo>
                <a:cubicBezTo>
                  <a:pt x="502704" y="2879"/>
                  <a:pt x="504142" y="3239"/>
                  <a:pt x="506299" y="3959"/>
                </a:cubicBezTo>
                <a:cubicBezTo>
                  <a:pt x="509894" y="5758"/>
                  <a:pt x="513130" y="7918"/>
                  <a:pt x="516365" y="9717"/>
                </a:cubicBezTo>
                <a:cubicBezTo>
                  <a:pt x="533621" y="22314"/>
                  <a:pt x="542248" y="39230"/>
                  <a:pt x="543686" y="62984"/>
                </a:cubicBezTo>
                <a:lnTo>
                  <a:pt x="543686" y="321759"/>
                </a:lnTo>
                <a:cubicBezTo>
                  <a:pt x="542248" y="350192"/>
                  <a:pt x="530745" y="368548"/>
                  <a:pt x="506299" y="381145"/>
                </a:cubicBezTo>
                <a:cubicBezTo>
                  <a:pt x="505940" y="381504"/>
                  <a:pt x="505580" y="381504"/>
                  <a:pt x="504861" y="381864"/>
                </a:cubicBezTo>
                <a:cubicBezTo>
                  <a:pt x="503423" y="382224"/>
                  <a:pt x="501266" y="382224"/>
                  <a:pt x="500188" y="382224"/>
                </a:cubicBezTo>
                <a:lnTo>
                  <a:pt x="423976" y="382944"/>
                </a:lnTo>
                <a:cubicBezTo>
                  <a:pt x="421459" y="392302"/>
                  <a:pt x="418943" y="402019"/>
                  <a:pt x="416067" y="412097"/>
                </a:cubicBezTo>
                <a:cubicBezTo>
                  <a:pt x="406720" y="446648"/>
                  <a:pt x="395216" y="485518"/>
                  <a:pt x="392700" y="490197"/>
                </a:cubicBezTo>
                <a:cubicBezTo>
                  <a:pt x="391262" y="493796"/>
                  <a:pt x="386948" y="498115"/>
                  <a:pt x="377242" y="498115"/>
                </a:cubicBezTo>
                <a:cubicBezTo>
                  <a:pt x="365019" y="498115"/>
                  <a:pt x="346685" y="491997"/>
                  <a:pt x="339136" y="482999"/>
                </a:cubicBezTo>
                <a:cubicBezTo>
                  <a:pt x="335541" y="478320"/>
                  <a:pt x="334822" y="474361"/>
                  <a:pt x="335541" y="471842"/>
                </a:cubicBezTo>
                <a:cubicBezTo>
                  <a:pt x="335900" y="467163"/>
                  <a:pt x="344528" y="440890"/>
                  <a:pt x="348482" y="429732"/>
                </a:cubicBezTo>
                <a:cubicBezTo>
                  <a:pt x="352796" y="415696"/>
                  <a:pt x="358189" y="399140"/>
                  <a:pt x="363941" y="383304"/>
                </a:cubicBezTo>
                <a:cubicBezTo>
                  <a:pt x="268675" y="384024"/>
                  <a:pt x="157951" y="384744"/>
                  <a:pt x="154356" y="384744"/>
                </a:cubicBezTo>
                <a:cubicBezTo>
                  <a:pt x="154356" y="384744"/>
                  <a:pt x="153997" y="384744"/>
                  <a:pt x="153637" y="384744"/>
                </a:cubicBezTo>
                <a:cubicBezTo>
                  <a:pt x="149324" y="384744"/>
                  <a:pt x="145010" y="384024"/>
                  <a:pt x="140696" y="383664"/>
                </a:cubicBezTo>
                <a:cubicBezTo>
                  <a:pt x="116969" y="380425"/>
                  <a:pt x="93962" y="372147"/>
                  <a:pt x="73830" y="359190"/>
                </a:cubicBezTo>
                <a:cubicBezTo>
                  <a:pt x="55137" y="346953"/>
                  <a:pt x="39679" y="331477"/>
                  <a:pt x="27456" y="313122"/>
                </a:cubicBezTo>
                <a:cubicBezTo>
                  <a:pt x="-9212" y="262734"/>
                  <a:pt x="-9212" y="122369"/>
                  <a:pt x="27815" y="71262"/>
                </a:cubicBezTo>
                <a:cubicBezTo>
                  <a:pt x="39679" y="53626"/>
                  <a:pt x="55137" y="38150"/>
                  <a:pt x="73830" y="25913"/>
                </a:cubicBezTo>
                <a:cubicBezTo>
                  <a:pt x="93962" y="12957"/>
                  <a:pt x="116969" y="4319"/>
                  <a:pt x="141055" y="1440"/>
                </a:cubicBezTo>
                <a:cubicBezTo>
                  <a:pt x="147886" y="360"/>
                  <a:pt x="155075" y="0"/>
                  <a:pt x="161906"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Raleway Light" panose="020B0403030101060003" pitchFamily="34" charset="77"/>
              <a:ea typeface="+mn-ea"/>
              <a:cs typeface="+mn-cs"/>
            </a:endParaRPr>
          </a:p>
        </p:txBody>
      </p:sp>
      <p:sp>
        <p:nvSpPr>
          <p:cNvPr id="18" name="Freeform 902">
            <a:extLst>
              <a:ext uri="{FF2B5EF4-FFF2-40B4-BE49-F238E27FC236}">
                <a16:creationId xmlns:a16="http://schemas.microsoft.com/office/drawing/2014/main" id="{5673CF03-0DDF-4554-8854-D31440FD48F3}"/>
              </a:ext>
            </a:extLst>
          </p:cNvPr>
          <p:cNvSpPr>
            <a:spLocks noChangeArrowheads="1"/>
          </p:cNvSpPr>
          <p:nvPr/>
        </p:nvSpPr>
        <p:spPr bwMode="auto">
          <a:xfrm>
            <a:off x="4069080" y="4281155"/>
            <a:ext cx="702703" cy="599455"/>
          </a:xfrm>
          <a:custGeom>
            <a:avLst/>
            <a:gdLst>
              <a:gd name="T0" fmla="*/ 1994816 w 302525"/>
              <a:gd name="T1" fmla="*/ 2701676 h 256814"/>
              <a:gd name="T2" fmla="*/ 1239093 w 302525"/>
              <a:gd name="T3" fmla="*/ 2025047 h 256814"/>
              <a:gd name="T4" fmla="*/ 2035786 w 302525"/>
              <a:gd name="T5" fmla="*/ 2124908 h 256814"/>
              <a:gd name="T6" fmla="*/ 1239093 w 302525"/>
              <a:gd name="T7" fmla="*/ 2025047 h 256814"/>
              <a:gd name="T8" fmla="*/ 2082650 w 302525"/>
              <a:gd name="T9" fmla="*/ 1746198 h 256814"/>
              <a:gd name="T10" fmla="*/ 1188320 w 302525"/>
              <a:gd name="T11" fmla="*/ 1746198 h 256814"/>
              <a:gd name="T12" fmla="*/ 2035786 w 302525"/>
              <a:gd name="T13" fmla="*/ 1350038 h 256814"/>
              <a:gd name="T14" fmla="*/ 1239093 w 302525"/>
              <a:gd name="T15" fmla="*/ 1450036 h 256814"/>
              <a:gd name="T16" fmla="*/ 2394490 w 302525"/>
              <a:gd name="T17" fmla="*/ 1112920 h 256814"/>
              <a:gd name="T18" fmla="*/ 2864694 w 302525"/>
              <a:gd name="T19" fmla="*/ 1403926 h 256814"/>
              <a:gd name="T20" fmla="*/ 2394490 w 302525"/>
              <a:gd name="T21" fmla="*/ 1691010 h 256814"/>
              <a:gd name="T22" fmla="*/ 2813760 w 302525"/>
              <a:gd name="T23" fmla="*/ 1793255 h 256814"/>
              <a:gd name="T24" fmla="*/ 2813760 w 302525"/>
              <a:gd name="T25" fmla="*/ 2025274 h 256814"/>
              <a:gd name="T26" fmla="*/ 2394490 w 302525"/>
              <a:gd name="T27" fmla="*/ 2123587 h 256814"/>
              <a:gd name="T28" fmla="*/ 2864694 w 302525"/>
              <a:gd name="T29" fmla="*/ 2414592 h 256814"/>
              <a:gd name="T30" fmla="*/ 2394490 w 302525"/>
              <a:gd name="T31" fmla="*/ 2701676 h 256814"/>
              <a:gd name="T32" fmla="*/ 2394490 w 302525"/>
              <a:gd name="T33" fmla="*/ 1112920 h 256814"/>
              <a:gd name="T34" fmla="*/ 897659 w 302525"/>
              <a:gd name="T35" fmla="*/ 2701676 h 256814"/>
              <a:gd name="T36" fmla="*/ 427451 w 302525"/>
              <a:gd name="T37" fmla="*/ 2414592 h 256814"/>
              <a:gd name="T38" fmla="*/ 897659 w 302525"/>
              <a:gd name="T39" fmla="*/ 2123587 h 256814"/>
              <a:gd name="T40" fmla="*/ 478385 w 302525"/>
              <a:gd name="T41" fmla="*/ 2025274 h 256814"/>
              <a:gd name="T42" fmla="*/ 478385 w 302525"/>
              <a:gd name="T43" fmla="*/ 1793255 h 256814"/>
              <a:gd name="T44" fmla="*/ 897659 w 302525"/>
              <a:gd name="T45" fmla="*/ 1691010 h 256814"/>
              <a:gd name="T46" fmla="*/ 427451 w 302525"/>
              <a:gd name="T47" fmla="*/ 1403926 h 256814"/>
              <a:gd name="T48" fmla="*/ 897659 w 302525"/>
              <a:gd name="T49" fmla="*/ 1112920 h 256814"/>
              <a:gd name="T50" fmla="*/ 2035786 w 302525"/>
              <a:gd name="T51" fmla="*/ 1021176 h 256814"/>
              <a:gd name="T52" fmla="*/ 1239093 w 302525"/>
              <a:gd name="T53" fmla="*/ 1121033 h 256814"/>
              <a:gd name="T54" fmla="*/ 2394490 w 302525"/>
              <a:gd name="T55" fmla="*/ 778652 h 256814"/>
              <a:gd name="T56" fmla="*/ 3162488 w 302525"/>
              <a:gd name="T57" fmla="*/ 778652 h 256814"/>
              <a:gd name="T58" fmla="*/ 231528 w 302525"/>
              <a:gd name="T59" fmla="*/ 1014603 h 256814"/>
              <a:gd name="T60" fmla="*/ 125733 w 302525"/>
              <a:gd name="T61" fmla="*/ 778652 h 256814"/>
              <a:gd name="T62" fmla="*/ 2082650 w 302525"/>
              <a:gd name="T63" fmla="*/ 725009 h 256814"/>
              <a:gd name="T64" fmla="*/ 1188320 w 302525"/>
              <a:gd name="T65" fmla="*/ 725009 h 256814"/>
              <a:gd name="T66" fmla="*/ 999538 w 302525"/>
              <a:gd name="T67" fmla="*/ 2701676 h 256814"/>
              <a:gd name="T68" fmla="*/ 1246395 w 302525"/>
              <a:gd name="T69" fmla="*/ 2363468 h 256814"/>
              <a:gd name="T70" fmla="*/ 2092770 w 302525"/>
              <a:gd name="T71" fmla="*/ 2701676 h 256814"/>
              <a:gd name="T72" fmla="*/ 999538 w 302525"/>
              <a:gd name="T73" fmla="*/ 440451 h 256814"/>
              <a:gd name="T74" fmla="*/ 2312209 w 302525"/>
              <a:gd name="T75" fmla="*/ 342126 h 256814"/>
              <a:gd name="T76" fmla="*/ 799695 w 302525"/>
              <a:gd name="T77" fmla="*/ 0 h 256814"/>
              <a:gd name="T78" fmla="*/ 2539472 w 302525"/>
              <a:gd name="T79" fmla="*/ 74719 h 256814"/>
              <a:gd name="T80" fmla="*/ 3240865 w 302525"/>
              <a:gd name="T81" fmla="*/ 676407 h 256814"/>
              <a:gd name="T82" fmla="*/ 3138982 w 302525"/>
              <a:gd name="T83" fmla="*/ 1073594 h 256814"/>
              <a:gd name="T84" fmla="*/ 3291801 w 302525"/>
              <a:gd name="T85" fmla="*/ 2748860 h 256814"/>
              <a:gd name="T86" fmla="*/ 2343544 w 302525"/>
              <a:gd name="T87" fmla="*/ 2799985 h 256814"/>
              <a:gd name="T88" fmla="*/ 948604 w 302525"/>
              <a:gd name="T89" fmla="*/ 2799985 h 256814"/>
              <a:gd name="T90" fmla="*/ 347 w 302525"/>
              <a:gd name="T91" fmla="*/ 2748860 h 256814"/>
              <a:gd name="T92" fmla="*/ 149243 w 302525"/>
              <a:gd name="T93" fmla="*/ 1073594 h 256814"/>
              <a:gd name="T94" fmla="*/ 51281 w 302525"/>
              <a:gd name="T95" fmla="*/ 676407 h 256814"/>
              <a:gd name="T96" fmla="*/ 752673 w 302525"/>
              <a:gd name="T97" fmla="*/ 74719 h 2568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2525" h="256814">
                <a:moveTo>
                  <a:pt x="119229" y="225795"/>
                </a:moveTo>
                <a:lnTo>
                  <a:pt x="119229" y="247797"/>
                </a:lnTo>
                <a:lnTo>
                  <a:pt x="183329" y="247797"/>
                </a:lnTo>
                <a:lnTo>
                  <a:pt x="183329" y="225795"/>
                </a:lnTo>
                <a:lnTo>
                  <a:pt x="119229" y="225795"/>
                </a:lnTo>
                <a:close/>
                <a:moveTo>
                  <a:pt x="113876" y="185737"/>
                </a:moveTo>
                <a:lnTo>
                  <a:pt x="187094" y="185737"/>
                </a:lnTo>
                <a:cubicBezTo>
                  <a:pt x="189607" y="185737"/>
                  <a:pt x="191401" y="187569"/>
                  <a:pt x="191401" y="190133"/>
                </a:cubicBezTo>
                <a:cubicBezTo>
                  <a:pt x="191401" y="193064"/>
                  <a:pt x="189607" y="194896"/>
                  <a:pt x="187094" y="194896"/>
                </a:cubicBezTo>
                <a:lnTo>
                  <a:pt x="113876" y="194896"/>
                </a:lnTo>
                <a:cubicBezTo>
                  <a:pt x="111364" y="194896"/>
                  <a:pt x="109210" y="193064"/>
                  <a:pt x="109210" y="190133"/>
                </a:cubicBezTo>
                <a:cubicBezTo>
                  <a:pt x="109210" y="187569"/>
                  <a:pt x="111364" y="185737"/>
                  <a:pt x="113876" y="185737"/>
                </a:cubicBezTo>
                <a:close/>
                <a:moveTo>
                  <a:pt x="113876" y="155575"/>
                </a:moveTo>
                <a:lnTo>
                  <a:pt x="187094" y="155575"/>
                </a:lnTo>
                <a:cubicBezTo>
                  <a:pt x="189607" y="155575"/>
                  <a:pt x="191401" y="157692"/>
                  <a:pt x="191401" y="160161"/>
                </a:cubicBezTo>
                <a:cubicBezTo>
                  <a:pt x="191401" y="162631"/>
                  <a:pt x="189607" y="164747"/>
                  <a:pt x="187094" y="164747"/>
                </a:cubicBezTo>
                <a:lnTo>
                  <a:pt x="113876" y="164747"/>
                </a:lnTo>
                <a:cubicBezTo>
                  <a:pt x="111364" y="164747"/>
                  <a:pt x="109210" y="162631"/>
                  <a:pt x="109210" y="160161"/>
                </a:cubicBezTo>
                <a:cubicBezTo>
                  <a:pt x="109210" y="157692"/>
                  <a:pt x="111364" y="155575"/>
                  <a:pt x="113876" y="155575"/>
                </a:cubicBezTo>
                <a:close/>
                <a:moveTo>
                  <a:pt x="113876" y="123825"/>
                </a:moveTo>
                <a:lnTo>
                  <a:pt x="187094" y="123825"/>
                </a:lnTo>
                <a:cubicBezTo>
                  <a:pt x="189607" y="123825"/>
                  <a:pt x="191401" y="125942"/>
                  <a:pt x="191401" y="128411"/>
                </a:cubicBezTo>
                <a:cubicBezTo>
                  <a:pt x="191401" y="130881"/>
                  <a:pt x="189607" y="132997"/>
                  <a:pt x="187094" y="132997"/>
                </a:cubicBezTo>
                <a:lnTo>
                  <a:pt x="113876" y="132997"/>
                </a:lnTo>
                <a:cubicBezTo>
                  <a:pt x="111364" y="132997"/>
                  <a:pt x="109210" y="130881"/>
                  <a:pt x="109210" y="128411"/>
                </a:cubicBezTo>
                <a:cubicBezTo>
                  <a:pt x="109210" y="125942"/>
                  <a:pt x="111364" y="123825"/>
                  <a:pt x="113876" y="123825"/>
                </a:cubicBezTo>
                <a:close/>
                <a:moveTo>
                  <a:pt x="220060" y="102077"/>
                </a:moveTo>
                <a:lnTo>
                  <a:pt x="220060" y="124079"/>
                </a:lnTo>
                <a:lnTo>
                  <a:pt x="258592" y="124079"/>
                </a:lnTo>
                <a:cubicBezTo>
                  <a:pt x="261112" y="124079"/>
                  <a:pt x="263273" y="126243"/>
                  <a:pt x="263273" y="128768"/>
                </a:cubicBezTo>
                <a:cubicBezTo>
                  <a:pt x="263273" y="131293"/>
                  <a:pt x="261112" y="133457"/>
                  <a:pt x="258592" y="133457"/>
                </a:cubicBezTo>
                <a:lnTo>
                  <a:pt x="220060" y="133457"/>
                </a:lnTo>
                <a:lnTo>
                  <a:pt x="220060" y="155099"/>
                </a:lnTo>
                <a:lnTo>
                  <a:pt x="258592" y="155099"/>
                </a:lnTo>
                <a:cubicBezTo>
                  <a:pt x="261112" y="155099"/>
                  <a:pt x="263273" y="157263"/>
                  <a:pt x="263273" y="159788"/>
                </a:cubicBezTo>
                <a:cubicBezTo>
                  <a:pt x="263273" y="162313"/>
                  <a:pt x="261112" y="164477"/>
                  <a:pt x="258592" y="164477"/>
                </a:cubicBezTo>
                <a:lnTo>
                  <a:pt x="220060" y="164477"/>
                </a:lnTo>
                <a:lnTo>
                  <a:pt x="220060" y="185758"/>
                </a:lnTo>
                <a:lnTo>
                  <a:pt x="258592" y="185758"/>
                </a:lnTo>
                <a:cubicBezTo>
                  <a:pt x="261112" y="185758"/>
                  <a:pt x="263273" y="187561"/>
                  <a:pt x="263273" y="190086"/>
                </a:cubicBezTo>
                <a:cubicBezTo>
                  <a:pt x="263273" y="192972"/>
                  <a:pt x="261112" y="194775"/>
                  <a:pt x="258592" y="194775"/>
                </a:cubicBezTo>
                <a:lnTo>
                  <a:pt x="220060" y="194775"/>
                </a:lnTo>
                <a:lnTo>
                  <a:pt x="220060" y="216777"/>
                </a:lnTo>
                <a:lnTo>
                  <a:pt x="258592" y="216777"/>
                </a:lnTo>
                <a:cubicBezTo>
                  <a:pt x="261112" y="216777"/>
                  <a:pt x="263273" y="218942"/>
                  <a:pt x="263273" y="221466"/>
                </a:cubicBezTo>
                <a:cubicBezTo>
                  <a:pt x="263273" y="223631"/>
                  <a:pt x="261112" y="225795"/>
                  <a:pt x="258592" y="225795"/>
                </a:cubicBezTo>
                <a:lnTo>
                  <a:pt x="220060" y="225795"/>
                </a:lnTo>
                <a:lnTo>
                  <a:pt x="220060" y="247797"/>
                </a:lnTo>
                <a:lnTo>
                  <a:pt x="279478" y="247797"/>
                </a:lnTo>
                <a:lnTo>
                  <a:pt x="279478" y="102077"/>
                </a:lnTo>
                <a:lnTo>
                  <a:pt x="220060" y="102077"/>
                </a:lnTo>
                <a:close/>
                <a:moveTo>
                  <a:pt x="23079" y="102077"/>
                </a:moveTo>
                <a:lnTo>
                  <a:pt x="23079" y="247797"/>
                </a:lnTo>
                <a:lnTo>
                  <a:pt x="82497" y="247797"/>
                </a:lnTo>
                <a:lnTo>
                  <a:pt x="82497" y="225795"/>
                </a:lnTo>
                <a:lnTo>
                  <a:pt x="43965" y="225795"/>
                </a:lnTo>
                <a:cubicBezTo>
                  <a:pt x="41445" y="225795"/>
                  <a:pt x="39284" y="223631"/>
                  <a:pt x="39284" y="221466"/>
                </a:cubicBezTo>
                <a:cubicBezTo>
                  <a:pt x="39284" y="218942"/>
                  <a:pt x="41445" y="216777"/>
                  <a:pt x="43965" y="216777"/>
                </a:cubicBezTo>
                <a:lnTo>
                  <a:pt x="82497" y="216777"/>
                </a:lnTo>
                <a:lnTo>
                  <a:pt x="82497" y="194775"/>
                </a:lnTo>
                <a:lnTo>
                  <a:pt x="43965" y="194775"/>
                </a:lnTo>
                <a:cubicBezTo>
                  <a:pt x="41445" y="194775"/>
                  <a:pt x="39284" y="192972"/>
                  <a:pt x="39284" y="190086"/>
                </a:cubicBezTo>
                <a:cubicBezTo>
                  <a:pt x="39284" y="187561"/>
                  <a:pt x="41445" y="185758"/>
                  <a:pt x="43965" y="185758"/>
                </a:cubicBezTo>
                <a:lnTo>
                  <a:pt x="82497" y="185758"/>
                </a:lnTo>
                <a:lnTo>
                  <a:pt x="82497" y="164477"/>
                </a:lnTo>
                <a:lnTo>
                  <a:pt x="43965" y="164477"/>
                </a:lnTo>
                <a:cubicBezTo>
                  <a:pt x="41445" y="164477"/>
                  <a:pt x="39284" y="162313"/>
                  <a:pt x="39284" y="159788"/>
                </a:cubicBezTo>
                <a:cubicBezTo>
                  <a:pt x="39284" y="157263"/>
                  <a:pt x="41445" y="155099"/>
                  <a:pt x="43965" y="155099"/>
                </a:cubicBezTo>
                <a:lnTo>
                  <a:pt x="82497" y="155099"/>
                </a:lnTo>
                <a:lnTo>
                  <a:pt x="82497" y="133457"/>
                </a:lnTo>
                <a:lnTo>
                  <a:pt x="43965" y="133457"/>
                </a:lnTo>
                <a:cubicBezTo>
                  <a:pt x="41445" y="133457"/>
                  <a:pt x="39284" y="131293"/>
                  <a:pt x="39284" y="128768"/>
                </a:cubicBezTo>
                <a:cubicBezTo>
                  <a:pt x="39284" y="126243"/>
                  <a:pt x="41445" y="124079"/>
                  <a:pt x="43965" y="124079"/>
                </a:cubicBezTo>
                <a:lnTo>
                  <a:pt x="82497" y="124079"/>
                </a:lnTo>
                <a:lnTo>
                  <a:pt x="82497" y="102077"/>
                </a:lnTo>
                <a:lnTo>
                  <a:pt x="23079" y="102077"/>
                </a:lnTo>
                <a:close/>
                <a:moveTo>
                  <a:pt x="113876" y="93662"/>
                </a:moveTo>
                <a:lnTo>
                  <a:pt x="187094" y="93662"/>
                </a:lnTo>
                <a:cubicBezTo>
                  <a:pt x="189607" y="93662"/>
                  <a:pt x="191401" y="95860"/>
                  <a:pt x="191401" y="98425"/>
                </a:cubicBezTo>
                <a:cubicBezTo>
                  <a:pt x="191401" y="100989"/>
                  <a:pt x="189607" y="102821"/>
                  <a:pt x="187094" y="102821"/>
                </a:cubicBezTo>
                <a:lnTo>
                  <a:pt x="113876" y="102821"/>
                </a:lnTo>
                <a:cubicBezTo>
                  <a:pt x="111364" y="102821"/>
                  <a:pt x="109210" y="100989"/>
                  <a:pt x="109210" y="98425"/>
                </a:cubicBezTo>
                <a:cubicBezTo>
                  <a:pt x="109210" y="95860"/>
                  <a:pt x="111364" y="93662"/>
                  <a:pt x="113876" y="93662"/>
                </a:cubicBezTo>
                <a:close/>
                <a:moveTo>
                  <a:pt x="220060" y="71418"/>
                </a:moveTo>
                <a:lnTo>
                  <a:pt x="220060" y="93059"/>
                </a:lnTo>
                <a:lnTo>
                  <a:pt x="280918" y="93059"/>
                </a:lnTo>
                <a:lnTo>
                  <a:pt x="290641" y="71418"/>
                </a:lnTo>
                <a:lnTo>
                  <a:pt x="220060" y="71418"/>
                </a:lnTo>
                <a:close/>
                <a:moveTo>
                  <a:pt x="11555" y="71418"/>
                </a:moveTo>
                <a:lnTo>
                  <a:pt x="21278" y="93059"/>
                </a:lnTo>
                <a:lnTo>
                  <a:pt x="82497" y="93059"/>
                </a:lnTo>
                <a:lnTo>
                  <a:pt x="82497" y="71418"/>
                </a:lnTo>
                <a:lnTo>
                  <a:pt x="11555" y="71418"/>
                </a:lnTo>
                <a:close/>
                <a:moveTo>
                  <a:pt x="113876" y="61912"/>
                </a:moveTo>
                <a:lnTo>
                  <a:pt x="187094" y="61912"/>
                </a:lnTo>
                <a:cubicBezTo>
                  <a:pt x="189607" y="61912"/>
                  <a:pt x="191401" y="64029"/>
                  <a:pt x="191401" y="66498"/>
                </a:cubicBezTo>
                <a:cubicBezTo>
                  <a:pt x="191401" y="68968"/>
                  <a:pt x="189607" y="71084"/>
                  <a:pt x="187094" y="71084"/>
                </a:cubicBezTo>
                <a:lnTo>
                  <a:pt x="113876" y="71084"/>
                </a:lnTo>
                <a:cubicBezTo>
                  <a:pt x="111364" y="71084"/>
                  <a:pt x="109210" y="68968"/>
                  <a:pt x="109210" y="66498"/>
                </a:cubicBezTo>
                <a:cubicBezTo>
                  <a:pt x="109210" y="64029"/>
                  <a:pt x="111364" y="61912"/>
                  <a:pt x="113876" y="61912"/>
                </a:cubicBezTo>
                <a:close/>
                <a:moveTo>
                  <a:pt x="91860" y="40398"/>
                </a:moveTo>
                <a:lnTo>
                  <a:pt x="91860" y="247797"/>
                </a:lnTo>
                <a:lnTo>
                  <a:pt x="109866" y="247797"/>
                </a:lnTo>
                <a:lnTo>
                  <a:pt x="109866" y="221466"/>
                </a:lnTo>
                <a:cubicBezTo>
                  <a:pt x="109866" y="218942"/>
                  <a:pt x="112027" y="216777"/>
                  <a:pt x="114547" y="216777"/>
                </a:cubicBezTo>
                <a:lnTo>
                  <a:pt x="188010" y="216777"/>
                </a:lnTo>
                <a:cubicBezTo>
                  <a:pt x="190531" y="216777"/>
                  <a:pt x="192331" y="218942"/>
                  <a:pt x="192331" y="221466"/>
                </a:cubicBezTo>
                <a:lnTo>
                  <a:pt x="192331" y="247797"/>
                </a:lnTo>
                <a:lnTo>
                  <a:pt x="210697" y="247797"/>
                </a:lnTo>
                <a:lnTo>
                  <a:pt x="210697" y="40398"/>
                </a:lnTo>
                <a:lnTo>
                  <a:pt x="91860" y="40398"/>
                </a:lnTo>
                <a:close/>
                <a:moveTo>
                  <a:pt x="80336" y="9378"/>
                </a:moveTo>
                <a:lnTo>
                  <a:pt x="90059" y="31380"/>
                </a:lnTo>
                <a:lnTo>
                  <a:pt x="212498" y="31380"/>
                </a:lnTo>
                <a:lnTo>
                  <a:pt x="222221" y="9378"/>
                </a:lnTo>
                <a:lnTo>
                  <a:pt x="80336" y="9378"/>
                </a:lnTo>
                <a:close/>
                <a:moveTo>
                  <a:pt x="73494" y="0"/>
                </a:moveTo>
                <a:lnTo>
                  <a:pt x="229423" y="0"/>
                </a:lnTo>
                <a:cubicBezTo>
                  <a:pt x="230863" y="0"/>
                  <a:pt x="232304" y="1082"/>
                  <a:pt x="233024" y="2164"/>
                </a:cubicBezTo>
                <a:cubicBezTo>
                  <a:pt x="233744" y="3607"/>
                  <a:pt x="233744" y="5050"/>
                  <a:pt x="233384" y="6853"/>
                </a:cubicBezTo>
                <a:lnTo>
                  <a:pt x="220060" y="36791"/>
                </a:lnTo>
                <a:lnTo>
                  <a:pt x="220060" y="62040"/>
                </a:lnTo>
                <a:lnTo>
                  <a:pt x="297844" y="62040"/>
                </a:lnTo>
                <a:cubicBezTo>
                  <a:pt x="299284" y="62040"/>
                  <a:pt x="301085" y="62761"/>
                  <a:pt x="301805" y="64204"/>
                </a:cubicBezTo>
                <a:cubicBezTo>
                  <a:pt x="302525" y="65646"/>
                  <a:pt x="302525" y="67089"/>
                  <a:pt x="302165" y="68532"/>
                </a:cubicBezTo>
                <a:lnTo>
                  <a:pt x="288481" y="98470"/>
                </a:lnTo>
                <a:lnTo>
                  <a:pt x="288481" y="247797"/>
                </a:lnTo>
                <a:lnTo>
                  <a:pt x="297844" y="247797"/>
                </a:lnTo>
                <a:cubicBezTo>
                  <a:pt x="300364" y="247797"/>
                  <a:pt x="302525" y="249601"/>
                  <a:pt x="302525" y="252125"/>
                </a:cubicBezTo>
                <a:cubicBezTo>
                  <a:pt x="302525" y="255011"/>
                  <a:pt x="300364" y="256814"/>
                  <a:pt x="297844" y="256814"/>
                </a:cubicBezTo>
                <a:lnTo>
                  <a:pt x="284159" y="256814"/>
                </a:lnTo>
                <a:lnTo>
                  <a:pt x="215378" y="256814"/>
                </a:lnTo>
                <a:lnTo>
                  <a:pt x="188010" y="256814"/>
                </a:lnTo>
                <a:lnTo>
                  <a:pt x="114547" y="256814"/>
                </a:lnTo>
                <a:lnTo>
                  <a:pt x="87179" y="256814"/>
                </a:lnTo>
                <a:lnTo>
                  <a:pt x="18397" y="256814"/>
                </a:lnTo>
                <a:lnTo>
                  <a:pt x="4713" y="256814"/>
                </a:lnTo>
                <a:cubicBezTo>
                  <a:pt x="2193" y="256814"/>
                  <a:pt x="32" y="255011"/>
                  <a:pt x="32" y="252125"/>
                </a:cubicBezTo>
                <a:cubicBezTo>
                  <a:pt x="32" y="249601"/>
                  <a:pt x="2193" y="247797"/>
                  <a:pt x="4713" y="247797"/>
                </a:cubicBezTo>
                <a:lnTo>
                  <a:pt x="13716" y="247797"/>
                </a:lnTo>
                <a:lnTo>
                  <a:pt x="13716" y="98470"/>
                </a:lnTo>
                <a:lnTo>
                  <a:pt x="392" y="68532"/>
                </a:lnTo>
                <a:cubicBezTo>
                  <a:pt x="-328" y="67089"/>
                  <a:pt x="32" y="65646"/>
                  <a:pt x="752" y="64204"/>
                </a:cubicBezTo>
                <a:cubicBezTo>
                  <a:pt x="1832" y="62761"/>
                  <a:pt x="3273" y="62040"/>
                  <a:pt x="4713" y="62040"/>
                </a:cubicBezTo>
                <a:lnTo>
                  <a:pt x="82497" y="62040"/>
                </a:lnTo>
                <a:lnTo>
                  <a:pt x="82497" y="36791"/>
                </a:lnTo>
                <a:lnTo>
                  <a:pt x="69173" y="6853"/>
                </a:lnTo>
                <a:cubicBezTo>
                  <a:pt x="68453" y="5050"/>
                  <a:pt x="68813" y="3607"/>
                  <a:pt x="69533" y="2164"/>
                </a:cubicBezTo>
                <a:cubicBezTo>
                  <a:pt x="70253" y="1082"/>
                  <a:pt x="72054" y="0"/>
                  <a:pt x="73494"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pic>
        <p:nvPicPr>
          <p:cNvPr id="19" name="Graphic 18" descr="Presentation with bar chart">
            <a:extLst>
              <a:ext uri="{FF2B5EF4-FFF2-40B4-BE49-F238E27FC236}">
                <a16:creationId xmlns:a16="http://schemas.microsoft.com/office/drawing/2014/main" id="{CAC97557-F92D-4C2C-9B39-0C96C7737E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022166" y="5350447"/>
            <a:ext cx="760739" cy="719960"/>
          </a:xfrm>
          <a:prstGeom prst="rect">
            <a:avLst/>
          </a:prstGeom>
        </p:spPr>
      </p:pic>
      <p:sp>
        <p:nvSpPr>
          <p:cNvPr id="20" name="Freeform 948">
            <a:extLst>
              <a:ext uri="{FF2B5EF4-FFF2-40B4-BE49-F238E27FC236}">
                <a16:creationId xmlns:a16="http://schemas.microsoft.com/office/drawing/2014/main" id="{83E2671D-F30B-4407-AC64-FCE4335B8739}"/>
              </a:ext>
            </a:extLst>
          </p:cNvPr>
          <p:cNvSpPr>
            <a:spLocks noChangeArrowheads="1"/>
          </p:cNvSpPr>
          <p:nvPr/>
        </p:nvSpPr>
        <p:spPr bwMode="auto">
          <a:xfrm>
            <a:off x="7490991" y="4370430"/>
            <a:ext cx="617335" cy="647339"/>
          </a:xfrm>
          <a:custGeom>
            <a:avLst/>
            <a:gdLst>
              <a:gd name="T0" fmla="*/ 2525107 w 293328"/>
              <a:gd name="T1" fmla="*/ 2510487 h 258401"/>
              <a:gd name="T2" fmla="*/ 837251 w 293328"/>
              <a:gd name="T3" fmla="*/ 2409736 h 258401"/>
              <a:gd name="T4" fmla="*/ 784920 w 293328"/>
              <a:gd name="T5" fmla="*/ 2462130 h 258401"/>
              <a:gd name="T6" fmla="*/ 2246127 w 293328"/>
              <a:gd name="T7" fmla="*/ 2469155 h 258401"/>
              <a:gd name="T8" fmla="*/ 2522941 w 293328"/>
              <a:gd name="T9" fmla="*/ 2191275 h 258401"/>
              <a:gd name="T10" fmla="*/ 830433 w 293328"/>
              <a:gd name="T11" fmla="*/ 2747039 h 258401"/>
              <a:gd name="T12" fmla="*/ 94930 w 293328"/>
              <a:gd name="T13" fmla="*/ 1929276 h 258401"/>
              <a:gd name="T14" fmla="*/ 458704 w 293328"/>
              <a:gd name="T15" fmla="*/ 2417541 h 258401"/>
              <a:gd name="T16" fmla="*/ 1823005 w 293328"/>
              <a:gd name="T17" fmla="*/ 2417541 h 258401"/>
              <a:gd name="T18" fmla="*/ 2196374 w 293328"/>
              <a:gd name="T19" fmla="*/ 1816036 h 258401"/>
              <a:gd name="T20" fmla="*/ 2439382 w 293328"/>
              <a:gd name="T21" fmla="*/ 1916765 h 258401"/>
              <a:gd name="T22" fmla="*/ 2196374 w 293328"/>
              <a:gd name="T23" fmla="*/ 1816036 h 258401"/>
              <a:gd name="T24" fmla="*/ 1399891 w 293328"/>
              <a:gd name="T25" fmla="*/ 1242515 h 258401"/>
              <a:gd name="T26" fmla="*/ 1530365 w 293328"/>
              <a:gd name="T27" fmla="*/ 1012278 h 258401"/>
              <a:gd name="T28" fmla="*/ 1008392 w 293328"/>
              <a:gd name="T29" fmla="*/ 1830032 h 258401"/>
              <a:gd name="T30" fmla="*/ 1629226 w 293328"/>
              <a:gd name="T31" fmla="*/ 1012278 h 258401"/>
              <a:gd name="T32" fmla="*/ 1562011 w 293328"/>
              <a:gd name="T33" fmla="*/ 1401293 h 258401"/>
              <a:gd name="T34" fmla="*/ 1253545 w 293328"/>
              <a:gd name="T35" fmla="*/ 1405279 h 258401"/>
              <a:gd name="T36" fmla="*/ 1202147 w 293328"/>
              <a:gd name="T37" fmla="*/ 1012278 h 258401"/>
              <a:gd name="T38" fmla="*/ 387515 w 293328"/>
              <a:gd name="T39" fmla="*/ 1282206 h 258401"/>
              <a:gd name="T40" fmla="*/ 521960 w 293328"/>
              <a:gd name="T41" fmla="*/ 1242515 h 258401"/>
              <a:gd name="T42" fmla="*/ 387515 w 293328"/>
              <a:gd name="T43" fmla="*/ 1012278 h 258401"/>
              <a:gd name="T44" fmla="*/ 909543 w 293328"/>
              <a:gd name="T45" fmla="*/ 1830032 h 258401"/>
              <a:gd name="T46" fmla="*/ 715752 w 293328"/>
              <a:gd name="T47" fmla="*/ 1353654 h 258401"/>
              <a:gd name="T48" fmla="*/ 648536 w 293328"/>
              <a:gd name="T49" fmla="*/ 1401293 h 258401"/>
              <a:gd name="T50" fmla="*/ 312403 w 293328"/>
              <a:gd name="T51" fmla="*/ 1393346 h 258401"/>
              <a:gd name="T52" fmla="*/ 94930 w 293328"/>
              <a:gd name="T53" fmla="*/ 1012278 h 258401"/>
              <a:gd name="T54" fmla="*/ 2443857 w 293328"/>
              <a:gd name="T55" fmla="*/ 1500546 h 258401"/>
              <a:gd name="T56" fmla="*/ 2309409 w 293328"/>
              <a:gd name="T57" fmla="*/ 682785 h 258401"/>
              <a:gd name="T58" fmla="*/ 1921859 w 293328"/>
              <a:gd name="T59" fmla="*/ 2417541 h 258401"/>
              <a:gd name="T60" fmla="*/ 2894664 w 293328"/>
              <a:gd name="T61" fmla="*/ 2417541 h 258401"/>
              <a:gd name="T62" fmla="*/ 3127961 w 293328"/>
              <a:gd name="T63" fmla="*/ 2191275 h 258401"/>
              <a:gd name="T64" fmla="*/ 2957922 w 293328"/>
              <a:gd name="T65" fmla="*/ 2092038 h 258401"/>
              <a:gd name="T66" fmla="*/ 2957922 w 293328"/>
              <a:gd name="T67" fmla="*/ 1917381 h 258401"/>
              <a:gd name="T68" fmla="*/ 3127961 w 293328"/>
              <a:gd name="T69" fmla="*/ 1818130 h 258401"/>
              <a:gd name="T70" fmla="*/ 2443857 w 293328"/>
              <a:gd name="T71" fmla="*/ 1599794 h 258401"/>
              <a:gd name="T72" fmla="*/ 1921859 w 293328"/>
              <a:gd name="T73" fmla="*/ 682785 h 258401"/>
              <a:gd name="T74" fmla="*/ 941146 w 293328"/>
              <a:gd name="T75" fmla="*/ 325503 h 258401"/>
              <a:gd name="T76" fmla="*/ 1071663 w 293328"/>
              <a:gd name="T77" fmla="*/ 95262 h 258401"/>
              <a:gd name="T78" fmla="*/ 553632 w 293328"/>
              <a:gd name="T79" fmla="*/ 913032 h 258401"/>
              <a:gd name="T80" fmla="*/ 1170524 w 293328"/>
              <a:gd name="T81" fmla="*/ 95262 h 258401"/>
              <a:gd name="T82" fmla="*/ 1123072 w 293328"/>
              <a:gd name="T83" fmla="*/ 488269 h 258401"/>
              <a:gd name="T84" fmla="*/ 814613 w 293328"/>
              <a:gd name="T85" fmla="*/ 484317 h 258401"/>
              <a:gd name="T86" fmla="*/ 747398 w 293328"/>
              <a:gd name="T87" fmla="*/ 95262 h 258401"/>
              <a:gd name="T88" fmla="*/ 1415681 w 293328"/>
              <a:gd name="T89" fmla="*/ 0 h 258401"/>
              <a:gd name="T90" fmla="*/ 1823005 w 293328"/>
              <a:gd name="T91" fmla="*/ 913032 h 258401"/>
              <a:gd name="T92" fmla="*/ 2309409 w 293328"/>
              <a:gd name="T93" fmla="*/ 583541 h 258401"/>
              <a:gd name="T94" fmla="*/ 3222872 w 293328"/>
              <a:gd name="T95" fmla="*/ 1814145 h 258401"/>
              <a:gd name="T96" fmla="*/ 2894664 w 293328"/>
              <a:gd name="T97" fmla="*/ 2516801 h 258401"/>
              <a:gd name="T98" fmla="*/ 1202147 w 293328"/>
              <a:gd name="T99" fmla="*/ 2516801 h 258401"/>
              <a:gd name="T100" fmla="*/ 177958 w 293328"/>
              <a:gd name="T101" fmla="*/ 2516801 h 258401"/>
              <a:gd name="T102" fmla="*/ 0 w 293328"/>
              <a:gd name="T103" fmla="*/ 964646 h 258401"/>
              <a:gd name="T104" fmla="*/ 454772 w 293328"/>
              <a:gd name="T105" fmla="*/ 47634 h 2584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3328" h="258401">
                <a:moveTo>
                  <a:pt x="229821" y="219075"/>
                </a:moveTo>
                <a:cubicBezTo>
                  <a:pt x="232386" y="219075"/>
                  <a:pt x="234584" y="220907"/>
                  <a:pt x="234584" y="223838"/>
                </a:cubicBezTo>
                <a:cubicBezTo>
                  <a:pt x="234584" y="226402"/>
                  <a:pt x="232386" y="228234"/>
                  <a:pt x="229821" y="228234"/>
                </a:cubicBezTo>
                <a:cubicBezTo>
                  <a:pt x="227257" y="228234"/>
                  <a:pt x="225425" y="226402"/>
                  <a:pt x="225425" y="223838"/>
                </a:cubicBezTo>
                <a:cubicBezTo>
                  <a:pt x="225425" y="220907"/>
                  <a:pt x="227257" y="219075"/>
                  <a:pt x="229821" y="219075"/>
                </a:cubicBezTo>
                <a:close/>
                <a:moveTo>
                  <a:pt x="76200" y="219075"/>
                </a:moveTo>
                <a:cubicBezTo>
                  <a:pt x="78398" y="219075"/>
                  <a:pt x="80597" y="220907"/>
                  <a:pt x="80597" y="223838"/>
                </a:cubicBezTo>
                <a:cubicBezTo>
                  <a:pt x="80597" y="226402"/>
                  <a:pt x="78398" y="228234"/>
                  <a:pt x="76200" y="228234"/>
                </a:cubicBezTo>
                <a:cubicBezTo>
                  <a:pt x="73636" y="228234"/>
                  <a:pt x="71438" y="226402"/>
                  <a:pt x="71438" y="223838"/>
                </a:cubicBezTo>
                <a:cubicBezTo>
                  <a:pt x="71438" y="220907"/>
                  <a:pt x="73636" y="219075"/>
                  <a:pt x="76200" y="219075"/>
                </a:cubicBezTo>
                <a:close/>
                <a:moveTo>
                  <a:pt x="229624" y="199214"/>
                </a:moveTo>
                <a:cubicBezTo>
                  <a:pt x="215947" y="199214"/>
                  <a:pt x="204430" y="210402"/>
                  <a:pt x="204430" y="224477"/>
                </a:cubicBezTo>
                <a:cubicBezTo>
                  <a:pt x="204430" y="238191"/>
                  <a:pt x="215947" y="249740"/>
                  <a:pt x="229624" y="249740"/>
                </a:cubicBezTo>
                <a:cubicBezTo>
                  <a:pt x="243660" y="249740"/>
                  <a:pt x="254818" y="238191"/>
                  <a:pt x="254818" y="224477"/>
                </a:cubicBezTo>
                <a:cubicBezTo>
                  <a:pt x="254818" y="210402"/>
                  <a:pt x="243660" y="199214"/>
                  <a:pt x="229624" y="199214"/>
                </a:cubicBezTo>
                <a:close/>
                <a:moveTo>
                  <a:pt x="75581" y="199214"/>
                </a:moveTo>
                <a:cubicBezTo>
                  <a:pt x="61545" y="199214"/>
                  <a:pt x="50388" y="210402"/>
                  <a:pt x="50388" y="224477"/>
                </a:cubicBezTo>
                <a:cubicBezTo>
                  <a:pt x="50388" y="238191"/>
                  <a:pt x="61545" y="249740"/>
                  <a:pt x="75581" y="249740"/>
                </a:cubicBezTo>
                <a:cubicBezTo>
                  <a:pt x="89258" y="249740"/>
                  <a:pt x="100415" y="238191"/>
                  <a:pt x="100415" y="224477"/>
                </a:cubicBezTo>
                <a:cubicBezTo>
                  <a:pt x="100415" y="210402"/>
                  <a:pt x="89258" y="199214"/>
                  <a:pt x="75581" y="199214"/>
                </a:cubicBezTo>
                <a:close/>
                <a:moveTo>
                  <a:pt x="8638" y="175395"/>
                </a:moveTo>
                <a:lnTo>
                  <a:pt x="8638" y="212568"/>
                </a:lnTo>
                <a:cubicBezTo>
                  <a:pt x="8638" y="216537"/>
                  <a:pt x="11877" y="219785"/>
                  <a:pt x="16196" y="219785"/>
                </a:cubicBezTo>
                <a:lnTo>
                  <a:pt x="41750" y="219785"/>
                </a:lnTo>
                <a:cubicBezTo>
                  <a:pt x="43909" y="203184"/>
                  <a:pt x="58306" y="190192"/>
                  <a:pt x="75581" y="190192"/>
                </a:cubicBezTo>
                <a:cubicBezTo>
                  <a:pt x="92857" y="190192"/>
                  <a:pt x="106894" y="203184"/>
                  <a:pt x="109413" y="219785"/>
                </a:cubicBezTo>
                <a:lnTo>
                  <a:pt x="165919" y="219785"/>
                </a:lnTo>
                <a:lnTo>
                  <a:pt x="165919" y="175395"/>
                </a:lnTo>
                <a:lnTo>
                  <a:pt x="8638" y="175395"/>
                </a:lnTo>
                <a:close/>
                <a:moveTo>
                  <a:pt x="199901" y="165100"/>
                </a:moveTo>
                <a:lnTo>
                  <a:pt x="222019" y="165100"/>
                </a:lnTo>
                <a:cubicBezTo>
                  <a:pt x="224873" y="165100"/>
                  <a:pt x="226656" y="166932"/>
                  <a:pt x="226656" y="169863"/>
                </a:cubicBezTo>
                <a:cubicBezTo>
                  <a:pt x="226656" y="172061"/>
                  <a:pt x="224873" y="174259"/>
                  <a:pt x="222019" y="174259"/>
                </a:cubicBezTo>
                <a:lnTo>
                  <a:pt x="199901" y="174259"/>
                </a:lnTo>
                <a:cubicBezTo>
                  <a:pt x="197404" y="174259"/>
                  <a:pt x="195263" y="172061"/>
                  <a:pt x="195263" y="169863"/>
                </a:cubicBezTo>
                <a:cubicBezTo>
                  <a:pt x="195263" y="166932"/>
                  <a:pt x="197404" y="165100"/>
                  <a:pt x="199901" y="165100"/>
                </a:cubicBezTo>
                <a:close/>
                <a:moveTo>
                  <a:pt x="118411" y="92028"/>
                </a:moveTo>
                <a:lnTo>
                  <a:pt x="118411" y="116569"/>
                </a:lnTo>
                <a:lnTo>
                  <a:pt x="127409" y="112960"/>
                </a:lnTo>
                <a:cubicBezTo>
                  <a:pt x="128128" y="112599"/>
                  <a:pt x="129208" y="112599"/>
                  <a:pt x="130288" y="112960"/>
                </a:cubicBezTo>
                <a:lnTo>
                  <a:pt x="139286" y="116569"/>
                </a:lnTo>
                <a:lnTo>
                  <a:pt x="139286" y="92028"/>
                </a:lnTo>
                <a:lnTo>
                  <a:pt x="118411" y="92028"/>
                </a:lnTo>
                <a:close/>
                <a:moveTo>
                  <a:pt x="91777" y="92028"/>
                </a:moveTo>
                <a:lnTo>
                  <a:pt x="91777" y="166373"/>
                </a:lnTo>
                <a:lnTo>
                  <a:pt x="165919" y="166373"/>
                </a:lnTo>
                <a:lnTo>
                  <a:pt x="165919" y="92028"/>
                </a:lnTo>
                <a:lnTo>
                  <a:pt x="148284" y="92028"/>
                </a:lnTo>
                <a:lnTo>
                  <a:pt x="148284" y="123065"/>
                </a:lnTo>
                <a:cubicBezTo>
                  <a:pt x="148284" y="124870"/>
                  <a:pt x="147204" y="125952"/>
                  <a:pt x="146124" y="126674"/>
                </a:cubicBezTo>
                <a:cubicBezTo>
                  <a:pt x="145044" y="127757"/>
                  <a:pt x="143245" y="127757"/>
                  <a:pt x="142165" y="127396"/>
                </a:cubicBezTo>
                <a:lnTo>
                  <a:pt x="128848" y="121983"/>
                </a:lnTo>
                <a:lnTo>
                  <a:pt x="115532" y="127396"/>
                </a:lnTo>
                <a:cubicBezTo>
                  <a:pt x="115172" y="127757"/>
                  <a:pt x="114452" y="127757"/>
                  <a:pt x="114092" y="127757"/>
                </a:cubicBezTo>
                <a:cubicBezTo>
                  <a:pt x="113012" y="127757"/>
                  <a:pt x="112292" y="127396"/>
                  <a:pt x="111573" y="126674"/>
                </a:cubicBezTo>
                <a:cubicBezTo>
                  <a:pt x="110493" y="125952"/>
                  <a:pt x="109413" y="124870"/>
                  <a:pt x="109413" y="123065"/>
                </a:cubicBezTo>
                <a:lnTo>
                  <a:pt x="109413" y="92028"/>
                </a:lnTo>
                <a:lnTo>
                  <a:pt x="91777" y="92028"/>
                </a:lnTo>
                <a:close/>
                <a:moveTo>
                  <a:pt x="35271" y="92028"/>
                </a:moveTo>
                <a:lnTo>
                  <a:pt x="35271" y="116569"/>
                </a:lnTo>
                <a:lnTo>
                  <a:pt x="44269" y="112960"/>
                </a:lnTo>
                <a:cubicBezTo>
                  <a:pt x="44629" y="112960"/>
                  <a:pt x="45349" y="112960"/>
                  <a:pt x="45709" y="112960"/>
                </a:cubicBezTo>
                <a:cubicBezTo>
                  <a:pt x="46428" y="112960"/>
                  <a:pt x="46788" y="112960"/>
                  <a:pt x="47508" y="112960"/>
                </a:cubicBezTo>
                <a:lnTo>
                  <a:pt x="56146" y="116569"/>
                </a:lnTo>
                <a:lnTo>
                  <a:pt x="56146" y="92028"/>
                </a:lnTo>
                <a:lnTo>
                  <a:pt x="35271" y="92028"/>
                </a:lnTo>
                <a:close/>
                <a:moveTo>
                  <a:pt x="8638" y="92028"/>
                </a:moveTo>
                <a:lnTo>
                  <a:pt x="8638" y="166373"/>
                </a:lnTo>
                <a:lnTo>
                  <a:pt x="82780" y="166373"/>
                </a:lnTo>
                <a:lnTo>
                  <a:pt x="82780" y="92028"/>
                </a:lnTo>
                <a:lnTo>
                  <a:pt x="65144" y="92028"/>
                </a:lnTo>
                <a:lnTo>
                  <a:pt x="65144" y="123065"/>
                </a:lnTo>
                <a:cubicBezTo>
                  <a:pt x="65144" y="124870"/>
                  <a:pt x="64064" y="125952"/>
                  <a:pt x="63344" y="126674"/>
                </a:cubicBezTo>
                <a:cubicBezTo>
                  <a:pt x="62265" y="127396"/>
                  <a:pt x="61545" y="127757"/>
                  <a:pt x="60825" y="127757"/>
                </a:cubicBezTo>
                <a:cubicBezTo>
                  <a:pt x="60105" y="127757"/>
                  <a:pt x="59385" y="127757"/>
                  <a:pt x="59025" y="127396"/>
                </a:cubicBezTo>
                <a:lnTo>
                  <a:pt x="45709" y="121983"/>
                </a:lnTo>
                <a:lnTo>
                  <a:pt x="32752" y="127396"/>
                </a:lnTo>
                <a:cubicBezTo>
                  <a:pt x="31312" y="127757"/>
                  <a:pt x="29513" y="127757"/>
                  <a:pt x="28433" y="126674"/>
                </a:cubicBezTo>
                <a:cubicBezTo>
                  <a:pt x="27353" y="125952"/>
                  <a:pt x="26273" y="124870"/>
                  <a:pt x="26273" y="123065"/>
                </a:cubicBezTo>
                <a:lnTo>
                  <a:pt x="26273" y="92028"/>
                </a:lnTo>
                <a:lnTo>
                  <a:pt x="8638" y="92028"/>
                </a:lnTo>
                <a:close/>
                <a:moveTo>
                  <a:pt x="204430" y="62074"/>
                </a:moveTo>
                <a:lnTo>
                  <a:pt x="204430" y="118374"/>
                </a:lnTo>
                <a:cubicBezTo>
                  <a:pt x="204430" y="128479"/>
                  <a:pt x="212708" y="136418"/>
                  <a:pt x="222426" y="136418"/>
                </a:cubicBezTo>
                <a:lnTo>
                  <a:pt x="258417" y="136418"/>
                </a:lnTo>
                <a:lnTo>
                  <a:pt x="233223" y="77592"/>
                </a:lnTo>
                <a:cubicBezTo>
                  <a:pt x="229264" y="68209"/>
                  <a:pt x="220266" y="62074"/>
                  <a:pt x="210189" y="62074"/>
                </a:cubicBezTo>
                <a:lnTo>
                  <a:pt x="204430" y="62074"/>
                </a:lnTo>
                <a:close/>
                <a:moveTo>
                  <a:pt x="174917" y="62074"/>
                </a:moveTo>
                <a:lnTo>
                  <a:pt x="174917" y="219785"/>
                </a:lnTo>
                <a:lnTo>
                  <a:pt x="195792" y="219785"/>
                </a:lnTo>
                <a:cubicBezTo>
                  <a:pt x="197952" y="203184"/>
                  <a:pt x="212348" y="190192"/>
                  <a:pt x="229624" y="190192"/>
                </a:cubicBezTo>
                <a:cubicBezTo>
                  <a:pt x="246900" y="190192"/>
                  <a:pt x="261296" y="203184"/>
                  <a:pt x="263456" y="219785"/>
                </a:cubicBezTo>
                <a:lnTo>
                  <a:pt x="277132" y="219785"/>
                </a:lnTo>
                <a:cubicBezTo>
                  <a:pt x="281091" y="219785"/>
                  <a:pt x="284690" y="216537"/>
                  <a:pt x="284690" y="212568"/>
                </a:cubicBezTo>
                <a:lnTo>
                  <a:pt x="284690" y="199214"/>
                </a:lnTo>
                <a:lnTo>
                  <a:pt x="269214" y="199214"/>
                </a:lnTo>
                <a:cubicBezTo>
                  <a:pt x="267055" y="199214"/>
                  <a:pt x="264895" y="197049"/>
                  <a:pt x="264895" y="194523"/>
                </a:cubicBezTo>
                <a:cubicBezTo>
                  <a:pt x="264895" y="191996"/>
                  <a:pt x="267055" y="190192"/>
                  <a:pt x="269214" y="190192"/>
                </a:cubicBezTo>
                <a:lnTo>
                  <a:pt x="284690" y="190192"/>
                </a:lnTo>
                <a:lnTo>
                  <a:pt x="284690" y="174313"/>
                </a:lnTo>
                <a:lnTo>
                  <a:pt x="269214" y="174313"/>
                </a:lnTo>
                <a:cubicBezTo>
                  <a:pt x="267055" y="174313"/>
                  <a:pt x="264895" y="172147"/>
                  <a:pt x="264895" y="169982"/>
                </a:cubicBezTo>
                <a:cubicBezTo>
                  <a:pt x="264895" y="167095"/>
                  <a:pt x="267055" y="165290"/>
                  <a:pt x="269214" y="165290"/>
                </a:cubicBezTo>
                <a:lnTo>
                  <a:pt x="284690" y="165290"/>
                </a:lnTo>
                <a:lnTo>
                  <a:pt x="284690" y="164929"/>
                </a:lnTo>
                <a:cubicBezTo>
                  <a:pt x="284690" y="154102"/>
                  <a:pt x="275693" y="145441"/>
                  <a:pt x="265255" y="145441"/>
                </a:cubicBezTo>
                <a:lnTo>
                  <a:pt x="222426" y="145441"/>
                </a:lnTo>
                <a:cubicBezTo>
                  <a:pt x="207669" y="145441"/>
                  <a:pt x="195432" y="133531"/>
                  <a:pt x="195432" y="118374"/>
                </a:cubicBezTo>
                <a:lnTo>
                  <a:pt x="195432" y="62074"/>
                </a:lnTo>
                <a:lnTo>
                  <a:pt x="174917" y="62074"/>
                </a:lnTo>
                <a:close/>
                <a:moveTo>
                  <a:pt x="77021" y="8661"/>
                </a:moveTo>
                <a:lnTo>
                  <a:pt x="77021" y="33202"/>
                </a:lnTo>
                <a:lnTo>
                  <a:pt x="85659" y="29593"/>
                </a:lnTo>
                <a:cubicBezTo>
                  <a:pt x="86739" y="29232"/>
                  <a:pt x="87818" y="29232"/>
                  <a:pt x="88898" y="29593"/>
                </a:cubicBezTo>
                <a:lnTo>
                  <a:pt x="97536" y="33202"/>
                </a:lnTo>
                <a:lnTo>
                  <a:pt x="97536" y="8661"/>
                </a:lnTo>
                <a:lnTo>
                  <a:pt x="77021" y="8661"/>
                </a:lnTo>
                <a:close/>
                <a:moveTo>
                  <a:pt x="50388" y="8661"/>
                </a:moveTo>
                <a:lnTo>
                  <a:pt x="50388" y="83006"/>
                </a:lnTo>
                <a:lnTo>
                  <a:pt x="124169" y="83006"/>
                </a:lnTo>
                <a:lnTo>
                  <a:pt x="124169" y="8661"/>
                </a:lnTo>
                <a:lnTo>
                  <a:pt x="106534" y="8661"/>
                </a:lnTo>
                <a:lnTo>
                  <a:pt x="106534" y="40059"/>
                </a:lnTo>
                <a:cubicBezTo>
                  <a:pt x="106534" y="41503"/>
                  <a:pt x="105814" y="42946"/>
                  <a:pt x="104734" y="43307"/>
                </a:cubicBezTo>
                <a:cubicBezTo>
                  <a:pt x="104014" y="44029"/>
                  <a:pt x="102935" y="44390"/>
                  <a:pt x="102215" y="44390"/>
                </a:cubicBezTo>
                <a:cubicBezTo>
                  <a:pt x="101855" y="44390"/>
                  <a:pt x="101135" y="44390"/>
                  <a:pt x="100415" y="44029"/>
                </a:cubicBezTo>
                <a:lnTo>
                  <a:pt x="87458" y="38977"/>
                </a:lnTo>
                <a:lnTo>
                  <a:pt x="74142" y="44029"/>
                </a:lnTo>
                <a:cubicBezTo>
                  <a:pt x="72702" y="44751"/>
                  <a:pt x="71262" y="44390"/>
                  <a:pt x="69823" y="43307"/>
                </a:cubicBezTo>
                <a:cubicBezTo>
                  <a:pt x="68743" y="42946"/>
                  <a:pt x="68023" y="41503"/>
                  <a:pt x="68023" y="40059"/>
                </a:cubicBezTo>
                <a:lnTo>
                  <a:pt x="68023" y="8661"/>
                </a:lnTo>
                <a:lnTo>
                  <a:pt x="50388" y="8661"/>
                </a:lnTo>
                <a:close/>
                <a:moveTo>
                  <a:pt x="45709" y="0"/>
                </a:moveTo>
                <a:lnTo>
                  <a:pt x="128848" y="0"/>
                </a:lnTo>
                <a:cubicBezTo>
                  <a:pt x="131368" y="0"/>
                  <a:pt x="133527" y="1804"/>
                  <a:pt x="133527" y="4331"/>
                </a:cubicBezTo>
                <a:lnTo>
                  <a:pt x="133527" y="83006"/>
                </a:lnTo>
                <a:lnTo>
                  <a:pt x="165919" y="83006"/>
                </a:lnTo>
                <a:lnTo>
                  <a:pt x="165919" y="57743"/>
                </a:lnTo>
                <a:cubicBezTo>
                  <a:pt x="165919" y="55578"/>
                  <a:pt x="167719" y="53051"/>
                  <a:pt x="170238" y="53051"/>
                </a:cubicBezTo>
                <a:lnTo>
                  <a:pt x="210189" y="53051"/>
                </a:lnTo>
                <a:cubicBezTo>
                  <a:pt x="223865" y="53051"/>
                  <a:pt x="236102" y="61352"/>
                  <a:pt x="241501" y="73983"/>
                </a:cubicBezTo>
                <a:lnTo>
                  <a:pt x="268134" y="136779"/>
                </a:lnTo>
                <a:cubicBezTo>
                  <a:pt x="282531" y="138223"/>
                  <a:pt x="293328" y="150493"/>
                  <a:pt x="293328" y="164929"/>
                </a:cubicBezTo>
                <a:lnTo>
                  <a:pt x="293328" y="212568"/>
                </a:lnTo>
                <a:cubicBezTo>
                  <a:pt x="293328" y="221590"/>
                  <a:pt x="286130" y="228808"/>
                  <a:pt x="277132" y="228808"/>
                </a:cubicBezTo>
                <a:lnTo>
                  <a:pt x="263456" y="228808"/>
                </a:lnTo>
                <a:cubicBezTo>
                  <a:pt x="261296" y="245409"/>
                  <a:pt x="246900" y="258401"/>
                  <a:pt x="229624" y="258401"/>
                </a:cubicBezTo>
                <a:cubicBezTo>
                  <a:pt x="212348" y="258401"/>
                  <a:pt x="197952" y="245409"/>
                  <a:pt x="195792" y="228808"/>
                </a:cubicBezTo>
                <a:lnTo>
                  <a:pt x="109413" y="228808"/>
                </a:lnTo>
                <a:cubicBezTo>
                  <a:pt x="106894" y="245409"/>
                  <a:pt x="92857" y="258401"/>
                  <a:pt x="75581" y="258401"/>
                </a:cubicBezTo>
                <a:cubicBezTo>
                  <a:pt x="58306" y="258401"/>
                  <a:pt x="43909" y="245409"/>
                  <a:pt x="41750" y="228808"/>
                </a:cubicBezTo>
                <a:lnTo>
                  <a:pt x="16196" y="228808"/>
                </a:lnTo>
                <a:cubicBezTo>
                  <a:pt x="7198" y="228808"/>
                  <a:pt x="0" y="221590"/>
                  <a:pt x="0" y="212568"/>
                </a:cubicBezTo>
                <a:lnTo>
                  <a:pt x="0" y="170704"/>
                </a:lnTo>
                <a:lnTo>
                  <a:pt x="0" y="87697"/>
                </a:lnTo>
                <a:cubicBezTo>
                  <a:pt x="0" y="85171"/>
                  <a:pt x="1799" y="83006"/>
                  <a:pt x="4319" y="83006"/>
                </a:cubicBezTo>
                <a:lnTo>
                  <a:pt x="41390" y="83006"/>
                </a:lnTo>
                <a:lnTo>
                  <a:pt x="41390" y="4331"/>
                </a:lnTo>
                <a:cubicBezTo>
                  <a:pt x="41390" y="1804"/>
                  <a:pt x="43549" y="0"/>
                  <a:pt x="45709"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pic>
        <p:nvPicPr>
          <p:cNvPr id="21" name="Graphic 20" descr="Store">
            <a:extLst>
              <a:ext uri="{FF2B5EF4-FFF2-40B4-BE49-F238E27FC236}">
                <a16:creationId xmlns:a16="http://schemas.microsoft.com/office/drawing/2014/main" id="{60362CE8-1C14-4083-933F-AF4C539A37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022166" y="1922595"/>
            <a:ext cx="846815" cy="846815"/>
          </a:xfrm>
          <a:prstGeom prst="rect">
            <a:avLst/>
          </a:prstGeom>
        </p:spPr>
      </p:pic>
      <p:pic>
        <p:nvPicPr>
          <p:cNvPr id="22" name="Graphic 21" descr="Signpost">
            <a:extLst>
              <a:ext uri="{FF2B5EF4-FFF2-40B4-BE49-F238E27FC236}">
                <a16:creationId xmlns:a16="http://schemas.microsoft.com/office/drawing/2014/main" id="{D71373FF-5433-4AF0-A4EA-E791EABD54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323021" y="1963120"/>
            <a:ext cx="914400" cy="914400"/>
          </a:xfrm>
          <a:prstGeom prst="rect">
            <a:avLst/>
          </a:prstGeom>
        </p:spPr>
      </p:pic>
    </p:spTree>
    <p:extLst>
      <p:ext uri="{BB962C8B-B14F-4D97-AF65-F5344CB8AC3E}">
        <p14:creationId xmlns:p14="http://schemas.microsoft.com/office/powerpoint/2010/main" val="19080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wo men sitting on a dirt road&#10;&#10;Description automatically generated with low confidence">
            <a:extLst>
              <a:ext uri="{FF2B5EF4-FFF2-40B4-BE49-F238E27FC236}">
                <a16:creationId xmlns:a16="http://schemas.microsoft.com/office/drawing/2014/main" id="{F4D107B2-601A-4363-AF0D-B5551CF8588B}"/>
              </a:ext>
            </a:extLst>
          </p:cNvPr>
          <p:cNvPicPr>
            <a:picLocks noChangeAspect="1"/>
          </p:cNvPicPr>
          <p:nvPr/>
        </p:nvPicPr>
        <p:blipFill rotWithShape="1">
          <a:blip r:embed="rId3"/>
          <a:srcRect l="15401" t="-3405" r="9623" b="3405"/>
          <a:stretch/>
        </p:blipFill>
        <p:spPr>
          <a:xfrm>
            <a:off x="128454" y="1257300"/>
            <a:ext cx="5078358" cy="4343400"/>
          </a:xfrm>
          <a:prstGeom prst="rect">
            <a:avLst/>
          </a:prstGeom>
        </p:spPr>
      </p:pic>
      <p:sp>
        <p:nvSpPr>
          <p:cNvPr id="5" name="TextBox 4">
            <a:extLst>
              <a:ext uri="{FF2B5EF4-FFF2-40B4-BE49-F238E27FC236}">
                <a16:creationId xmlns:a16="http://schemas.microsoft.com/office/drawing/2014/main" id="{DAEB9E00-157E-4A8E-ADD0-44669B26AF51}"/>
              </a:ext>
            </a:extLst>
          </p:cNvPr>
          <p:cNvSpPr txBox="1"/>
          <p:nvPr/>
        </p:nvSpPr>
        <p:spPr>
          <a:xfrm>
            <a:off x="621841" y="315711"/>
            <a:ext cx="1094831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latin typeface="HALDEN SOLID"/>
                <a:cs typeface="Poppins" pitchFamily="2" charset="77"/>
              </a:rPr>
              <a:t>3</a:t>
            </a:r>
            <a:r>
              <a:rPr kumimoji="0" lang="en-US" sz="3200" i="0" u="none" strike="noStrike" kern="1200" cap="none" spc="0" normalizeH="0" baseline="0" noProof="0">
                <a:ln>
                  <a:noFill/>
                </a:ln>
                <a:effectLst/>
                <a:uLnTx/>
                <a:uFillTx/>
                <a:latin typeface="HALDEN SOLID"/>
                <a:cs typeface="Poppins" pitchFamily="2" charset="77"/>
              </a:rPr>
              <a:t>. SUPPORTING SMALLHOLDERS THROUGH 4 IMPACT PATHWAYS</a:t>
            </a:r>
          </a:p>
        </p:txBody>
      </p:sp>
      <p:graphicFrame>
        <p:nvGraphicFramePr>
          <p:cNvPr id="8" name="Diagram 7">
            <a:extLst>
              <a:ext uri="{FF2B5EF4-FFF2-40B4-BE49-F238E27FC236}">
                <a16:creationId xmlns:a16="http://schemas.microsoft.com/office/drawing/2014/main" id="{634494A6-CA52-4ADD-A26A-BA314D32D7CA}"/>
              </a:ext>
            </a:extLst>
          </p:cNvPr>
          <p:cNvGraphicFramePr/>
          <p:nvPr>
            <p:extLst>
              <p:ext uri="{D42A27DB-BD31-4B8C-83A1-F6EECF244321}">
                <p14:modId xmlns:p14="http://schemas.microsoft.com/office/powerpoint/2010/main" val="3034933675"/>
              </p:ext>
            </p:extLst>
          </p:nvPr>
        </p:nvGraphicFramePr>
        <p:xfrm>
          <a:off x="4887491" y="1257300"/>
          <a:ext cx="6719153" cy="5053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07078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ur…">
            <a:extLst>
              <a:ext uri="{FF2B5EF4-FFF2-40B4-BE49-F238E27FC236}">
                <a16:creationId xmlns:a16="http://schemas.microsoft.com/office/drawing/2014/main" id="{F84CE57A-429C-4F4B-AEA6-9C6168229177}"/>
              </a:ext>
            </a:extLst>
          </p:cNvPr>
          <p:cNvSpPr txBox="1">
            <a:spLocks noChangeArrowheads="1"/>
          </p:cNvSpPr>
          <p:nvPr/>
        </p:nvSpPr>
        <p:spPr bwMode="auto">
          <a:xfrm>
            <a:off x="415635" y="422997"/>
            <a:ext cx="11211791" cy="5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p>
            <a:pPr eaLnBrk="1"/>
            <a:r>
              <a:rPr lang="en-US" altLang="en-US" sz="3500">
                <a:latin typeface="HALDEN SOLID"/>
                <a:cs typeface="Lato Bold" pitchFamily="34" charset="0"/>
                <a:sym typeface="Lato Bold" pitchFamily="34" charset="0"/>
              </a:rPr>
              <a:t>3.1 CREATING STABLE DEMAND</a:t>
            </a:r>
          </a:p>
        </p:txBody>
      </p:sp>
      <p:sp>
        <p:nvSpPr>
          <p:cNvPr id="6" name="TextBox 5">
            <a:extLst>
              <a:ext uri="{FF2B5EF4-FFF2-40B4-BE49-F238E27FC236}">
                <a16:creationId xmlns:a16="http://schemas.microsoft.com/office/drawing/2014/main" id="{82389E9A-14AC-422C-909B-E3AC82279E24}"/>
              </a:ext>
            </a:extLst>
          </p:cNvPr>
          <p:cNvSpPr txBox="1"/>
          <p:nvPr/>
        </p:nvSpPr>
        <p:spPr>
          <a:xfrm>
            <a:off x="481445" y="1271187"/>
            <a:ext cx="6619010" cy="4585871"/>
          </a:xfrm>
          <a:prstGeom prst="rect">
            <a:avLst/>
          </a:prstGeom>
          <a:noFill/>
        </p:spPr>
        <p:txBody>
          <a:bodyPr wrap="square" rtlCol="0">
            <a:spAutoFit/>
          </a:bodyPr>
          <a:lstStyle/>
          <a:p>
            <a:endParaRPr lang="en-GB" sz="1600" b="0" i="0" u="none" strike="noStrike" baseline="0">
              <a:solidFill>
                <a:srgbClr val="000000"/>
              </a:solidFill>
              <a:latin typeface="Open Sans" panose="020B0606030504020204" pitchFamily="34" charset="0"/>
            </a:endParaRPr>
          </a:p>
          <a:p>
            <a:r>
              <a:rPr lang="en-GB" sz="1600" b="1" i="0" u="none" strike="noStrike" baseline="0">
                <a:solidFill>
                  <a:srgbClr val="000000"/>
                </a:solidFill>
                <a:latin typeface="Open Sans" panose="020B0606030504020204" pitchFamily="34" charset="0"/>
              </a:rPr>
              <a:t>WFP supports farmer organisations and smallholder farmers by connecting them with markets. Home grown school feeding is one example </a:t>
            </a:r>
            <a:r>
              <a:rPr lang="en-GB" sz="1600" b="1">
                <a:solidFill>
                  <a:srgbClr val="000000"/>
                </a:solidFill>
                <a:latin typeface="Open Sans" panose="020B0606030504020204" pitchFamily="34" charset="0"/>
              </a:rPr>
              <a:t>of sustainable markets that impact cooperatives and smallholder livelihoods while supporting food security and human capital investment. </a:t>
            </a:r>
          </a:p>
          <a:p>
            <a:endParaRPr lang="en-GB" b="1">
              <a:solidFill>
                <a:srgbClr val="000000"/>
              </a:solidFill>
              <a:latin typeface="Open Sans" panose="020B0606030504020204" pitchFamily="34" charset="0"/>
            </a:endParaRPr>
          </a:p>
          <a:p>
            <a:r>
              <a:rPr lang="en-GB" sz="1600" i="0" u="none" strike="noStrike" baseline="0">
                <a:solidFill>
                  <a:srgbClr val="000000"/>
                </a:solidFill>
                <a:latin typeface="Open Sans" panose="020B0606030504020204" pitchFamily="34" charset="0"/>
              </a:rPr>
              <a:t>In Malawi </a:t>
            </a:r>
            <a:r>
              <a:rPr lang="en-GB" sz="1600">
                <a:solidFill>
                  <a:srgbClr val="000000"/>
                </a:solidFill>
                <a:latin typeface="Open Sans" panose="020B0606030504020204" pitchFamily="34" charset="0"/>
              </a:rPr>
              <a:t>f</a:t>
            </a:r>
            <a:r>
              <a:rPr lang="en-GB" sz="1600" b="0" i="0" u="none" strike="noStrike" baseline="0">
                <a:solidFill>
                  <a:srgbClr val="000000"/>
                </a:solidFill>
                <a:latin typeface="Open Sans" panose="020B0606030504020204" pitchFamily="34" charset="0"/>
              </a:rPr>
              <a:t>armer organisations and cooperatives are identified through the Ministry of Agriculture at National and District levels, trained and linked to schools to supply diversified, locally produced food commodities for Home Grown School Feeding. </a:t>
            </a:r>
          </a:p>
          <a:p>
            <a:endParaRPr lang="en-GB" sz="1600">
              <a:solidFill>
                <a:srgbClr val="000000"/>
              </a:solidFill>
              <a:latin typeface="Open Sans" panose="020B0606030504020204" pitchFamily="34" charset="0"/>
            </a:endParaRPr>
          </a:p>
          <a:p>
            <a:r>
              <a:rPr lang="en-GB" sz="1600" b="0" i="0" u="none" strike="noStrike" baseline="0">
                <a:solidFill>
                  <a:srgbClr val="000000"/>
                </a:solidFill>
                <a:latin typeface="Open Sans" panose="020B0606030504020204" pitchFamily="34" charset="0"/>
              </a:rPr>
              <a:t>Farmer organisations provide schools with commodities year round  through a competitive process. </a:t>
            </a:r>
          </a:p>
          <a:p>
            <a:endParaRPr lang="en-GB" sz="1600">
              <a:solidFill>
                <a:srgbClr val="000000"/>
              </a:solidFill>
              <a:latin typeface="Open Sans" panose="020B0606030504020204" pitchFamily="34" charset="0"/>
            </a:endParaRPr>
          </a:p>
          <a:p>
            <a:r>
              <a:rPr lang="en-GB" sz="1600" b="0" i="0" u="none" strike="noStrike" baseline="0">
                <a:solidFill>
                  <a:srgbClr val="000000"/>
                </a:solidFill>
                <a:latin typeface="Open Sans" panose="020B0606030504020204" pitchFamily="34" charset="0"/>
              </a:rPr>
              <a:t>School feeding activities are then integrated with WFP’s livelihood interventions to enhance production and productivity capacities</a:t>
            </a:r>
            <a:r>
              <a:rPr lang="en-GB" sz="1600" b="1" i="0" u="none" strike="noStrike" baseline="0">
                <a:solidFill>
                  <a:srgbClr val="000000"/>
                </a:solidFill>
                <a:latin typeface="Open Sans" panose="020B0606030504020204" pitchFamily="34" charset="0"/>
              </a:rPr>
              <a:t>. </a:t>
            </a:r>
            <a:endParaRPr lang="en-GB" sz="1600" i="0" u="none" strike="noStrike" baseline="0">
              <a:solidFill>
                <a:srgbClr val="000000"/>
              </a:solidFill>
              <a:latin typeface="Open Sans" panose="020B0606030504020204" pitchFamily="34" charset="0"/>
            </a:endParaRPr>
          </a:p>
          <a:p>
            <a:endParaRPr lang="en-GB" sz="1800" b="1" i="0" u="none" strike="noStrike" baseline="0">
              <a:solidFill>
                <a:srgbClr val="000000"/>
              </a:solidFill>
              <a:latin typeface="Open Sans" panose="020B0606030504020204" pitchFamily="34" charset="0"/>
            </a:endParaRPr>
          </a:p>
        </p:txBody>
      </p:sp>
      <p:pic>
        <p:nvPicPr>
          <p:cNvPr id="8" name="Picture 7" descr="A picture containing person, food, indoor, meal&#10;&#10;Description automatically generated">
            <a:extLst>
              <a:ext uri="{FF2B5EF4-FFF2-40B4-BE49-F238E27FC236}">
                <a16:creationId xmlns:a16="http://schemas.microsoft.com/office/drawing/2014/main" id="{D9E3404C-ABFA-41BD-AC03-B227CE61225F}"/>
              </a:ext>
            </a:extLst>
          </p:cNvPr>
          <p:cNvPicPr>
            <a:picLocks noChangeAspect="1"/>
          </p:cNvPicPr>
          <p:nvPr/>
        </p:nvPicPr>
        <p:blipFill>
          <a:blip r:embed="rId3"/>
          <a:stretch>
            <a:fillRect/>
          </a:stretch>
        </p:blipFill>
        <p:spPr>
          <a:xfrm>
            <a:off x="7557654" y="1016143"/>
            <a:ext cx="3612573" cy="5418860"/>
          </a:xfrm>
          <a:prstGeom prst="rect">
            <a:avLst/>
          </a:prstGeom>
        </p:spPr>
      </p:pic>
    </p:spTree>
    <p:extLst>
      <p:ext uri="{BB962C8B-B14F-4D97-AF65-F5344CB8AC3E}">
        <p14:creationId xmlns:p14="http://schemas.microsoft.com/office/powerpoint/2010/main" val="2115435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534CBF-D27A-42F5-848A-55DD080D429A}"/>
              </a:ext>
            </a:extLst>
          </p:cNvPr>
          <p:cNvSpPr txBox="1"/>
          <p:nvPr/>
        </p:nvSpPr>
        <p:spPr>
          <a:xfrm>
            <a:off x="293543" y="965722"/>
            <a:ext cx="5047384" cy="4154984"/>
          </a:xfrm>
          <a:prstGeom prst="rect">
            <a:avLst/>
          </a:prstGeom>
          <a:noFill/>
        </p:spPr>
        <p:txBody>
          <a:bodyPr wrap="square">
            <a:spAutoFit/>
          </a:bodyPr>
          <a:lstStyle/>
          <a:p>
            <a:r>
              <a:rPr lang="en-GB" b="1" i="0">
                <a:solidFill>
                  <a:srgbClr val="292929"/>
                </a:solidFill>
                <a:effectLst/>
                <a:latin typeface="charter"/>
              </a:rPr>
              <a:t>In Madagascar producers benefiting from WFP’s food assistance are empowered to create and work collectively in organizations. </a:t>
            </a:r>
          </a:p>
          <a:p>
            <a:endParaRPr lang="en-GB">
              <a:solidFill>
                <a:srgbClr val="292929"/>
              </a:solidFill>
              <a:latin typeface="charter"/>
            </a:endParaRPr>
          </a:p>
          <a:p>
            <a:r>
              <a:rPr lang="en-GB" sz="1600" b="0" i="0">
                <a:solidFill>
                  <a:srgbClr val="292929"/>
                </a:solidFill>
                <a:effectLst/>
                <a:latin typeface="charter"/>
              </a:rPr>
              <a:t>These organizations are then provided with the necessary equipment and capacity strengthening trainings. WFP develops the technical capacities of farmers’ organizations to improve the quality, storage and handling of food products, and increases their market access by linking them to the Home Grown School Meals programme as well as other initiatives, including those led by the government. </a:t>
            </a:r>
          </a:p>
          <a:p>
            <a:endParaRPr lang="en-GB" sz="1600">
              <a:solidFill>
                <a:srgbClr val="292929"/>
              </a:solidFill>
              <a:latin typeface="charter"/>
            </a:endParaRPr>
          </a:p>
          <a:p>
            <a:r>
              <a:rPr lang="en-GB" sz="1600" b="0" i="0">
                <a:solidFill>
                  <a:srgbClr val="292929"/>
                </a:solidFill>
                <a:effectLst/>
                <a:latin typeface="charter"/>
              </a:rPr>
              <a:t>WFP also increases household nutrition through nutrition education and encouraging community-based cassava fortification and processing of cassava into </a:t>
            </a:r>
            <a:r>
              <a:rPr lang="en-GB" sz="1600" b="0" i="1">
                <a:solidFill>
                  <a:srgbClr val="292929"/>
                </a:solidFill>
                <a:effectLst/>
                <a:latin typeface="charter"/>
              </a:rPr>
              <a:t>Gari</a:t>
            </a:r>
            <a:r>
              <a:rPr lang="en-GB" sz="1600" b="0" i="0">
                <a:solidFill>
                  <a:srgbClr val="292929"/>
                </a:solidFill>
                <a:effectLst/>
                <a:latin typeface="charter"/>
              </a:rPr>
              <a:t> .</a:t>
            </a:r>
            <a:endParaRPr lang="en-GB" sz="1600"/>
          </a:p>
        </p:txBody>
      </p:sp>
      <p:pic>
        <p:nvPicPr>
          <p:cNvPr id="1026" name="Picture 2">
            <a:extLst>
              <a:ext uri="{FF2B5EF4-FFF2-40B4-BE49-F238E27FC236}">
                <a16:creationId xmlns:a16="http://schemas.microsoft.com/office/drawing/2014/main" id="{F14052DE-3140-4894-8E52-8C9F511CC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338" y="335350"/>
            <a:ext cx="5419579" cy="6038841"/>
          </a:xfrm>
          <a:prstGeom prst="rect">
            <a:avLst/>
          </a:prstGeom>
          <a:noFill/>
          <a:extLst>
            <a:ext uri="{909E8E84-426E-40DD-AFC4-6F175D3DCCD1}">
              <a14:hiddenFill xmlns:a14="http://schemas.microsoft.com/office/drawing/2010/main">
                <a:solidFill>
                  <a:srgbClr val="FFFFFF"/>
                </a:solidFill>
              </a14:hiddenFill>
            </a:ext>
          </a:extLst>
        </p:spPr>
      </p:pic>
      <p:sp>
        <p:nvSpPr>
          <p:cNvPr id="4" name="Our…">
            <a:extLst>
              <a:ext uri="{FF2B5EF4-FFF2-40B4-BE49-F238E27FC236}">
                <a16:creationId xmlns:a16="http://schemas.microsoft.com/office/drawing/2014/main" id="{B476E64A-6EEB-489B-A8CF-D08F5BFBADAF}"/>
              </a:ext>
            </a:extLst>
          </p:cNvPr>
          <p:cNvSpPr txBox="1">
            <a:spLocks noChangeArrowheads="1"/>
          </p:cNvSpPr>
          <p:nvPr/>
        </p:nvSpPr>
        <p:spPr bwMode="auto">
          <a:xfrm>
            <a:off x="174192" y="335350"/>
            <a:ext cx="11211791" cy="5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p>
            <a:pPr eaLnBrk="1"/>
            <a:r>
              <a:rPr lang="en-US" altLang="en-US" sz="3500">
                <a:latin typeface="HALDEN SOLID"/>
                <a:cs typeface="Lato Bold" pitchFamily="34" charset="0"/>
                <a:sym typeface="Lato Bold" pitchFamily="34" charset="0"/>
              </a:rPr>
              <a:t>3.1 CREATING STABLE DEMAND</a:t>
            </a:r>
          </a:p>
        </p:txBody>
      </p:sp>
    </p:spTree>
    <p:extLst>
      <p:ext uri="{BB962C8B-B14F-4D97-AF65-F5344CB8AC3E}">
        <p14:creationId xmlns:p14="http://schemas.microsoft.com/office/powerpoint/2010/main" val="156762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ur…">
            <a:extLst>
              <a:ext uri="{FF2B5EF4-FFF2-40B4-BE49-F238E27FC236}">
                <a16:creationId xmlns:a16="http://schemas.microsoft.com/office/drawing/2014/main" id="{8733FDFD-C6AD-4B0A-8BEB-B0C0B16C2EFB}"/>
              </a:ext>
            </a:extLst>
          </p:cNvPr>
          <p:cNvSpPr txBox="1">
            <a:spLocks noChangeArrowheads="1"/>
          </p:cNvSpPr>
          <p:nvPr/>
        </p:nvSpPr>
        <p:spPr bwMode="auto">
          <a:xfrm>
            <a:off x="2352676" y="308697"/>
            <a:ext cx="8136082" cy="5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p>
            <a:pPr eaLnBrk="1"/>
            <a:r>
              <a:rPr lang="en-US" altLang="en-US" sz="3500">
                <a:latin typeface="HALDEN SOLID"/>
                <a:cs typeface="Lato Bold" pitchFamily="34" charset="0"/>
                <a:sym typeface="Lato Bold" pitchFamily="34" charset="0"/>
              </a:rPr>
              <a:t>3.2  INCLUSIVE AGGREGATION SYSTEMS</a:t>
            </a:r>
          </a:p>
        </p:txBody>
      </p:sp>
      <p:sp>
        <p:nvSpPr>
          <p:cNvPr id="4" name="TextBox 3">
            <a:extLst>
              <a:ext uri="{FF2B5EF4-FFF2-40B4-BE49-F238E27FC236}">
                <a16:creationId xmlns:a16="http://schemas.microsoft.com/office/drawing/2014/main" id="{1E264B35-44D8-43FB-8E3C-1BAB34C307FB}"/>
              </a:ext>
            </a:extLst>
          </p:cNvPr>
          <p:cNvSpPr txBox="1"/>
          <p:nvPr/>
        </p:nvSpPr>
        <p:spPr>
          <a:xfrm>
            <a:off x="477981" y="1217009"/>
            <a:ext cx="4180609" cy="1938992"/>
          </a:xfrm>
          <a:prstGeom prst="rect">
            <a:avLst/>
          </a:prstGeom>
          <a:noFill/>
        </p:spPr>
        <p:txBody>
          <a:bodyPr wrap="square">
            <a:spAutoFit/>
          </a:bodyPr>
          <a:lstStyle/>
          <a:p>
            <a:r>
              <a:rPr lang="en-GB" sz="2000" b="1" i="0" u="none" strike="noStrike" baseline="0">
                <a:solidFill>
                  <a:srgbClr val="000000"/>
                </a:solidFill>
                <a:latin typeface="Open Sans" panose="020B0606030504020204" pitchFamily="34" charset="0"/>
              </a:rPr>
              <a:t>WFP focuses on strengthening governance and business management of Farmer organisations (FOs) for better access to markets </a:t>
            </a:r>
            <a:endParaRPr lang="en-GB" sz="2000" b="1">
              <a:solidFill>
                <a:srgbClr val="000000"/>
              </a:solidFill>
              <a:latin typeface="Open Sans" panose="020B0606030504020204" pitchFamily="34" charset="0"/>
            </a:endParaRPr>
          </a:p>
          <a:p>
            <a:endParaRPr lang="en-GB" sz="2000" b="1" i="0" u="none" strike="noStrike" baseline="0">
              <a:solidFill>
                <a:srgbClr val="000000"/>
              </a:solidFill>
              <a:latin typeface="Open Sans" panose="020B0606030504020204" pitchFamily="34" charset="0"/>
            </a:endParaRPr>
          </a:p>
        </p:txBody>
      </p:sp>
      <p:pic>
        <p:nvPicPr>
          <p:cNvPr id="5" name="Picture 4" descr="A picture containing person&#10;&#10;Description automatically generated">
            <a:extLst>
              <a:ext uri="{FF2B5EF4-FFF2-40B4-BE49-F238E27FC236}">
                <a16:creationId xmlns:a16="http://schemas.microsoft.com/office/drawing/2014/main" id="{6AAB6AC2-919E-4AF8-9C88-4F062B31848B}"/>
              </a:ext>
            </a:extLst>
          </p:cNvPr>
          <p:cNvPicPr>
            <a:picLocks noChangeAspect="1"/>
          </p:cNvPicPr>
          <p:nvPr/>
        </p:nvPicPr>
        <p:blipFill>
          <a:blip r:embed="rId3"/>
          <a:stretch>
            <a:fillRect/>
          </a:stretch>
        </p:blipFill>
        <p:spPr>
          <a:xfrm>
            <a:off x="4925290" y="1380476"/>
            <a:ext cx="6554915" cy="4367212"/>
          </a:xfrm>
          <a:prstGeom prst="rect">
            <a:avLst/>
          </a:prstGeom>
        </p:spPr>
      </p:pic>
      <p:sp>
        <p:nvSpPr>
          <p:cNvPr id="6" name="TextBox 5">
            <a:extLst>
              <a:ext uri="{FF2B5EF4-FFF2-40B4-BE49-F238E27FC236}">
                <a16:creationId xmlns:a16="http://schemas.microsoft.com/office/drawing/2014/main" id="{EC2F6781-8762-4B3D-8F90-FCB5A30E7CDA}"/>
              </a:ext>
            </a:extLst>
          </p:cNvPr>
          <p:cNvSpPr txBox="1"/>
          <p:nvPr/>
        </p:nvSpPr>
        <p:spPr>
          <a:xfrm>
            <a:off x="477981" y="3156001"/>
            <a:ext cx="4180609" cy="2062103"/>
          </a:xfrm>
          <a:prstGeom prst="rect">
            <a:avLst/>
          </a:prstGeom>
          <a:noFill/>
        </p:spPr>
        <p:txBody>
          <a:bodyPr wrap="square">
            <a:spAutoFit/>
          </a:bodyPr>
          <a:lstStyle/>
          <a:p>
            <a:r>
              <a:rPr lang="en-GB" sz="1600" b="0" i="0" u="none" strike="noStrike" baseline="0">
                <a:solidFill>
                  <a:srgbClr val="000000"/>
                </a:solidFill>
                <a:latin typeface="Open Sans" panose="020B0606030504020204" pitchFamily="34" charset="0"/>
              </a:rPr>
              <a:t>WFP supports cooperatives with a package of business development support for strengthening the governance, supply and incomes of </a:t>
            </a:r>
            <a:r>
              <a:rPr lang="en-GB" sz="1600">
                <a:solidFill>
                  <a:srgbClr val="000000"/>
                </a:solidFill>
                <a:latin typeface="Open Sans" panose="020B0606030504020204" pitchFamily="34" charset="0"/>
              </a:rPr>
              <a:t>cooperatives</a:t>
            </a:r>
            <a:r>
              <a:rPr lang="en-GB" sz="1600" b="0" i="0" u="none" strike="noStrike" baseline="0">
                <a:solidFill>
                  <a:srgbClr val="000000"/>
                </a:solidFill>
                <a:latin typeface="Open Sans" panose="020B0606030504020204" pitchFamily="34" charset="0"/>
              </a:rPr>
              <a:t> and aggregators to meet quality and safety standards of national buyers and potential premium ones for regional and global market. </a:t>
            </a:r>
          </a:p>
        </p:txBody>
      </p:sp>
    </p:spTree>
    <p:extLst>
      <p:ext uri="{BB962C8B-B14F-4D97-AF65-F5344CB8AC3E}">
        <p14:creationId xmlns:p14="http://schemas.microsoft.com/office/powerpoint/2010/main" val="3942380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ur…">
            <a:extLst>
              <a:ext uri="{FF2B5EF4-FFF2-40B4-BE49-F238E27FC236}">
                <a16:creationId xmlns:a16="http://schemas.microsoft.com/office/drawing/2014/main" id="{91FEF267-F4D4-4C6D-93A4-A951BAB586FF}"/>
              </a:ext>
            </a:extLst>
          </p:cNvPr>
          <p:cNvSpPr txBox="1">
            <a:spLocks noChangeArrowheads="1"/>
          </p:cNvSpPr>
          <p:nvPr/>
        </p:nvSpPr>
        <p:spPr bwMode="auto">
          <a:xfrm>
            <a:off x="415635" y="153693"/>
            <a:ext cx="11211791" cy="112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p>
            <a:pPr eaLnBrk="1"/>
            <a:r>
              <a:rPr lang="en-US" altLang="en-US" sz="3500">
                <a:latin typeface="HALDEN SOLID"/>
                <a:cs typeface="Lato Bold" pitchFamily="34" charset="0"/>
                <a:sym typeface="Lato Bold" pitchFamily="34" charset="0"/>
              </a:rPr>
              <a:t>3.3. HOUSEHOLD LEVEL SUPPORT</a:t>
            </a:r>
          </a:p>
          <a:p>
            <a:pPr eaLnBrk="1"/>
            <a:r>
              <a:rPr lang="en-US" altLang="en-US" sz="3500">
                <a:latin typeface="HALDEN SOLID"/>
                <a:cs typeface="Lato Bold" pitchFamily="34" charset="0"/>
                <a:sym typeface="Lato Bold" pitchFamily="34" charset="0"/>
              </a:rPr>
              <a:t>-Supporting production </a:t>
            </a:r>
          </a:p>
        </p:txBody>
      </p:sp>
      <p:sp>
        <p:nvSpPr>
          <p:cNvPr id="7" name="TextBox 6">
            <a:extLst>
              <a:ext uri="{FF2B5EF4-FFF2-40B4-BE49-F238E27FC236}">
                <a16:creationId xmlns:a16="http://schemas.microsoft.com/office/drawing/2014/main" id="{EEA05EB5-E2F2-49CA-97ED-9A3D976C060B}"/>
              </a:ext>
            </a:extLst>
          </p:cNvPr>
          <p:cNvSpPr txBox="1"/>
          <p:nvPr/>
        </p:nvSpPr>
        <p:spPr>
          <a:xfrm>
            <a:off x="415635" y="1566654"/>
            <a:ext cx="5257801" cy="3847207"/>
          </a:xfrm>
          <a:prstGeom prst="rect">
            <a:avLst/>
          </a:prstGeom>
          <a:noFill/>
        </p:spPr>
        <p:txBody>
          <a:bodyPr wrap="square">
            <a:spAutoFit/>
          </a:bodyPr>
          <a:lstStyle/>
          <a:p>
            <a:r>
              <a:rPr lang="en-GB" sz="1500" b="1">
                <a:solidFill>
                  <a:srgbClr val="000000"/>
                </a:solidFill>
                <a:latin typeface="Open Sans" panose="020B0606030504020204" pitchFamily="34" charset="0"/>
                <a:ea typeface="Open Sans" panose="020B0606030504020204" pitchFamily="34" charset="0"/>
                <a:cs typeface="Open Sans" panose="020B0606030504020204" pitchFamily="34" charset="0"/>
              </a:rPr>
              <a:t>WFP supports farmers and farmer organisations in </a:t>
            </a:r>
            <a:r>
              <a:rPr lang="en-GB" b="1">
                <a:solidFill>
                  <a:srgbClr val="000000"/>
                </a:solidFill>
                <a:latin typeface="Open Sans" panose="020B0606030504020204" pitchFamily="34" charset="0"/>
                <a:ea typeface="Open Sans" panose="020B0606030504020204" pitchFamily="34" charset="0"/>
                <a:cs typeface="Open Sans" panose="020B0606030504020204" pitchFamily="34" charset="0"/>
              </a:rPr>
              <a:t>the </a:t>
            </a:r>
            <a:r>
              <a:rPr lang="en-GB" b="1">
                <a:solidFill>
                  <a:srgbClr val="000000"/>
                </a:solidFill>
                <a:effectLst/>
                <a:latin typeface="Open Sans" panose="020B0606030504020204" pitchFamily="34" charset="0"/>
                <a:ea typeface="Cambria" panose="02040503050406030204" pitchFamily="18" charset="0"/>
              </a:rPr>
              <a:t>promotion the use of conservation agriculture practices that increase yields and scale up the use of drought-tolerant and indigenous crops. </a:t>
            </a:r>
            <a:r>
              <a:rPr lang="en-GB" b="1">
                <a:solidFill>
                  <a:srgbClr val="000000"/>
                </a:solidFill>
                <a:latin typeface="Open Sans" panose="020B0606030504020204" pitchFamily="34" charset="0"/>
                <a:ea typeface="Open Sans" panose="020B0606030504020204" pitchFamily="34" charset="0"/>
                <a:cs typeface="Open Sans" panose="020B0606030504020204" pitchFamily="34" charset="0"/>
              </a:rPr>
              <a:t> </a:t>
            </a:r>
          </a:p>
          <a:p>
            <a:endParaRPr lang="en-GB" sz="1500" i="0" u="none" strike="noStrike" baseline="0">
              <a:solidFill>
                <a:srgbClr val="000000"/>
              </a:solidFill>
              <a:latin typeface="Open Sans" panose="020B0606030504020204" pitchFamily="34" charset="0"/>
            </a:endParaRPr>
          </a:p>
          <a:p>
            <a:pPr marL="285750" indent="-285750">
              <a:buFont typeface="Arial" panose="020B0604020202020204" pitchFamily="34" charset="0"/>
              <a:buChar char="•"/>
            </a:pPr>
            <a:endParaRPr lang="en-GB" sz="15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GB" sz="1600">
                <a:solidFill>
                  <a:srgbClr val="000000"/>
                </a:solidFill>
                <a:latin typeface="Open Sans" panose="020B0606030504020204" pitchFamily="34" charset="0"/>
                <a:ea typeface="Open Sans" panose="020B0606030504020204" pitchFamily="34" charset="0"/>
                <a:cs typeface="Open Sans" panose="020B0606030504020204" pitchFamily="34" charset="0"/>
              </a:rPr>
              <a:t>In Zambia </a:t>
            </a:r>
            <a:r>
              <a:rPr lang="en-GB" sz="1600" b="0" i="0" u="none" strike="noStrike" baseline="0">
                <a:solidFill>
                  <a:srgbClr val="000000"/>
                </a:solidFill>
                <a:latin typeface="Open Sans" panose="020B0606030504020204" pitchFamily="34" charset="0"/>
                <a:ea typeface="Open Sans" panose="020B0606030504020204" pitchFamily="34" charset="0"/>
                <a:cs typeface="Open Sans" panose="020B0606030504020204" pitchFamily="34" charset="0"/>
              </a:rPr>
              <a:t>WFP continues to support the government in enhancing agricultural productivity by facilitating access to affordable financial services, such as traditional micro-financing and village savings, input credit for nutrient dense</a:t>
            </a:r>
            <a:r>
              <a:rPr lang="en-GB" sz="16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GB" sz="1600" b="0" i="0" u="none" strike="noStrike" baseline="0">
                <a:solidFill>
                  <a:srgbClr val="000000"/>
                </a:solidFill>
                <a:latin typeface="Open Sans" panose="020B0606030504020204" pitchFamily="34" charset="0"/>
                <a:ea typeface="Open Sans" panose="020B0606030504020204" pitchFamily="34" charset="0"/>
                <a:cs typeface="Open Sans" panose="020B0606030504020204" pitchFamily="34" charset="0"/>
              </a:rPr>
              <a:t>value chains, and weather index insurance.</a:t>
            </a:r>
            <a:endParaRPr lang="en-GB" sz="16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GB" sz="1500" b="1">
              <a:solidFill>
                <a:srgbClr val="031C2D"/>
              </a:solidFill>
              <a:latin typeface="Open Sans" panose="020B0606030504020204" pitchFamily="34" charset="0"/>
              <a:ea typeface="Open Sans" panose="020B0606030504020204" pitchFamily="34" charset="0"/>
              <a:cs typeface="Open Sans" panose="020B0606030504020204" pitchFamily="34" charset="0"/>
            </a:endParaRPr>
          </a:p>
          <a:p>
            <a:endParaRPr lang="en-GB" sz="1600">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descr="A picture containing outdoor, sky, grass&#10;&#10;Description automatically generated">
            <a:extLst>
              <a:ext uri="{FF2B5EF4-FFF2-40B4-BE49-F238E27FC236}">
                <a16:creationId xmlns:a16="http://schemas.microsoft.com/office/drawing/2014/main" id="{AC68A1AA-2596-42DF-8891-999F360E4A71}"/>
              </a:ext>
            </a:extLst>
          </p:cNvPr>
          <p:cNvPicPr>
            <a:picLocks noChangeAspect="1"/>
          </p:cNvPicPr>
          <p:nvPr/>
        </p:nvPicPr>
        <p:blipFill rotWithShape="1">
          <a:blip r:embed="rId3"/>
          <a:srcRect l="5318" r="16546"/>
          <a:stretch/>
        </p:blipFill>
        <p:spPr>
          <a:xfrm>
            <a:off x="5822374" y="1076325"/>
            <a:ext cx="5953991" cy="4705350"/>
          </a:xfrm>
          <a:prstGeom prst="rect">
            <a:avLst/>
          </a:prstGeom>
        </p:spPr>
      </p:pic>
    </p:spTree>
    <p:extLst>
      <p:ext uri="{BB962C8B-B14F-4D97-AF65-F5344CB8AC3E}">
        <p14:creationId xmlns:p14="http://schemas.microsoft.com/office/powerpoint/2010/main" val="209720091"/>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1616</Words>
  <Application>Microsoft Office PowerPoint</Application>
  <PresentationFormat>Widescreen</PresentationFormat>
  <Paragraphs>199</Paragraphs>
  <Slides>15</Slides>
  <Notes>10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vt:i4>
      </vt:variant>
    </vt:vector>
  </HeadingPairs>
  <TitlesOfParts>
    <vt:vector size="31" baseType="lpstr">
      <vt:lpstr>Arial</vt:lpstr>
      <vt:lpstr>Calibri</vt:lpstr>
      <vt:lpstr>Cambria</vt:lpstr>
      <vt:lpstr>charter</vt:lpstr>
      <vt:lpstr>Gill Sans</vt:lpstr>
      <vt:lpstr>HALDEN SOLID</vt:lpstr>
      <vt:lpstr>Lato Bold</vt:lpstr>
      <vt:lpstr>Lato Light</vt:lpstr>
      <vt:lpstr>League Spartan</vt:lpstr>
      <vt:lpstr>Open Sans</vt:lpstr>
      <vt:lpstr>Open Sans Extrabold</vt:lpstr>
      <vt:lpstr>Open Sans Light</vt:lpstr>
      <vt:lpstr>OpenSans</vt:lpstr>
      <vt:lpstr>Poppins</vt:lpstr>
      <vt:lpstr>Raleway Light</vt:lpstr>
      <vt:lpstr>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3.4 CONDUCIVE ENABLING ENVIRONMENTS: DIGITAL MARKET ACCESS</vt:lpstr>
      <vt:lpstr>3.4 CONDUCIVE ENVIRONMENT: THE FARM 2 GO MODEL</vt:lpstr>
      <vt:lpstr>3.4 CONDUCIVE ENVIRONMENT: THE MAANO VIRTUAL FARMERS MARKET OFFTAKER VALUE PROPOSITION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Nthabiseng Kraai</cp:lastModifiedBy>
  <cp:revision>2</cp:revision>
  <dcterms:created xsi:type="dcterms:W3CDTF">2018-08-20T09:35:59Z</dcterms:created>
  <dcterms:modified xsi:type="dcterms:W3CDTF">2022-06-21T12:10:42Z</dcterms:modified>
</cp:coreProperties>
</file>