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28"/>
  </p:notesMasterIdLst>
  <p:sldIdLst>
    <p:sldId id="257" r:id="rId5"/>
    <p:sldId id="272" r:id="rId6"/>
    <p:sldId id="424" r:id="rId7"/>
    <p:sldId id="420" r:id="rId8"/>
    <p:sldId id="426" r:id="rId9"/>
    <p:sldId id="422" r:id="rId10"/>
    <p:sldId id="423" r:id="rId11"/>
    <p:sldId id="472" r:id="rId12"/>
    <p:sldId id="436" r:id="rId13"/>
    <p:sldId id="438" r:id="rId14"/>
    <p:sldId id="439" r:id="rId15"/>
    <p:sldId id="440" r:id="rId16"/>
    <p:sldId id="443" r:id="rId17"/>
    <p:sldId id="450" r:id="rId18"/>
    <p:sldId id="458" r:id="rId19"/>
    <p:sldId id="459" r:id="rId20"/>
    <p:sldId id="446" r:id="rId21"/>
    <p:sldId id="465" r:id="rId22"/>
    <p:sldId id="468" r:id="rId23"/>
    <p:sldId id="428" r:id="rId24"/>
    <p:sldId id="469" r:id="rId25"/>
    <p:sldId id="471" r:id="rId26"/>
    <p:sldId id="42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73A816-7E95-DAA7-38B1-00BAC821D682}" name="Kevin Makara" initials="KM" userId="S::Kevin.Makara@redflank.com::46c5ea6f-e65a-47fa-98b8-2a49a478fd4a" providerId="AD"/>
  <p188:author id="{4554471B-5DEE-0B17-432C-74E8572C23C4}" name="Kareena Sunnassee" initials="KS" userId="Kareena Sunnassee" providerId="None"/>
  <p188:author id="{F8913B3D-AD3B-40BC-F0F2-262E4F633F54}" name="Joshua Naidu" initials="JN" userId="Joshua Naidu" providerId="None"/>
  <p188:author id="{59DD2C58-F506-C0A3-12E1-A490CE0E8403}" name="Kareena Sunnassee" initials="KS" userId="S::kareena.sunnassee@redflank.com::380de969-7206-433f-9f3c-065ec43ceb78" providerId="AD"/>
  <p188:author id="{10780F5E-6CEC-E781-5070-B4FBF4BBD3C7}" name="THABANG CHAANE" initials="TC" userId="S::26939436@student365.msfed.nwu.ac.za::8fccc55f-1f10-49c5-b474-bd0b071e7191" providerId="AD"/>
  <p188:author id="{61147FBC-9841-7BDE-A70D-8E5743F5462F}" name="Thabang Chaane" initials="TC" userId="S::Thabang.Chaane@redflank.com::d8171e9f-170b-450e-98cd-8846ba67e621" providerId="AD"/>
  <p188:author id="{4A58CEF8-4182-6B3A-6FA1-9B3D42AA05E9}" name="Jessica Pallett" initials="JP" userId="Jessica Pallet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A5"/>
    <a:srgbClr val="068E99"/>
    <a:srgbClr val="588820"/>
    <a:srgbClr val="5D8527"/>
    <a:srgbClr val="5C8328"/>
    <a:srgbClr val="A40000"/>
    <a:srgbClr val="820000"/>
    <a:srgbClr val="990000"/>
    <a:srgbClr val="FCE4DC"/>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055EB-CF63-4138-A900-977AFBA94F19}" v="70" dt="2022-06-21T18:04:30.709"/>
    <p1510:client id="{4EC446A2-1337-844E-B316-35E086CD65FF}" v="59" dt="2022-06-21T19:31:24.423"/>
    <p1510:client id="{B3153A1B-7DA0-9A47-BD67-FA1C86295999}" v="8" dt="2022-06-22T06:17:52.617"/>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107" d="100"/>
          <a:sy n="107" d="100"/>
        </p:scale>
        <p:origin x="1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ena Sunnassee" userId="380de969-7206-433f-9f3c-065ec43ceb78" providerId="ADAL" clId="{B3153A1B-7DA0-9A47-BD67-FA1C86295999}"/>
    <pc:docChg chg="modSld">
      <pc:chgData name="Kareena Sunnassee" userId="380de969-7206-433f-9f3c-065ec43ceb78" providerId="ADAL" clId="{B3153A1B-7DA0-9A47-BD67-FA1C86295999}" dt="2022-06-22T06:17:52.617" v="7" actId="20577"/>
      <pc:docMkLst>
        <pc:docMk/>
      </pc:docMkLst>
      <pc:sldChg chg="modSp">
        <pc:chgData name="Kareena Sunnassee" userId="380de969-7206-433f-9f3c-065ec43ceb78" providerId="ADAL" clId="{B3153A1B-7DA0-9A47-BD67-FA1C86295999}" dt="2022-06-22T06:17:52.617" v="7" actId="20577"/>
        <pc:sldMkLst>
          <pc:docMk/>
          <pc:sldMk cId="1857732349" sldId="440"/>
        </pc:sldMkLst>
        <pc:graphicFrameChg chg="mod">
          <ac:chgData name="Kareena Sunnassee" userId="380de969-7206-433f-9f3c-065ec43ceb78" providerId="ADAL" clId="{B3153A1B-7DA0-9A47-BD67-FA1C86295999}" dt="2022-06-22T06:17:52.617" v="7" actId="20577"/>
          <ac:graphicFrameMkLst>
            <pc:docMk/>
            <pc:sldMk cId="1857732349" sldId="440"/>
            <ac:graphicFrameMk id="9" creationId="{50FC23CB-B034-4B18-B430-5C3D26A9098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6.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7.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5.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100" b="1" dirty="0">
                <a:effectLst/>
              </a:rPr>
              <a:t>Extent</a:t>
            </a:r>
            <a:r>
              <a:rPr lang="en-US" sz="1100" b="1" baseline="0" dirty="0">
                <a:effectLst/>
              </a:rPr>
              <a:t> to which </a:t>
            </a:r>
            <a:r>
              <a:rPr lang="en-US" sz="1100" b="1" dirty="0">
                <a:effectLst/>
              </a:rPr>
              <a:t>Co-operatives</a:t>
            </a:r>
            <a:r>
              <a:rPr lang="en-US" sz="1100" b="1" baseline="0" dirty="0">
                <a:effectLst/>
              </a:rPr>
              <a:t> were able to</a:t>
            </a:r>
            <a:r>
              <a:rPr lang="en-US" sz="1100" b="1" dirty="0">
                <a:effectLst/>
              </a:rPr>
              <a:t> Contribute Towards the Economy During COVID-19</a:t>
            </a:r>
            <a:endParaRPr lang="en-ZA"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'NDA Q3 &amp; CSOQ4'!$B$2:$B$6</c:f>
              <c:strCache>
                <c:ptCount val="5"/>
                <c:pt idx="0">
                  <c:v>Not at all</c:v>
                </c:pt>
                <c:pt idx="1">
                  <c:v>Minimally</c:v>
                </c:pt>
                <c:pt idx="2">
                  <c:v>Significantly</c:v>
                </c:pt>
                <c:pt idx="3">
                  <c:v>Substantially</c:v>
                </c:pt>
                <c:pt idx="4">
                  <c:v>Extensively</c:v>
                </c:pt>
              </c:strCache>
            </c:strRef>
          </c:cat>
          <c:val>
            <c:numRef>
              <c:f>'NDA Q3 &amp; CSOQ4'!$C$2:$C$6</c:f>
              <c:numCache>
                <c:formatCode>0%</c:formatCode>
                <c:ptCount val="5"/>
                <c:pt idx="0">
                  <c:v>0.26829268292682928</c:v>
                </c:pt>
                <c:pt idx="1">
                  <c:v>0.29268292682926828</c:v>
                </c:pt>
                <c:pt idx="2">
                  <c:v>0.24390243902439024</c:v>
                </c:pt>
                <c:pt idx="3">
                  <c:v>0.14634146341463414</c:v>
                </c:pt>
                <c:pt idx="4">
                  <c:v>4.878048780487805E-2</c:v>
                </c:pt>
              </c:numCache>
            </c:numRef>
          </c:val>
          <c:extLst>
            <c:ext xmlns:c16="http://schemas.microsoft.com/office/drawing/2014/chart" uri="{C3380CC4-5D6E-409C-BE32-E72D297353CC}">
              <c16:uniqueId val="{00000000-22DD-459B-A920-D3EC080A1ECC}"/>
            </c:ext>
          </c:extLst>
        </c:ser>
        <c:dLbls>
          <c:showLegendKey val="0"/>
          <c:showVal val="0"/>
          <c:showCatName val="0"/>
          <c:showSerName val="0"/>
          <c:showPercent val="0"/>
          <c:showBubbleSize val="0"/>
        </c:dLbls>
        <c:gapWidth val="219"/>
        <c:overlap val="-27"/>
        <c:axId val="1281710655"/>
        <c:axId val="1274603151"/>
      </c:barChart>
      <c:catAx>
        <c:axId val="128171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74603151"/>
        <c:crosses val="autoZero"/>
        <c:auto val="1"/>
        <c:lblAlgn val="ctr"/>
        <c:lblOffset val="100"/>
        <c:noMultiLvlLbl val="0"/>
      </c:catAx>
      <c:valAx>
        <c:axId val="12746031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1710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a:solidFill>
                  <a:schemeClr val="tx1"/>
                </a:solidFill>
                <a:effectLst/>
              </a:rPr>
              <a:t>Extent to which Stakeholders Agreed that Co-operatives Could Play a Meaningful Role in Reducing Unemployment Post COVID-19 Pandemic</a:t>
            </a:r>
            <a:endParaRPr lang="en-ZA" sz="11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'NDA Q14&amp; CSO Q10'!$A$8:$A$10</c:f>
              <c:strCache>
                <c:ptCount val="3"/>
                <c:pt idx="0">
                  <c:v>Strongly Disagree - Disagree</c:v>
                </c:pt>
                <c:pt idx="1">
                  <c:v>Neither Agree or Disagree</c:v>
                </c:pt>
                <c:pt idx="2">
                  <c:v>Agree - Strongly Agree</c:v>
                </c:pt>
              </c:strCache>
            </c:strRef>
          </c:cat>
          <c:val>
            <c:numRef>
              <c:f>'NDA Q14&amp; CSO Q10'!$B$8:$B$10</c:f>
              <c:numCache>
                <c:formatCode>0%</c:formatCode>
                <c:ptCount val="3"/>
                <c:pt idx="0">
                  <c:v>7.8947368421052627E-2</c:v>
                </c:pt>
                <c:pt idx="1">
                  <c:v>5.2631578947368418E-2</c:v>
                </c:pt>
                <c:pt idx="2">
                  <c:v>0.87</c:v>
                </c:pt>
              </c:numCache>
            </c:numRef>
          </c:val>
          <c:extLst>
            <c:ext xmlns:c16="http://schemas.microsoft.com/office/drawing/2014/chart" uri="{C3380CC4-5D6E-409C-BE32-E72D297353CC}">
              <c16:uniqueId val="{00000000-F4A2-4302-B959-9A2E2580515C}"/>
            </c:ext>
          </c:extLst>
        </c:ser>
        <c:dLbls>
          <c:showLegendKey val="0"/>
          <c:showVal val="0"/>
          <c:showCatName val="0"/>
          <c:showSerName val="0"/>
          <c:showPercent val="0"/>
          <c:showBubbleSize val="0"/>
        </c:dLbls>
        <c:gapWidth val="219"/>
        <c:overlap val="-27"/>
        <c:axId val="300949647"/>
        <c:axId val="300940079"/>
      </c:barChart>
      <c:catAx>
        <c:axId val="30094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940079"/>
        <c:crosses val="autoZero"/>
        <c:auto val="1"/>
        <c:lblAlgn val="ctr"/>
        <c:lblOffset val="100"/>
        <c:noMultiLvlLbl val="0"/>
      </c:catAx>
      <c:valAx>
        <c:axId val="30094007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94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dirty="0">
                <a:solidFill>
                  <a:schemeClr val="tx1"/>
                </a:solidFill>
                <a:effectLst/>
              </a:rPr>
              <a:t>Was Support Received by Government,</a:t>
            </a:r>
            <a:r>
              <a:rPr lang="en-ZA" sz="1100" b="1" baseline="0" dirty="0">
                <a:solidFill>
                  <a:schemeClr val="tx1"/>
                </a:solidFill>
                <a:effectLst/>
              </a:rPr>
              <a:t> Private Sector and NDA </a:t>
            </a:r>
            <a:r>
              <a:rPr lang="en-ZA" sz="1100" b="1" dirty="0">
                <a:solidFill>
                  <a:schemeClr val="tx1"/>
                </a:solidFill>
                <a:effectLst/>
              </a:rPr>
              <a:t>During COVID-19 Period? </a:t>
            </a:r>
            <a:endParaRPr lang="en-ZA" sz="11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C8-474D-B832-4F971A07C42D}"/>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8C8-474D-B832-4F971A07C42D}"/>
              </c:ext>
            </c:extLst>
          </c:dPt>
          <c:dLbls>
            <c:dLbl>
              <c:idx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8C8-474D-B832-4F971A07C42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'Coop Q25'!$A$2:$A$3</c:f>
              <c:strCache>
                <c:ptCount val="2"/>
                <c:pt idx="0">
                  <c:v>Yes</c:v>
                </c:pt>
                <c:pt idx="1">
                  <c:v>No</c:v>
                </c:pt>
              </c:strCache>
            </c:strRef>
          </c:cat>
          <c:val>
            <c:numRef>
              <c:f>'Coop Q25'!$B$2:$B$3</c:f>
              <c:numCache>
                <c:formatCode>0%</c:formatCode>
                <c:ptCount val="2"/>
                <c:pt idx="0">
                  <c:v>0.23</c:v>
                </c:pt>
                <c:pt idx="1">
                  <c:v>0.77</c:v>
                </c:pt>
              </c:numCache>
            </c:numRef>
          </c:val>
          <c:extLst>
            <c:ext xmlns:c16="http://schemas.microsoft.com/office/drawing/2014/chart" uri="{C3380CC4-5D6E-409C-BE32-E72D297353CC}">
              <c16:uniqueId val="{00000004-F8C8-474D-B832-4F971A07C42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2125794556077503"/>
          <c:y val="0.89117184473915267"/>
          <c:w val="0.32405713185030538"/>
          <c:h val="9.75920205441214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a:effectLst/>
              </a:rPr>
              <a:t>Reason for Lack of Support Received (Co-operatives)</a:t>
            </a:r>
            <a:endParaRPr lang="en-ZA"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Applied for support but did not receive support</c:v>
                </c:pt>
                <c:pt idx="1">
                  <c:v>I was not aware</c:v>
                </c:pt>
                <c:pt idx="2">
                  <c:v>Other (please specify)</c:v>
                </c:pt>
                <c:pt idx="3">
                  <c:v>Cooperative not eligible</c:v>
                </c:pt>
                <c:pt idx="4">
                  <c:v>Too cumbersome to apply for support</c:v>
                </c:pt>
                <c:pt idx="5">
                  <c:v>Cooperative does not need support</c:v>
                </c:pt>
              </c:strCache>
            </c:strRef>
          </c:cat>
          <c:val>
            <c:numRef>
              <c:f>Sheet1!$B$1:$B$6</c:f>
              <c:numCache>
                <c:formatCode>0.00%</c:formatCode>
                <c:ptCount val="6"/>
                <c:pt idx="0">
                  <c:v>0.39529999999999998</c:v>
                </c:pt>
                <c:pt idx="1">
                  <c:v>0.31979999999999997</c:v>
                </c:pt>
                <c:pt idx="2">
                  <c:v>0.14530000000000001</c:v>
                </c:pt>
                <c:pt idx="3">
                  <c:v>6.9800000000000001E-2</c:v>
                </c:pt>
                <c:pt idx="4">
                  <c:v>5.2300000000000013E-2</c:v>
                </c:pt>
                <c:pt idx="5">
                  <c:v>1.7399999999999999E-2</c:v>
                </c:pt>
              </c:numCache>
            </c:numRef>
          </c:val>
          <c:extLst>
            <c:ext xmlns:c16="http://schemas.microsoft.com/office/drawing/2014/chart" uri="{C3380CC4-5D6E-409C-BE32-E72D297353CC}">
              <c16:uniqueId val="{00000000-AC22-430B-AAB9-B316782B05FE}"/>
            </c:ext>
          </c:extLst>
        </c:ser>
        <c:dLbls>
          <c:showLegendKey val="0"/>
          <c:showVal val="0"/>
          <c:showCatName val="0"/>
          <c:showSerName val="0"/>
          <c:showPercent val="0"/>
          <c:showBubbleSize val="0"/>
        </c:dLbls>
        <c:gapWidth val="219"/>
        <c:overlap val="-27"/>
        <c:axId val="648369800"/>
        <c:axId val="648370456"/>
      </c:barChart>
      <c:catAx>
        <c:axId val="64836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8370456"/>
        <c:crosses val="autoZero"/>
        <c:auto val="1"/>
        <c:lblAlgn val="ctr"/>
        <c:lblOffset val="100"/>
        <c:noMultiLvlLbl val="0"/>
      </c:catAx>
      <c:valAx>
        <c:axId val="648370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8369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100" b="1">
                <a:solidFill>
                  <a:schemeClr val="tx1"/>
                </a:solidFill>
                <a:effectLst/>
              </a:rPr>
              <a:t>Extent to which Support Received Allowed Co-operatives to Provide Quality Services and Continue Operations</a:t>
            </a:r>
            <a:endParaRPr lang="en-ZA" sz="11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'Coop Q28'!$A$24</c:f>
              <c:strCache>
                <c:ptCount val="1"/>
                <c:pt idx="0">
                  <c:v>Government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Q28'!$B$23:$F$23</c:f>
              <c:strCache>
                <c:ptCount val="5"/>
                <c:pt idx="0">
                  <c:v>Not at all</c:v>
                </c:pt>
                <c:pt idx="1">
                  <c:v>Minimally</c:v>
                </c:pt>
                <c:pt idx="2">
                  <c:v>Significantly</c:v>
                </c:pt>
                <c:pt idx="3">
                  <c:v>Substantially</c:v>
                </c:pt>
                <c:pt idx="4">
                  <c:v>Extensively </c:v>
                </c:pt>
              </c:strCache>
            </c:strRef>
          </c:cat>
          <c:val>
            <c:numRef>
              <c:f>'Coop Q28'!$B$24:$F$24</c:f>
              <c:numCache>
                <c:formatCode>0%</c:formatCode>
                <c:ptCount val="5"/>
                <c:pt idx="0">
                  <c:v>0.10869565217391304</c:v>
                </c:pt>
                <c:pt idx="1">
                  <c:v>0.34782608695652173</c:v>
                </c:pt>
                <c:pt idx="2">
                  <c:v>0.13043478260869565</c:v>
                </c:pt>
                <c:pt idx="3">
                  <c:v>0.30434782608695654</c:v>
                </c:pt>
                <c:pt idx="4">
                  <c:v>0.10869565217391304</c:v>
                </c:pt>
              </c:numCache>
            </c:numRef>
          </c:val>
          <c:extLst>
            <c:ext xmlns:c16="http://schemas.microsoft.com/office/drawing/2014/chart" uri="{C3380CC4-5D6E-409C-BE32-E72D297353CC}">
              <c16:uniqueId val="{00000000-735A-447E-B948-B2ECAA5DFFE5}"/>
            </c:ext>
          </c:extLst>
        </c:ser>
        <c:ser>
          <c:idx val="1"/>
          <c:order val="1"/>
          <c:tx>
            <c:strRef>
              <c:f>'Coop Q28'!$A$25</c:f>
              <c:strCache>
                <c:ptCount val="1"/>
                <c:pt idx="0">
                  <c:v>Private Institutions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Q28'!$B$23:$F$23</c:f>
              <c:strCache>
                <c:ptCount val="5"/>
                <c:pt idx="0">
                  <c:v>Not at all</c:v>
                </c:pt>
                <c:pt idx="1">
                  <c:v>Minimally</c:v>
                </c:pt>
                <c:pt idx="2">
                  <c:v>Significantly</c:v>
                </c:pt>
                <c:pt idx="3">
                  <c:v>Substantially</c:v>
                </c:pt>
                <c:pt idx="4">
                  <c:v>Extensively </c:v>
                </c:pt>
              </c:strCache>
            </c:strRef>
          </c:cat>
          <c:val>
            <c:numRef>
              <c:f>'Coop Q28'!$B$25:$F$25</c:f>
              <c:numCache>
                <c:formatCode>0%</c:formatCode>
                <c:ptCount val="5"/>
                <c:pt idx="0">
                  <c:v>0.56000000000000005</c:v>
                </c:pt>
                <c:pt idx="1">
                  <c:v>0.28000000000000003</c:v>
                </c:pt>
                <c:pt idx="2">
                  <c:v>0.04</c:v>
                </c:pt>
                <c:pt idx="3">
                  <c:v>0.04</c:v>
                </c:pt>
                <c:pt idx="4">
                  <c:v>0.08</c:v>
                </c:pt>
              </c:numCache>
            </c:numRef>
          </c:val>
          <c:extLst>
            <c:ext xmlns:c16="http://schemas.microsoft.com/office/drawing/2014/chart" uri="{C3380CC4-5D6E-409C-BE32-E72D297353CC}">
              <c16:uniqueId val="{00000001-735A-447E-B948-B2ECAA5DFFE5}"/>
            </c:ext>
          </c:extLst>
        </c:ser>
        <c:ser>
          <c:idx val="2"/>
          <c:order val="2"/>
          <c:tx>
            <c:strRef>
              <c:f>'Coop Q28'!$A$26</c:f>
              <c:strCache>
                <c:ptCount val="1"/>
                <c:pt idx="0">
                  <c:v>NDA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Q28'!$B$23:$F$23</c:f>
              <c:strCache>
                <c:ptCount val="5"/>
                <c:pt idx="0">
                  <c:v>Not at all</c:v>
                </c:pt>
                <c:pt idx="1">
                  <c:v>Minimally</c:v>
                </c:pt>
                <c:pt idx="2">
                  <c:v>Significantly</c:v>
                </c:pt>
                <c:pt idx="3">
                  <c:v>Substantially</c:v>
                </c:pt>
                <c:pt idx="4">
                  <c:v>Extensively </c:v>
                </c:pt>
              </c:strCache>
            </c:strRef>
          </c:cat>
          <c:val>
            <c:numRef>
              <c:f>'Coop Q28'!$B$26:$F$26</c:f>
              <c:numCache>
                <c:formatCode>0%</c:formatCode>
                <c:ptCount val="5"/>
                <c:pt idx="0">
                  <c:v>0.26666666666666666</c:v>
                </c:pt>
                <c:pt idx="1">
                  <c:v>0.23333333333333334</c:v>
                </c:pt>
                <c:pt idx="2">
                  <c:v>0.13333333333333333</c:v>
                </c:pt>
                <c:pt idx="3">
                  <c:v>0.23333333333333334</c:v>
                </c:pt>
                <c:pt idx="4">
                  <c:v>0.13333333333333333</c:v>
                </c:pt>
              </c:numCache>
            </c:numRef>
          </c:val>
          <c:extLst>
            <c:ext xmlns:c16="http://schemas.microsoft.com/office/drawing/2014/chart" uri="{C3380CC4-5D6E-409C-BE32-E72D297353CC}">
              <c16:uniqueId val="{00000002-735A-447E-B948-B2ECAA5DFFE5}"/>
            </c:ext>
          </c:extLst>
        </c:ser>
        <c:dLbls>
          <c:dLblPos val="outEnd"/>
          <c:showLegendKey val="0"/>
          <c:showVal val="1"/>
          <c:showCatName val="0"/>
          <c:showSerName val="0"/>
          <c:showPercent val="0"/>
          <c:showBubbleSize val="0"/>
        </c:dLbls>
        <c:gapWidth val="219"/>
        <c:overlap val="-27"/>
        <c:axId val="1577029359"/>
        <c:axId val="1577031023"/>
      </c:barChart>
      <c:catAx>
        <c:axId val="157702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77031023"/>
        <c:crosses val="autoZero"/>
        <c:auto val="1"/>
        <c:lblAlgn val="ctr"/>
        <c:lblOffset val="100"/>
        <c:noMultiLvlLbl val="0"/>
      </c:catAx>
      <c:valAx>
        <c:axId val="15770310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77029359"/>
        <c:crosses val="autoZero"/>
        <c:crossBetween val="between"/>
      </c:valAx>
      <c:spPr>
        <a:noFill/>
        <a:ln>
          <a:noFill/>
        </a:ln>
        <a:effectLst/>
      </c:spPr>
    </c:plotArea>
    <c:legend>
      <c:legendPos val="b"/>
      <c:layout>
        <c:manualLayout>
          <c:xMode val="edge"/>
          <c:yMode val="edge"/>
          <c:x val="0.26292962001580011"/>
          <c:y val="0.91201972410560017"/>
          <c:w val="0.44767989999045049"/>
          <c:h val="7.033970257576678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a:effectLst/>
              </a:rPr>
              <a:t>Extent to which Respondents Agree that Government Support would Enable Co-operatives to Contribute towards the Economy Post the COVID-19 Period</a:t>
            </a:r>
            <a:endParaRPr lang="en-ZA"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Q23, EMP Q12, CSO Q8'!$C$2:$E$2</c:f>
              <c:strCache>
                <c:ptCount val="3"/>
                <c:pt idx="0">
                  <c:v>Strongly Disagree - Disagree</c:v>
                </c:pt>
                <c:pt idx="1">
                  <c:v>Neither Agree nor Disagree</c:v>
                </c:pt>
                <c:pt idx="2">
                  <c:v>Agree - Strongly Agree</c:v>
                </c:pt>
              </c:strCache>
            </c:strRef>
          </c:cat>
          <c:val>
            <c:numRef>
              <c:f>'Coop Q23, EMP Q12, CSO Q8'!$C$3:$E$3</c:f>
              <c:numCache>
                <c:formatCode>0%</c:formatCode>
                <c:ptCount val="3"/>
                <c:pt idx="0">
                  <c:v>0.15241635687732341</c:v>
                </c:pt>
                <c:pt idx="1">
                  <c:v>5.5762081784386616E-2</c:v>
                </c:pt>
                <c:pt idx="2">
                  <c:v>0.79182156133828996</c:v>
                </c:pt>
              </c:numCache>
            </c:numRef>
          </c:val>
          <c:extLst>
            <c:ext xmlns:c16="http://schemas.microsoft.com/office/drawing/2014/chart" uri="{C3380CC4-5D6E-409C-BE32-E72D297353CC}">
              <c16:uniqueId val="{00000000-0048-4AF4-BB99-8DC7C597BCA9}"/>
            </c:ext>
          </c:extLst>
        </c:ser>
        <c:dLbls>
          <c:showLegendKey val="0"/>
          <c:showVal val="0"/>
          <c:showCatName val="0"/>
          <c:showSerName val="0"/>
          <c:showPercent val="0"/>
          <c:showBubbleSize val="0"/>
        </c:dLbls>
        <c:gapWidth val="219"/>
        <c:overlap val="-27"/>
        <c:axId val="1349027135"/>
        <c:axId val="1349027551"/>
      </c:barChart>
      <c:catAx>
        <c:axId val="1349027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9027551"/>
        <c:crosses val="autoZero"/>
        <c:auto val="1"/>
        <c:lblAlgn val="ctr"/>
        <c:lblOffset val="100"/>
        <c:noMultiLvlLbl val="0"/>
      </c:catAx>
      <c:valAx>
        <c:axId val="13490275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902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a:solidFill>
                  <a:schemeClr val="tx1"/>
                </a:solidFill>
                <a:effectLst/>
              </a:rPr>
              <a:t>Type of Government Support Required</a:t>
            </a:r>
            <a:endParaRPr lang="en-ZA" sz="11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Q24,CSO Q9, NDA Q13'!$A$2:$A$7</c:f>
              <c:strCache>
                <c:ptCount val="6"/>
                <c:pt idx="0">
                  <c:v>Increased access to funding opportunities</c:v>
                </c:pt>
                <c:pt idx="1">
                  <c:v>Conducting training with cooperatives</c:v>
                </c:pt>
                <c:pt idx="2">
                  <c:v>Creating awareness of cooperatives</c:v>
                </c:pt>
                <c:pt idx="3">
                  <c:v>Designing education and training materials</c:v>
                </c:pt>
                <c:pt idx="4">
                  <c:v>Other (please specify)</c:v>
                </c:pt>
                <c:pt idx="5">
                  <c:v>Reduced timeframe to acquire licences and permits</c:v>
                </c:pt>
              </c:strCache>
            </c:strRef>
          </c:cat>
          <c:val>
            <c:numRef>
              <c:f>'Coop Q24,CSO Q9, NDA Q13'!$B$2:$B$7</c:f>
              <c:numCache>
                <c:formatCode>0%</c:formatCode>
                <c:ptCount val="6"/>
                <c:pt idx="0">
                  <c:v>0.6539923954372624</c:v>
                </c:pt>
                <c:pt idx="1">
                  <c:v>0.17870722433460076</c:v>
                </c:pt>
                <c:pt idx="2">
                  <c:v>0.16730038022813687</c:v>
                </c:pt>
                <c:pt idx="3">
                  <c:v>0.12927756653992395</c:v>
                </c:pt>
                <c:pt idx="4">
                  <c:v>9.5057034220532313E-2</c:v>
                </c:pt>
                <c:pt idx="5">
                  <c:v>5.7034220532319393E-2</c:v>
                </c:pt>
              </c:numCache>
            </c:numRef>
          </c:val>
          <c:extLst>
            <c:ext xmlns:c16="http://schemas.microsoft.com/office/drawing/2014/chart" uri="{C3380CC4-5D6E-409C-BE32-E72D297353CC}">
              <c16:uniqueId val="{00000000-9690-4BAE-AB66-67DCF7836677}"/>
            </c:ext>
          </c:extLst>
        </c:ser>
        <c:dLbls>
          <c:showLegendKey val="0"/>
          <c:showVal val="0"/>
          <c:showCatName val="0"/>
          <c:showSerName val="0"/>
          <c:showPercent val="0"/>
          <c:showBubbleSize val="0"/>
        </c:dLbls>
        <c:gapWidth val="219"/>
        <c:overlap val="-27"/>
        <c:axId val="2041940272"/>
        <c:axId val="2041941104"/>
      </c:barChart>
      <c:catAx>
        <c:axId val="204194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41941104"/>
        <c:crosses val="autoZero"/>
        <c:auto val="1"/>
        <c:lblAlgn val="ctr"/>
        <c:lblOffset val="100"/>
        <c:noMultiLvlLbl val="0"/>
      </c:catAx>
      <c:valAx>
        <c:axId val="20419411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4194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dirty="0">
                <a:effectLst/>
              </a:rPr>
              <a:t>Extent to which Co-operatives were Impacted by COVID-19 National Lockdown Restrictions</a:t>
            </a:r>
            <a:endParaRPr lang="en-ZA"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00-455B-9F1A-24C9DD880F02}"/>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00-455B-9F1A-24C9DD880F02}"/>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00-455B-9F1A-24C9DD880F02}"/>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00-455B-9F1A-24C9DD880F02}"/>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00-455B-9F1A-24C9DD880F02}"/>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Q10'!$A$2:$A$6</c:f>
              <c:strCache>
                <c:ptCount val="5"/>
                <c:pt idx="0">
                  <c:v>Not at all</c:v>
                </c:pt>
                <c:pt idx="1">
                  <c:v>Minimally</c:v>
                </c:pt>
                <c:pt idx="2">
                  <c:v>Significantly</c:v>
                </c:pt>
                <c:pt idx="3">
                  <c:v>Substantially</c:v>
                </c:pt>
                <c:pt idx="4">
                  <c:v>Extensively</c:v>
                </c:pt>
              </c:strCache>
            </c:strRef>
          </c:cat>
          <c:val>
            <c:numRef>
              <c:f>'Coop Q10'!$B$2:$B$6</c:f>
              <c:numCache>
                <c:formatCode>0%</c:formatCode>
                <c:ptCount val="5"/>
                <c:pt idx="0">
                  <c:v>0.1</c:v>
                </c:pt>
                <c:pt idx="1">
                  <c:v>0.13</c:v>
                </c:pt>
                <c:pt idx="2">
                  <c:v>0.15</c:v>
                </c:pt>
                <c:pt idx="3">
                  <c:v>0.17</c:v>
                </c:pt>
                <c:pt idx="4">
                  <c:v>0.45</c:v>
                </c:pt>
              </c:numCache>
            </c:numRef>
          </c:val>
          <c:extLst>
            <c:ext xmlns:c16="http://schemas.microsoft.com/office/drawing/2014/chart" uri="{C3380CC4-5D6E-409C-BE32-E72D297353CC}">
              <c16:uniqueId val="{00000005-C100-455B-9F1A-24C9DD880F02}"/>
            </c:ext>
          </c:extLst>
        </c:ser>
        <c:dLbls>
          <c:showLegendKey val="0"/>
          <c:showVal val="0"/>
          <c:showCatName val="0"/>
          <c:showSerName val="0"/>
          <c:showPercent val="0"/>
          <c:showBubbleSize val="0"/>
        </c:dLbls>
        <c:gapWidth val="219"/>
        <c:overlap val="-27"/>
        <c:axId val="818124063"/>
        <c:axId val="818119903"/>
      </c:barChart>
      <c:catAx>
        <c:axId val="818124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8119903"/>
        <c:crosses val="autoZero"/>
        <c:auto val="1"/>
        <c:lblAlgn val="ctr"/>
        <c:lblOffset val="100"/>
        <c:noMultiLvlLbl val="0"/>
      </c:catAx>
      <c:valAx>
        <c:axId val="8181199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8124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100" b="1" dirty="0">
                <a:solidFill>
                  <a:schemeClr val="tx1"/>
                </a:solidFill>
                <a:effectLst/>
              </a:rPr>
              <a:t>Extent to which the COVID-19 National Lockdown Regulations Negatively Affected Co-operatives' Ability to Contribute Towards the Economy</a:t>
            </a:r>
            <a:endParaRPr lang="en-ZA" sz="1100" dirty="0">
              <a:solidFill>
                <a:schemeClr val="tx1"/>
              </a:solidFill>
              <a:effectLst/>
            </a:endParaRPr>
          </a:p>
        </c:rich>
      </c:tx>
      <c:layout>
        <c:manualLayout>
          <c:xMode val="edge"/>
          <c:yMode val="edge"/>
          <c:x val="0.14579417690850208"/>
          <c:y val="1.9250785694796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 (NDA &amp; CSO)'!$A$2:$A$6</c:f>
              <c:strCache>
                <c:ptCount val="5"/>
                <c:pt idx="0">
                  <c:v>Not at all</c:v>
                </c:pt>
                <c:pt idx="1">
                  <c:v>Minimally</c:v>
                </c:pt>
                <c:pt idx="2">
                  <c:v>Significantly </c:v>
                </c:pt>
                <c:pt idx="3">
                  <c:v>Substantially</c:v>
                </c:pt>
                <c:pt idx="4">
                  <c:v>Extensively</c:v>
                </c:pt>
              </c:strCache>
            </c:strRef>
          </c:cat>
          <c:val>
            <c:numRef>
              <c:f>'Q7 (NDA &amp; CSO)'!$B$2:$B$6</c:f>
              <c:numCache>
                <c:formatCode>0%</c:formatCode>
                <c:ptCount val="5"/>
                <c:pt idx="0">
                  <c:v>7.8947368421052627E-2</c:v>
                </c:pt>
                <c:pt idx="1">
                  <c:v>5.2631578947368418E-2</c:v>
                </c:pt>
                <c:pt idx="2">
                  <c:v>0.13157894736842105</c:v>
                </c:pt>
                <c:pt idx="3">
                  <c:v>0.23684210526315788</c:v>
                </c:pt>
                <c:pt idx="4">
                  <c:v>0.5</c:v>
                </c:pt>
              </c:numCache>
            </c:numRef>
          </c:val>
          <c:extLst>
            <c:ext xmlns:c16="http://schemas.microsoft.com/office/drawing/2014/chart" uri="{C3380CC4-5D6E-409C-BE32-E72D297353CC}">
              <c16:uniqueId val="{00000000-389A-4AB9-A0F6-034E29D6CD25}"/>
            </c:ext>
          </c:extLst>
        </c:ser>
        <c:dLbls>
          <c:showLegendKey val="0"/>
          <c:showVal val="0"/>
          <c:showCatName val="0"/>
          <c:showSerName val="0"/>
          <c:showPercent val="0"/>
          <c:showBubbleSize val="0"/>
        </c:dLbls>
        <c:gapWidth val="219"/>
        <c:overlap val="-27"/>
        <c:axId val="1214660303"/>
        <c:axId val="1281322735"/>
      </c:barChart>
      <c:catAx>
        <c:axId val="121466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1322735"/>
        <c:crosses val="autoZero"/>
        <c:auto val="1"/>
        <c:lblAlgn val="ctr"/>
        <c:lblOffset val="100"/>
        <c:noMultiLvlLbl val="0"/>
      </c:catAx>
      <c:valAx>
        <c:axId val="12813227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4660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i="0" dirty="0">
                <a:solidFill>
                  <a:schemeClr val="tx1"/>
                </a:solidFill>
                <a:effectLst/>
              </a:rPr>
              <a:t>Extent to which the COVID-19 Pandemic Affected Operations</a:t>
            </a:r>
            <a:endParaRPr lang="en-ZA" sz="1100" i="0" dirty="0">
              <a:solidFill>
                <a:schemeClr val="tx1"/>
              </a:solidFill>
              <a:effectLst/>
            </a:endParaRP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v>Cooperatives</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Q11, NDA Q11'!$A$2:$A$6</c:f>
              <c:strCache>
                <c:ptCount val="5"/>
                <c:pt idx="0">
                  <c:v>Not at all</c:v>
                </c:pt>
                <c:pt idx="1">
                  <c:v>Minimally</c:v>
                </c:pt>
                <c:pt idx="2">
                  <c:v>Significantly</c:v>
                </c:pt>
                <c:pt idx="3">
                  <c:v>Substantially</c:v>
                </c:pt>
                <c:pt idx="4">
                  <c:v>Extensively</c:v>
                </c:pt>
              </c:strCache>
            </c:strRef>
          </c:cat>
          <c:val>
            <c:numRef>
              <c:f>'Coop Q11, NDA Q11'!$B$2:$B$6</c:f>
              <c:numCache>
                <c:formatCode>0%</c:formatCode>
                <c:ptCount val="5"/>
                <c:pt idx="0">
                  <c:v>0.08</c:v>
                </c:pt>
                <c:pt idx="1">
                  <c:v>0.13</c:v>
                </c:pt>
                <c:pt idx="2">
                  <c:v>0.14000000000000001</c:v>
                </c:pt>
                <c:pt idx="3">
                  <c:v>0.18</c:v>
                </c:pt>
                <c:pt idx="4">
                  <c:v>0.47</c:v>
                </c:pt>
              </c:numCache>
            </c:numRef>
          </c:val>
          <c:extLst>
            <c:ext xmlns:c16="http://schemas.microsoft.com/office/drawing/2014/chart" uri="{C3380CC4-5D6E-409C-BE32-E72D297353CC}">
              <c16:uniqueId val="{00000000-855F-4B47-9AFA-78E7AA262C5A}"/>
            </c:ext>
          </c:extLst>
        </c:ser>
        <c:ser>
          <c:idx val="1"/>
          <c:order val="1"/>
          <c:tx>
            <c:v>NDA Empl.</c:v>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Q11, NDA Q11'!$A$2:$A$6</c:f>
              <c:strCache>
                <c:ptCount val="5"/>
                <c:pt idx="0">
                  <c:v>Not at all</c:v>
                </c:pt>
                <c:pt idx="1">
                  <c:v>Minimally</c:v>
                </c:pt>
                <c:pt idx="2">
                  <c:v>Significantly</c:v>
                </c:pt>
                <c:pt idx="3">
                  <c:v>Substantially</c:v>
                </c:pt>
                <c:pt idx="4">
                  <c:v>Extensively</c:v>
                </c:pt>
              </c:strCache>
            </c:strRef>
          </c:cat>
          <c:val>
            <c:numRef>
              <c:f>'Coop Q11, NDA Q11'!$C$2:$C$6</c:f>
              <c:numCache>
                <c:formatCode>0%</c:formatCode>
                <c:ptCount val="5"/>
                <c:pt idx="0">
                  <c:v>0</c:v>
                </c:pt>
                <c:pt idx="1">
                  <c:v>0</c:v>
                </c:pt>
                <c:pt idx="2">
                  <c:v>0.33</c:v>
                </c:pt>
                <c:pt idx="3">
                  <c:v>0.33</c:v>
                </c:pt>
                <c:pt idx="4">
                  <c:v>0.34</c:v>
                </c:pt>
              </c:numCache>
            </c:numRef>
          </c:val>
          <c:extLst>
            <c:ext xmlns:c16="http://schemas.microsoft.com/office/drawing/2014/chart" uri="{C3380CC4-5D6E-409C-BE32-E72D297353CC}">
              <c16:uniqueId val="{00000001-855F-4B47-9AFA-78E7AA262C5A}"/>
            </c:ext>
          </c:extLst>
        </c:ser>
        <c:dLbls>
          <c:showLegendKey val="0"/>
          <c:showVal val="0"/>
          <c:showCatName val="0"/>
          <c:showSerName val="0"/>
          <c:showPercent val="0"/>
          <c:showBubbleSize val="0"/>
        </c:dLbls>
        <c:gapWidth val="219"/>
        <c:overlap val="-27"/>
        <c:axId val="1214682047"/>
        <c:axId val="1214683295"/>
      </c:barChart>
      <c:catAx>
        <c:axId val="121468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4683295"/>
        <c:crosses val="autoZero"/>
        <c:auto val="1"/>
        <c:lblAlgn val="ctr"/>
        <c:lblOffset val="100"/>
        <c:noMultiLvlLbl val="0"/>
      </c:catAx>
      <c:valAx>
        <c:axId val="12146832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4682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a:solidFill>
                  <a:schemeClr val="tx1"/>
                </a:solidFill>
                <a:effectLst/>
              </a:rPr>
              <a:t>Extent to which Co-operatives’ Quality of Services was Affected by Covid-19</a:t>
            </a:r>
            <a:endParaRPr lang="en-ZA" sz="11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Q30'!$A$2:$A$6</c:f>
              <c:strCache>
                <c:ptCount val="5"/>
                <c:pt idx="0">
                  <c:v>Not at all</c:v>
                </c:pt>
                <c:pt idx="1">
                  <c:v>Minimally</c:v>
                </c:pt>
                <c:pt idx="2">
                  <c:v>Significantly</c:v>
                </c:pt>
                <c:pt idx="3">
                  <c:v>Substantially</c:v>
                </c:pt>
                <c:pt idx="4">
                  <c:v>Extensively</c:v>
                </c:pt>
              </c:strCache>
            </c:strRef>
          </c:cat>
          <c:val>
            <c:numRef>
              <c:f>'Coop. Q30'!$B$2:$B$6</c:f>
              <c:numCache>
                <c:formatCode>0%</c:formatCode>
                <c:ptCount val="5"/>
                <c:pt idx="0">
                  <c:v>0.13</c:v>
                </c:pt>
                <c:pt idx="1">
                  <c:v>0.16</c:v>
                </c:pt>
                <c:pt idx="2">
                  <c:v>0.22</c:v>
                </c:pt>
                <c:pt idx="3">
                  <c:v>0.14000000000000001</c:v>
                </c:pt>
                <c:pt idx="4">
                  <c:v>0.35</c:v>
                </c:pt>
              </c:numCache>
            </c:numRef>
          </c:val>
          <c:extLst>
            <c:ext xmlns:c16="http://schemas.microsoft.com/office/drawing/2014/chart" uri="{C3380CC4-5D6E-409C-BE32-E72D297353CC}">
              <c16:uniqueId val="{00000000-C6F2-4D33-8C6C-DD36D0C460F5}"/>
            </c:ext>
          </c:extLst>
        </c:ser>
        <c:dLbls>
          <c:showLegendKey val="0"/>
          <c:showVal val="0"/>
          <c:showCatName val="0"/>
          <c:showSerName val="0"/>
          <c:showPercent val="0"/>
          <c:showBubbleSize val="0"/>
        </c:dLbls>
        <c:gapWidth val="219"/>
        <c:overlap val="-27"/>
        <c:axId val="300940495"/>
        <c:axId val="300941743"/>
      </c:barChart>
      <c:catAx>
        <c:axId val="30094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941743"/>
        <c:crosses val="autoZero"/>
        <c:auto val="1"/>
        <c:lblAlgn val="ctr"/>
        <c:lblOffset val="100"/>
        <c:noMultiLvlLbl val="0"/>
      </c:catAx>
      <c:valAx>
        <c:axId val="30094174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940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100" b="1">
                <a:solidFill>
                  <a:schemeClr val="tx1"/>
                </a:solidFill>
                <a:effectLst/>
              </a:rPr>
              <a:t>Extent to which Covid-19 Negatively Affected Co-operatives Ability to Manage their Business</a:t>
            </a:r>
            <a:endParaRPr lang="en-ZA" sz="11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Q31'!$A$2:$A$6</c:f>
              <c:strCache>
                <c:ptCount val="5"/>
                <c:pt idx="0">
                  <c:v>Not at all</c:v>
                </c:pt>
                <c:pt idx="1">
                  <c:v>Minimally</c:v>
                </c:pt>
                <c:pt idx="2">
                  <c:v>Significantly</c:v>
                </c:pt>
                <c:pt idx="3">
                  <c:v>Substantially</c:v>
                </c:pt>
                <c:pt idx="4">
                  <c:v>Extensively</c:v>
                </c:pt>
              </c:strCache>
            </c:strRef>
          </c:cat>
          <c:val>
            <c:numRef>
              <c:f>'Coop. Q31'!$B$2:$B$6</c:f>
              <c:numCache>
                <c:formatCode>0%</c:formatCode>
                <c:ptCount val="5"/>
                <c:pt idx="0">
                  <c:v>0.12</c:v>
                </c:pt>
                <c:pt idx="1">
                  <c:v>0.15</c:v>
                </c:pt>
                <c:pt idx="2">
                  <c:v>0.25</c:v>
                </c:pt>
                <c:pt idx="3">
                  <c:v>0.14000000000000001</c:v>
                </c:pt>
                <c:pt idx="4">
                  <c:v>0.34</c:v>
                </c:pt>
              </c:numCache>
            </c:numRef>
          </c:val>
          <c:extLst>
            <c:ext xmlns:c16="http://schemas.microsoft.com/office/drawing/2014/chart" uri="{C3380CC4-5D6E-409C-BE32-E72D297353CC}">
              <c16:uniqueId val="{00000000-2F22-468D-9930-F3739A9B543C}"/>
            </c:ext>
          </c:extLst>
        </c:ser>
        <c:dLbls>
          <c:showLegendKey val="0"/>
          <c:showVal val="0"/>
          <c:showCatName val="0"/>
          <c:showSerName val="0"/>
          <c:showPercent val="0"/>
          <c:showBubbleSize val="0"/>
        </c:dLbls>
        <c:gapWidth val="219"/>
        <c:overlap val="-27"/>
        <c:axId val="155486383"/>
        <c:axId val="155490543"/>
      </c:barChart>
      <c:catAx>
        <c:axId val="15548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490543"/>
        <c:crosses val="autoZero"/>
        <c:auto val="1"/>
        <c:lblAlgn val="ctr"/>
        <c:lblOffset val="100"/>
        <c:noMultiLvlLbl val="0"/>
      </c:catAx>
      <c:valAx>
        <c:axId val="15549054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486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ZA" sz="1100" b="1" dirty="0">
                <a:solidFill>
                  <a:schemeClr val="tx1"/>
                </a:solidFill>
                <a:effectLst/>
              </a:rPr>
              <a:t>Challenges Faced by Co-operatives During the COVID-19 Period</a:t>
            </a:r>
            <a:endParaRPr lang="en-ZA" sz="11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'Q12'!$A$2:$A$7</c:f>
              <c:strCache>
                <c:ptCount val="6"/>
                <c:pt idx="0">
                  <c:v>Loss of income</c:v>
                </c:pt>
                <c:pt idx="1">
                  <c:v>Lack of access to markets</c:v>
                </c:pt>
                <c:pt idx="2">
                  <c:v>Cash Flow</c:v>
                </c:pt>
                <c:pt idx="3">
                  <c:v>Decrease of activities as a result of restrictions on movement</c:v>
                </c:pt>
                <c:pt idx="4">
                  <c:v>Interrupted flow of goods</c:v>
                </c:pt>
                <c:pt idx="5">
                  <c:v>Human resource constraints</c:v>
                </c:pt>
              </c:strCache>
            </c:strRef>
          </c:cat>
          <c:val>
            <c:numRef>
              <c:f>'Q12'!$B$2:$B$7</c:f>
              <c:numCache>
                <c:formatCode>0%</c:formatCode>
                <c:ptCount val="6"/>
                <c:pt idx="0">
                  <c:v>0.64229999999999998</c:v>
                </c:pt>
                <c:pt idx="1">
                  <c:v>0.6038</c:v>
                </c:pt>
                <c:pt idx="2">
                  <c:v>0.59619999999999995</c:v>
                </c:pt>
                <c:pt idx="3">
                  <c:v>0.58850000000000002</c:v>
                </c:pt>
                <c:pt idx="4">
                  <c:v>0.31540000000000001</c:v>
                </c:pt>
                <c:pt idx="5">
                  <c:v>0.25</c:v>
                </c:pt>
              </c:numCache>
            </c:numRef>
          </c:val>
          <c:extLst>
            <c:ext xmlns:c16="http://schemas.microsoft.com/office/drawing/2014/chart" uri="{C3380CC4-5D6E-409C-BE32-E72D297353CC}">
              <c16:uniqueId val="{00000000-C868-4F70-A4CA-719BB5070A24}"/>
            </c:ext>
          </c:extLst>
        </c:ser>
        <c:dLbls>
          <c:showLegendKey val="0"/>
          <c:showVal val="0"/>
          <c:showCatName val="0"/>
          <c:showSerName val="0"/>
          <c:showPercent val="0"/>
          <c:showBubbleSize val="0"/>
        </c:dLbls>
        <c:gapWidth val="219"/>
        <c:overlap val="-27"/>
        <c:axId val="1961039552"/>
        <c:axId val="1961054112"/>
      </c:barChart>
      <c:catAx>
        <c:axId val="196103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61054112"/>
        <c:crosses val="autoZero"/>
        <c:auto val="1"/>
        <c:lblAlgn val="ctr"/>
        <c:lblOffset val="100"/>
        <c:noMultiLvlLbl val="0"/>
      </c:catAx>
      <c:valAx>
        <c:axId val="196105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6103955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100" b="1" dirty="0">
                <a:solidFill>
                  <a:schemeClr val="tx1"/>
                </a:solidFill>
                <a:effectLst/>
                <a:latin typeface="Arial" panose="020B0604020202020204" pitchFamily="34" charset="0"/>
                <a:cs typeface="Arial" panose="020B0604020202020204" pitchFamily="34" charset="0"/>
              </a:rPr>
              <a:t>Will Challenges Faced Continue Post the COVID-19 Period?</a:t>
            </a:r>
            <a:endParaRPr lang="en-ZA" sz="1100" dirty="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94-49E2-8A57-89CCE24C174D}"/>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C794-49E2-8A57-89CCE24C174D}"/>
              </c:ext>
            </c:extLst>
          </c:dPt>
          <c:dLbls>
            <c:dLbl>
              <c:idx val="0"/>
              <c:layout>
                <c:manualLayout>
                  <c:x val="-0.13803166431119196"/>
                  <c:y val="-9.423847281429502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94-49E2-8A57-89CCE24C174D}"/>
                </c:ext>
              </c:extLst>
            </c:dLbl>
            <c:dLbl>
              <c:idx val="1"/>
              <c:layout>
                <c:manualLayout>
                  <c:x val="0.11452755905511804"/>
                  <c:y val="8.257862539821465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94-49E2-8A57-89CCE24C174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('Q13'!$A$2,'Q13'!$A$3)</c:f>
              <c:strCache>
                <c:ptCount val="2"/>
                <c:pt idx="0">
                  <c:v>Yes</c:v>
                </c:pt>
                <c:pt idx="1">
                  <c:v>No</c:v>
                </c:pt>
              </c:strCache>
            </c:strRef>
          </c:cat>
          <c:val>
            <c:numRef>
              <c:f>('Q13'!$B$2,'Q13'!$B$3)</c:f>
              <c:numCache>
                <c:formatCode>0%</c:formatCode>
                <c:ptCount val="2"/>
                <c:pt idx="0">
                  <c:v>0.65</c:v>
                </c:pt>
                <c:pt idx="1">
                  <c:v>0.35</c:v>
                </c:pt>
              </c:numCache>
            </c:numRef>
          </c:val>
          <c:extLst>
            <c:ext xmlns:c16="http://schemas.microsoft.com/office/drawing/2014/chart" uri="{C3380CC4-5D6E-409C-BE32-E72D297353CC}">
              <c16:uniqueId val="{00000004-C794-49E2-8A57-89CCE24C174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100" b="1">
                <a:solidFill>
                  <a:schemeClr val="tx1"/>
                </a:solidFill>
                <a:effectLst/>
              </a:rPr>
              <a:t>Extent to which Co-operatives were able to Adapt to Challenges Faced During the COVID-19 Pandemic</a:t>
            </a:r>
            <a:endParaRPr lang="en-ZA" sz="11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Co-operatives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Q15, NDA Q10'!$A$2:$A$6</c:f>
              <c:strCache>
                <c:ptCount val="5"/>
                <c:pt idx="0">
                  <c:v>Not at all</c:v>
                </c:pt>
                <c:pt idx="1">
                  <c:v>Minimally</c:v>
                </c:pt>
                <c:pt idx="2">
                  <c:v>Significantly</c:v>
                </c:pt>
                <c:pt idx="3">
                  <c:v>Substantially</c:v>
                </c:pt>
                <c:pt idx="4">
                  <c:v>Extensively</c:v>
                </c:pt>
              </c:strCache>
            </c:strRef>
          </c:cat>
          <c:val>
            <c:numRef>
              <c:f>'Coop Q15, NDA Q10'!$B$2:$B$6</c:f>
              <c:numCache>
                <c:formatCode>0%</c:formatCode>
                <c:ptCount val="5"/>
                <c:pt idx="0">
                  <c:v>0.13</c:v>
                </c:pt>
                <c:pt idx="1">
                  <c:v>0.28999999999999998</c:v>
                </c:pt>
                <c:pt idx="2">
                  <c:v>0.18</c:v>
                </c:pt>
                <c:pt idx="3">
                  <c:v>0.15</c:v>
                </c:pt>
                <c:pt idx="4">
                  <c:v>0.25</c:v>
                </c:pt>
              </c:numCache>
            </c:numRef>
          </c:val>
          <c:extLst>
            <c:ext xmlns:c16="http://schemas.microsoft.com/office/drawing/2014/chart" uri="{C3380CC4-5D6E-409C-BE32-E72D297353CC}">
              <c16:uniqueId val="{00000000-8533-413E-A6D2-E42A9E1DE1DD}"/>
            </c:ext>
          </c:extLst>
        </c:ser>
        <c:ser>
          <c:idx val="1"/>
          <c:order val="1"/>
          <c:tx>
            <c:v>NDA</c:v>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'Coop Q15, NDA Q10'!$A$2:$A$6</c:f>
              <c:strCache>
                <c:ptCount val="5"/>
                <c:pt idx="0">
                  <c:v>Not at all</c:v>
                </c:pt>
                <c:pt idx="1">
                  <c:v>Minimally</c:v>
                </c:pt>
                <c:pt idx="2">
                  <c:v>Significantly</c:v>
                </c:pt>
                <c:pt idx="3">
                  <c:v>Substantially</c:v>
                </c:pt>
                <c:pt idx="4">
                  <c:v>Extensively</c:v>
                </c:pt>
              </c:strCache>
            </c:strRef>
          </c:cat>
          <c:val>
            <c:numRef>
              <c:f>'Coop Q15, NDA Q10'!$C$2:$C$6</c:f>
              <c:numCache>
                <c:formatCode>0%</c:formatCode>
                <c:ptCount val="5"/>
                <c:pt idx="0">
                  <c:v>0</c:v>
                </c:pt>
                <c:pt idx="1">
                  <c:v>0.89</c:v>
                </c:pt>
                <c:pt idx="2">
                  <c:v>0.11</c:v>
                </c:pt>
                <c:pt idx="3">
                  <c:v>0</c:v>
                </c:pt>
                <c:pt idx="4">
                  <c:v>0</c:v>
                </c:pt>
              </c:numCache>
            </c:numRef>
          </c:val>
          <c:extLst>
            <c:ext xmlns:c16="http://schemas.microsoft.com/office/drawing/2014/chart" uri="{C3380CC4-5D6E-409C-BE32-E72D297353CC}">
              <c16:uniqueId val="{00000001-8533-413E-A6D2-E42A9E1DE1DD}"/>
            </c:ext>
          </c:extLst>
        </c:ser>
        <c:dLbls>
          <c:showLegendKey val="0"/>
          <c:showVal val="0"/>
          <c:showCatName val="0"/>
          <c:showSerName val="0"/>
          <c:showPercent val="0"/>
          <c:showBubbleSize val="0"/>
        </c:dLbls>
        <c:gapWidth val="219"/>
        <c:overlap val="-27"/>
        <c:axId val="1503733055"/>
        <c:axId val="1503726815"/>
      </c:barChart>
      <c:catAx>
        <c:axId val="150373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03726815"/>
        <c:crosses val="autoZero"/>
        <c:auto val="1"/>
        <c:lblAlgn val="ctr"/>
        <c:lblOffset val="100"/>
        <c:noMultiLvlLbl val="0"/>
      </c:catAx>
      <c:valAx>
        <c:axId val="1503726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0373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C5036-CD8A-43BA-B84F-BCA5A4BC17C3}" type="datetimeFigureOut">
              <a:rPr lang="en-ZA" smtClean="0"/>
              <a:t>2022/06/22</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69D52-AC06-4F0A-8F67-AF8B0BB6AA1D}" type="slidenum">
              <a:rPr lang="en-ZA" smtClean="0"/>
              <a:t>‹#›</a:t>
            </a:fld>
            <a:endParaRPr lang="en-ZA"/>
          </a:p>
        </p:txBody>
      </p:sp>
    </p:spTree>
    <p:extLst>
      <p:ext uri="{BB962C8B-B14F-4D97-AF65-F5344CB8AC3E}">
        <p14:creationId xmlns:p14="http://schemas.microsoft.com/office/powerpoint/2010/main" val="24405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15F4E0-F66D-44F2-ACA9-B7A6AA76DB76}" type="slidenum">
              <a:rPr lang="en-ZA" smtClean="0"/>
              <a:t>1</a:t>
            </a:fld>
            <a:endParaRPr lang="en-ZA" dirty="0"/>
          </a:p>
        </p:txBody>
      </p:sp>
    </p:spTree>
    <p:extLst>
      <p:ext uri="{BB962C8B-B14F-4D97-AF65-F5344CB8AC3E}">
        <p14:creationId xmlns:p14="http://schemas.microsoft.com/office/powerpoint/2010/main" val="110428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058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91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21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60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62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87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477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1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321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20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94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16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10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19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14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5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44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 majority of co-operatives believed that the quality of their services was negatively affected by COVID-19.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4E0-F66D-44F2-ACA9-B7A6AA76DB7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F696F2-E30A-41DA-A4D4-F081C42322C0}" type="datetime1">
              <a:rPr lang="en-ZA" smtClean="0"/>
              <a:pPr/>
              <a:t>2022/06/22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423610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33B7C-86E3-4DD0-9FE1-E3510C066497}" type="datetime1">
              <a:rPr lang="en-ZA" smtClean="0"/>
              <a:pPr/>
              <a:t>2022/06/22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65042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06870E-E730-4FFC-BB02-72BDB5CC858B}" type="datetime1">
              <a:rPr lang="en-ZA" smtClean="0"/>
              <a:pPr/>
              <a:t>2022/06/22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163513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7" y="177882"/>
            <a:ext cx="8230429" cy="802846"/>
          </a:xfrm>
          <a:prstGeom prst="rect">
            <a:avLst/>
          </a:prstGeom>
        </p:spPr>
        <p:txBody>
          <a:bodyPr anchor="b"/>
          <a:lstStyle>
            <a:lvl1pPr algn="l">
              <a:defRPr sz="3000">
                <a:solidFill>
                  <a:schemeClr val="tx1"/>
                </a:solidFill>
              </a:defRPr>
            </a:lvl1pPr>
          </a:lstStyle>
          <a:p>
            <a:r>
              <a:rPr lang="en-US"/>
              <a:t>Click to edit Master title style</a:t>
            </a:r>
            <a:endParaRPr lang="en-ZA"/>
          </a:p>
        </p:txBody>
      </p:sp>
      <p:sp>
        <p:nvSpPr>
          <p:cNvPr id="3" name="Content Placeholder 2"/>
          <p:cNvSpPr>
            <a:spLocks noGrp="1"/>
          </p:cNvSpPr>
          <p:nvPr>
            <p:ph idx="1"/>
          </p:nvPr>
        </p:nvSpPr>
        <p:spPr>
          <a:xfrm>
            <a:off x="467543" y="1196752"/>
            <a:ext cx="8229600" cy="4886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1547664" y="6311080"/>
            <a:ext cx="2133600" cy="365125"/>
          </a:xfrm>
        </p:spPr>
        <p:txBody>
          <a:bodyPr/>
          <a:lstStyle/>
          <a:p>
            <a:fld id="{D2EB9753-7ADD-4BA0-A95B-FA01E2F89572}" type="datetime1">
              <a:rPr lang="en-ZA" smtClean="0"/>
              <a:t>2022/06/22</a:t>
            </a:fld>
            <a:endParaRPr lang="en-ZA"/>
          </a:p>
        </p:txBody>
      </p:sp>
      <p:sp>
        <p:nvSpPr>
          <p:cNvPr id="5" name="Footer Placeholder 4"/>
          <p:cNvSpPr>
            <a:spLocks noGrp="1"/>
          </p:cNvSpPr>
          <p:nvPr>
            <p:ph type="ftr" sz="quarter" idx="11"/>
          </p:nvPr>
        </p:nvSpPr>
        <p:spPr>
          <a:xfrm>
            <a:off x="3275856" y="6351189"/>
            <a:ext cx="2895600" cy="365125"/>
          </a:xfrm>
        </p:spPr>
        <p:txBody>
          <a:bodyPr/>
          <a:lstStyle/>
          <a:p>
            <a:endParaRPr lang="en-ZA"/>
          </a:p>
        </p:txBody>
      </p:sp>
      <p:sp>
        <p:nvSpPr>
          <p:cNvPr id="6" name="Slide Number Placeholder 5"/>
          <p:cNvSpPr>
            <a:spLocks noGrp="1"/>
          </p:cNvSpPr>
          <p:nvPr>
            <p:ph type="sldNum" sz="quarter" idx="12"/>
          </p:nvPr>
        </p:nvSpPr>
        <p:spPr>
          <a:xfrm>
            <a:off x="8604921" y="6280189"/>
            <a:ext cx="539080" cy="365125"/>
          </a:xfrm>
        </p:spPr>
        <p:txBody>
          <a:bodyPr/>
          <a:lstStyle>
            <a:lvl1pPr algn="ctr">
              <a:defRPr/>
            </a:lvl1pPr>
          </a:lstStyle>
          <a:p>
            <a:fld id="{AC3C8084-AA27-4274-95A3-D1DE450D2A6E}" type="slidenum">
              <a:rPr lang="en-ZA" smtClean="0"/>
              <a:pPr/>
              <a:t>‹#›</a:t>
            </a:fld>
            <a:endParaRPr lang="en-ZA"/>
          </a:p>
        </p:txBody>
      </p:sp>
      <p:sp>
        <p:nvSpPr>
          <p:cNvPr id="9" name="Rectangle 8"/>
          <p:cNvSpPr/>
          <p:nvPr userDrawn="1"/>
        </p:nvSpPr>
        <p:spPr>
          <a:xfrm>
            <a:off x="16506" y="6682478"/>
            <a:ext cx="9144000" cy="95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cxnSp>
        <p:nvCxnSpPr>
          <p:cNvPr id="16" name="Straight Connector 15"/>
          <p:cNvCxnSpPr/>
          <p:nvPr userDrawn="1"/>
        </p:nvCxnSpPr>
        <p:spPr>
          <a:xfrm>
            <a:off x="107504" y="980728"/>
            <a:ext cx="8856984" cy="0"/>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sp>
        <p:nvSpPr>
          <p:cNvPr id="17" name="Rectangle 16"/>
          <p:cNvSpPr/>
          <p:nvPr userDrawn="1"/>
        </p:nvSpPr>
        <p:spPr>
          <a:xfrm>
            <a:off x="16506" y="6769765"/>
            <a:ext cx="9144000" cy="95949"/>
          </a:xfrm>
          <a:prstGeom prst="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sz="135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362" y="344818"/>
            <a:ext cx="933407" cy="527375"/>
          </a:xfrm>
          <a:prstGeom prst="rect">
            <a:avLst/>
          </a:prstGeom>
          <a:solidFill>
            <a:schemeClr val="bg2">
              <a:lumMod val="50000"/>
              <a:alpha val="97000"/>
            </a:schemeClr>
          </a:solidFill>
        </p:spPr>
      </p:pic>
      <p:pic>
        <p:nvPicPr>
          <p:cNvPr id="8" name="Picture 7"/>
          <p:cNvPicPr>
            <a:picLocks noChangeAspect="1"/>
          </p:cNvPicPr>
          <p:nvPr userDrawn="1"/>
        </p:nvPicPr>
        <p:blipFill>
          <a:blip r:embed="rId3"/>
          <a:stretch>
            <a:fillRect/>
          </a:stretch>
        </p:blipFill>
        <p:spPr>
          <a:xfrm>
            <a:off x="8099635" y="235891"/>
            <a:ext cx="864854" cy="646124"/>
          </a:xfrm>
          <a:prstGeom prst="rect">
            <a:avLst/>
          </a:prstGeom>
        </p:spPr>
      </p:pic>
    </p:spTree>
    <p:extLst>
      <p:ext uri="{BB962C8B-B14F-4D97-AF65-F5344CB8AC3E}">
        <p14:creationId xmlns:p14="http://schemas.microsoft.com/office/powerpoint/2010/main" val="4658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A4A00-9D67-47F9-945C-5F79B1C12A35}" type="datetime1">
              <a:rPr lang="en-ZA" smtClean="0"/>
              <a:pPr/>
              <a:t>2022/06/22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3C8084-AA27-4274-95A3-D1DE450D2A6E}" type="slidenum">
              <a:rPr lang="en-ZA" smtClean="0"/>
              <a:pPr/>
              <a:t>‹#›</a:t>
            </a:fld>
            <a:endParaRPr lang="en-ZA"/>
          </a:p>
        </p:txBody>
      </p:sp>
      <p:sp>
        <p:nvSpPr>
          <p:cNvPr id="7" name="Rectangle 6">
            <a:extLst>
              <a:ext uri="{FF2B5EF4-FFF2-40B4-BE49-F238E27FC236}">
                <a16:creationId xmlns:a16="http://schemas.microsoft.com/office/drawing/2014/main" id="{9E9AD45E-0710-4D85-A464-0E5B05D96785}"/>
              </a:ext>
            </a:extLst>
          </p:cNvPr>
          <p:cNvSpPr/>
          <p:nvPr userDrawn="1"/>
        </p:nvSpPr>
        <p:spPr>
          <a:xfrm>
            <a:off x="0" y="6703582"/>
            <a:ext cx="9144000" cy="959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Connector 7">
            <a:extLst>
              <a:ext uri="{FF2B5EF4-FFF2-40B4-BE49-F238E27FC236}">
                <a16:creationId xmlns:a16="http://schemas.microsoft.com/office/drawing/2014/main" id="{0CE83CFC-12AA-44B2-AD63-44EB7F5D35C3}"/>
              </a:ext>
            </a:extLst>
          </p:cNvPr>
          <p:cNvCxnSpPr/>
          <p:nvPr userDrawn="1"/>
        </p:nvCxnSpPr>
        <p:spPr>
          <a:xfrm>
            <a:off x="143508" y="797852"/>
            <a:ext cx="8856984"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8A3AE31E-82C7-4496-814C-E9A8DD179716}"/>
              </a:ext>
            </a:extLst>
          </p:cNvPr>
          <p:cNvSpPr/>
          <p:nvPr userDrawn="1"/>
        </p:nvSpPr>
        <p:spPr>
          <a:xfrm>
            <a:off x="0" y="6789436"/>
            <a:ext cx="9144000" cy="95949"/>
          </a:xfrm>
          <a:prstGeom prst="rect">
            <a:avLst/>
          </a:prstGeom>
          <a:solidFill>
            <a:srgbClr val="068E9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08633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B5016-AD9E-4E44-8FCB-9A420274CC35}" type="datetime1">
              <a:rPr lang="en-ZA" smtClean="0"/>
              <a:pPr/>
              <a:t>2022/06/22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221189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EF69AB-4562-4E4F-963C-129793F2DB9B}" type="datetime1">
              <a:rPr lang="en-ZA" smtClean="0"/>
              <a:pPr/>
              <a:t>2022/06/22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127460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6068A-FAAC-4292-846A-0CDB6ED4B882}" type="datetime1">
              <a:rPr lang="en-ZA" smtClean="0"/>
              <a:pPr/>
              <a:t>2022/06/22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364911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7430827-5F4A-4CB2-9796-9AFC0B381D02}" type="datetime1">
              <a:rPr lang="en-ZA" smtClean="0"/>
              <a:pPr/>
              <a:t>2022/06/22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176173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986B5-1C48-465A-84EE-C75549F3B559}" type="datetime1">
              <a:rPr lang="en-ZA" smtClean="0"/>
              <a:pPr/>
              <a:t>2022/06/22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247349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997746-CE49-4C20-9097-A51AB9596D5D}" type="datetime1">
              <a:rPr lang="en-ZA" smtClean="0"/>
              <a:pPr/>
              <a:t>2022/06/22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78709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4FBDF-4720-4D9E-B317-4C9D2227B17E}" type="datetime1">
              <a:rPr lang="en-ZA" smtClean="0"/>
              <a:pPr/>
              <a:t>2022/06/22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3C8084-AA27-4274-95A3-D1DE450D2A6E}" type="slidenum">
              <a:rPr lang="en-ZA" smtClean="0"/>
              <a:pPr/>
              <a:t>‹#›</a:t>
            </a:fld>
            <a:endParaRPr lang="en-ZA"/>
          </a:p>
        </p:txBody>
      </p:sp>
    </p:spTree>
    <p:extLst>
      <p:ext uri="{BB962C8B-B14F-4D97-AF65-F5344CB8AC3E}">
        <p14:creationId xmlns:p14="http://schemas.microsoft.com/office/powerpoint/2010/main" val="6432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7570F-72B5-4FED-B2E6-EFE8D7291AB6}" type="datetime1">
              <a:rPr lang="en-ZA" smtClean="0"/>
              <a:pPr/>
              <a:t>2022/06/22</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C8084-AA27-4274-95A3-D1DE450D2A6E}" type="slidenum">
              <a:rPr lang="en-ZA" smtClean="0"/>
              <a:pPr/>
              <a:t>‹#›</a:t>
            </a:fld>
            <a:endParaRPr lang="en-ZA"/>
          </a:p>
        </p:txBody>
      </p:sp>
      <p:sp>
        <p:nvSpPr>
          <p:cNvPr id="7" name="Title Placeholder 6">
            <a:extLst>
              <a:ext uri="{FF2B5EF4-FFF2-40B4-BE49-F238E27FC236}">
                <a16:creationId xmlns:a16="http://schemas.microsoft.com/office/drawing/2014/main" id="{6360A9F8-76D8-4148-92B2-844CD557968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0904323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6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018485"/>
            <a:ext cx="9144000" cy="2839516"/>
          </a:xfrm>
          <a:prstGeom prst="rect">
            <a:avLst/>
          </a:prstGeom>
          <a:solidFill>
            <a:srgbClr val="06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ZA" sz="2400" b="1" dirty="0">
                <a:effectLst/>
                <a:latin typeface="Calibri" panose="020F0502020204030204" pitchFamily="34" charset="0"/>
                <a:ea typeface="Batang" panose="02030600000101010101" pitchFamily="18" charset="-127"/>
              </a:rPr>
              <a:t>Research on the Role and Contribution of Co-operatives Towards the South African Economic Reconstruction and Recovery Plan</a:t>
            </a:r>
          </a:p>
          <a:p>
            <a:pPr algn="ctr">
              <a:spcAft>
                <a:spcPts val="1200"/>
              </a:spcAft>
            </a:pPr>
            <a:r>
              <a:rPr lang="en-US" sz="2400" b="1" dirty="0"/>
              <a:t>Findings and Recommendations from the Research</a:t>
            </a:r>
          </a:p>
        </p:txBody>
      </p:sp>
      <p:sp>
        <p:nvSpPr>
          <p:cNvPr id="13" name="Title 1"/>
          <p:cNvSpPr txBox="1">
            <a:spLocks/>
          </p:cNvSpPr>
          <p:nvPr/>
        </p:nvSpPr>
        <p:spPr>
          <a:xfrm>
            <a:off x="1145960" y="4485668"/>
            <a:ext cx="6691387" cy="873864"/>
          </a:xfrm>
          <a:prstGeom prst="rect">
            <a:avLst/>
          </a:prstGeom>
        </p:spPr>
        <p:txBody>
          <a:bodyPr lIns="54000" rIns="0"/>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2400" dirty="0">
              <a:solidFill>
                <a:schemeClr val="bg1">
                  <a:lumMod val="85000"/>
                </a:schemeClr>
              </a:solidFill>
            </a:endParaRPr>
          </a:p>
        </p:txBody>
      </p:sp>
      <p:pic>
        <p:nvPicPr>
          <p:cNvPr id="10" name="Picture 9">
            <a:extLst>
              <a:ext uri="{FF2B5EF4-FFF2-40B4-BE49-F238E27FC236}">
                <a16:creationId xmlns:a16="http://schemas.microsoft.com/office/drawing/2014/main" id="{CEB007BE-ED8E-4197-83DE-B5523CE729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955"/>
          <a:stretch/>
        </p:blipFill>
        <p:spPr bwMode="auto">
          <a:xfrm>
            <a:off x="4894434" y="2520016"/>
            <a:ext cx="3365181" cy="1141604"/>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D013719A-FD83-4511-8E86-6A2A375970EB}"/>
              </a:ext>
            </a:extLst>
          </p:cNvPr>
          <p:cNvPicPr>
            <a:picLocks noChangeAspect="1"/>
          </p:cNvPicPr>
          <p:nvPr/>
        </p:nvPicPr>
        <p:blipFill>
          <a:blip r:embed="rId4"/>
          <a:stretch>
            <a:fillRect/>
          </a:stretch>
        </p:blipFill>
        <p:spPr>
          <a:xfrm>
            <a:off x="5384031" y="0"/>
            <a:ext cx="2385988" cy="2660917"/>
          </a:xfrm>
          <a:prstGeom prst="rect">
            <a:avLst/>
          </a:prstGeom>
          <a:solidFill>
            <a:srgbClr val="588820"/>
          </a:solidFill>
        </p:spPr>
      </p:pic>
      <p:grpSp>
        <p:nvGrpSpPr>
          <p:cNvPr id="18" name="Group 17">
            <a:extLst>
              <a:ext uri="{FF2B5EF4-FFF2-40B4-BE49-F238E27FC236}">
                <a16:creationId xmlns:a16="http://schemas.microsoft.com/office/drawing/2014/main" id="{39E08B47-5D4B-41CE-8902-AB08B6396415}"/>
              </a:ext>
            </a:extLst>
          </p:cNvPr>
          <p:cNvGrpSpPr/>
          <p:nvPr/>
        </p:nvGrpSpPr>
        <p:grpSpPr>
          <a:xfrm>
            <a:off x="1017595" y="226518"/>
            <a:ext cx="3231972" cy="3202482"/>
            <a:chOff x="1259681" y="582412"/>
            <a:chExt cx="3231972" cy="3202482"/>
          </a:xfrm>
        </p:grpSpPr>
        <p:sp>
          <p:nvSpPr>
            <p:cNvPr id="8" name="AutoShape 4" descr="data:image/jpeg;base64,/9j/4AAQSkZJRgABAQAAAQABAAD/2wCEAAkGBxQSERUUEhQUFBUWGBQXFRYYGBQYFxYYFxccFhgXFBQYHCggGBolHhcUITEhJSkrLi4uFx8zODMsNyguLisBCgoKDg0OGhAQGiwkICQsLCwsLCwsLCwsLCwsLCwsLCwsLCwsLCwsLCwsLCwsLCwsLCwsLCwsLCwsLCwsLCwsLP/AABEIALcBEwMBEQACEQEDEQH/xAAbAAABBQEBAAAAAAAAAAAAAAAAAQMEBQYCB//EAEYQAAIBAwEGAwUEBgkDAwUAAAECAwAEESEFBhIxQVETImEyQnGBkRRSYrEjcqHB0fAHFSQzQ0RTkuE0Y4JzovEWF2SDwv/EABoBAQADAQEBAAAAAAAAAAAAAAABAgMEBQb/xAA4EQACAQIEAwUGBQUAAwEAAAAAAQIDEQQSITFBUXETYYGRoRQiMrHB0QUzUuHwIzRCYvFDgqIV/9oADAMBAAIRAxEAPwD1PaRxdWufZ/S4/X4Rw/vrir/3FK+3vedtPqdlD8irbfTyvqD7GX7T9pMjaD2dMDTHP7vXFQ8HH2j2hyfTh/wRxb7DsFFa8eP/AE6baTSHhtlDdDK2RGP1ern4aetWeJlU0oK/+z2/fw8yqw8aavWdu5b/ALePkcXUfgQSu7tI7Lw5Y+0xBVVRBoNT0qKkexpSlKTk2vN8ElsWpvtqsYxikk/Ti2+JO2ZbmOGNDzVFB+IGtdGHg4UoxfBIwrzU6spri2Sq1MhaAzW+W3ZbXwFiVFE8nhG5kyYoGI8pdF1biOgyQM8zQgkbK3XjjkE8zNdXOP7+XBK+kMY8kS/qjPLJNAP7zbCW7i4eIxyoQ8Ey+1DKPZde46EciCRQkj7qbdadXhuFEd3BhZ4xyP3Zou8T8wemo6UIL+gCgFoAoAoAoAoBaAKAKAKEhQgWgChItAGaAxu8+9eMxwH0L/uT+Nc9SrwidlHD31keabRvi0qDOQWXP151zs9OEEossr/aAiBPvHl6f81a9i+HwzqPXYwu19pknnk/zqay+JnsNxpRsjPTTdTzraMTza1e2rNjubsL/FkHmP8A7R/GknwOFyb1Zr8Z5DQcvWqh6AYKWK3NrYh3eSxuXLSRhZYJ+TumcBj+NToe+a0nT7VOlN6rVPj3PqilRxhGOKoqyfuyjwT5dGtUT5pJOHw7qBpVBHni8ytjkWjyCPUaispSnlyV4Zlzjqn1W/zMYxhmz0J5Xylo10e3yZIXamgEcEx6AcHhqPiWIAFaLE3VoU5PwsvWxk8Nrec4+d36HUFi7uJJyCV1SNclEP3iT7T+vTpUwoTnJTrcNktl397Eq0IRcKXHdvd93ciyrrOUp496LRroWqzI0x4vKNRlRkpxjy8eDnhznAOlAXNAR9oWMc8TxSqHjkUq6nkQf550BlNi7Y/q9zZX8oCorPa3MhwJoV5pI508aMYB7jB70BKG2bm9OLGPwYet3OpHEO9tbnDP+s/CvYNQFjsTduG2ZpBxyzuMSXEp45nGc8PF7iZA8igKMDSgLmgCgFoAoAoQFCQoBaAKAKAKAKAKAWgEZgBk6AczQGH3s3pBBjiPl95vveg9PzrmqVL6I78Ph/8AKRg55+KsDu2IhjWM+LJq/uKfd/ER97t2qbpanZRouehnNr7UJJ1yaz1kz0m40Y2W5nZ5upNbRieZXrJK7H93YPFmDN7Knl61pP3VZHmRk6sszPVbFMIB31NYm1rE5UwKGbYBPX9tLFbmttA77TXiZXa3tiszKCql5XBUcJJx5V4sZ610q7qdFqRPLDBOyaU53inrpFa+rsamtjywoCt2/tuKzi8WYkAsqKFUszu2iooHUnvgUBT/ANXXd9rdMbS3P+Wif9NIP/yLhfYBHNI/9xoCbtXdOCW1FvGogCENA8YCtDIvsyJjr37gnNAN7o7decPBdKI7y3ws6D2WB9iaLvG419DkUBoqAjXuz4puDxY0k4G4041DcLAEcS55HBNASSe9AVE+9Fmhw1xFkc8Hix8eHOKo6kVu0ZurBcSbYbUhnGYZY5Mc+FgSPiOYqyaaui0ZxlsyXUlgoAoAoBaAKAKAKAKAWgCgFoCLtDaEcCccjBR+0+gHWolJJXZaMHJ2R53vFvY02inhj+7nn6sevw5VyzqOR6VHDKGr3MXe3vc5rM7EhITwDxJOfuL+8/wpdLU6aVByZntr7VJJ1yaz1kz0nKNGNluZ+aXqa2jE82tWtqyC+WOtbpWR5VSTqO7NLuZGDIVPo3yHOs6hpSVj0yxTPm7/AJVkWqO2hKdakxuIIagg9E2NstbdCqkszEtJI2ryOebMf3dBXbCCijjxGIlWld6JaJLZLkifmrGAUBF2ts2O5heCZQ8cilWX07g9CNCD0IoDO7q7SkglOzrti0qLxW0x/wAzANASf9ZNAw+BoCz2zvLFA4iUPPcEZW3hAaQju+uI05+ZiBQFfs3YE8t3HfXjLHLGrpFBATwKj8xNMQDMdM4wFB5A86A1VAcTzKis7HCqCzE9ABkmobsrkN2M5ZWhvlE91kQNrDbE4Xh915/vsefDyGetZqLnrLbl9zGK7RZpbcvuPbzbQls4k+yWvi5bhKqpwoxp5UGdeWeVRUlkSyxuWqScF7qHb7Y8NwsbSKILgrxI6ELKjYBbhYe0BnUcqs6aeq0ZMoRklfR+p1u1tJ5BJDPjx4GCSEaBwRxJIo6Bh+3NTCWZa7rcinJu8ZbouquahQBQBQC0AUAUAUAE450BRX23tSsXQE8RHPXHlBrnlW1tE6IUdLyKG52nK3ORvkcflVHN8zojTiuBTX2ZPaJb9Yn9hzVL3NY2jsYjb8MsOWUFk69eH4+nrQ6YzTItg3l8WXGPcXv+I+lDppQu7cSt2ttkuTg1nZyPQ7WFKNo7lFLN1NaxicFWtbVkCVyTmuiKSPIrVJydxY7gddKOLKRrR2ZuP6PLTxGkccgAufjqf3VlNPY6qc42uj0eNeEVmUepxxf/ADQhnJb1qLEmvuN6DK5i2dF9pcHDzE8NrEevHL/iMNfLHk6akV3nkkPaO5Us6eLJdyteqQ8EoJSGB11AjgBxwHVWLZYgnWhJb7p7f+1xsJF8K4hbw7mHqkg6juje0p6g0BeUBUbybvx3saq7PG0bh4pYm4JY2HVH6ZGQfjQD+xtiwWqlYEC8WrsctJIfvSSHzO3qTQEu4uUQZdlUd2IH51SdSEFeTS6l4U5Tdoq/QjxbXgY4WaMntxCs44qjJ2U15mssLXiruD8iv36Vm2dchMk+H06jILf+3NTX/LZxV0+zlbkR94tjxXttETMYolCuGBXhKlQBxZ006HpVqtPPxInCM4rXQ0FnCEjRFJYKqqCTkkAYBLdT61oaxVlYzl7fC4v7aOA8f2dnknddVQNGyCPiHMsTy9Kyveatw3+xjJ5ppR4bj2wT4l9ezL7GYYQejNGpLkfAtj5VMPik/wCaEw1nJ+Bo60NgoAoAoAoAoAoBaAqN47vgjwOvP4VjWeljajG7uZBJcZd+R0A6msVodtszyobNx6Afz3qLl8gYz2qCNEcPaI3MZqSLsotqboQT+9JGfwnT/adPpS5tGrOKsVa/0cw/60p+SfwpcdpJDE/9G0R1E0n0Q/uqynYzlebuyP8A/bAdbhseiD+NWVTuMpU78R+3/o0gUgs8r46eUA/HAzR1GysaUUavZtikKBY0VFHRQB8/U1Ru5rpsiQ7VUkZZuhqCBvxD0FSLGw3J2kycVhchVubZQBwgKk8PJJ4lGgzyYDk3xruPLNRNKqKWdgqqMlmIAAHUk8hQgwjytebQhutmo3CmY7m5fKQXEP8ApoCOKVgdVdRga6mhJvqAKArto3jcawxY8RgSWOojQc2I6noBXJXrTzKlS+J8eS5/Y6aFKOV1anwr1fL7nVtsmNDxEeI/V38zH4Z0HwFWp4SnB5mrvm9X+3REVMVUkrLRclov51IOzLz7S0iS2wVV5FhnOuMHI59dK5sPVWJlKM6VkuZ0V6Xs8YzhUu3yCaP7IwIObZzwuh1EZbQFSfdJ0IqXH2WSt+W9Lfp6d3cItYuLUl76V0/1W4Pv7yJHYz2WUhj+1WpJxDxASwg81Tj0kTnoSCK7EnBZbXXr+55CjKHw6rlyKya2s28pttoIDziVboR/DhVuAD4YFUeTb3v/AKKOMOT9SytLSZ08G2hFhB1c8JmYdeBBkIT95iTryq6T2Ssi6jJq0VlXqaDZ1ikEaxRLwoowB+ZJ6k881okkrI1jFRVkLe30cKhpZEjUkKC7BQWY4CgnmSelSWJFAFAFAFAFAFALQGb3sXJTtj99YVVqdNB2TMrfv5gOg/P+TWMjtpaIaQ5b4CoL30HXmwKXK2E8Q4ydKEWOlcchzpcDyrQi5w82OnWoLJB4oqSrQzLKB1pdEZWcrJkDHI0uLHBB61BJw0Y5nn2o0t2LnCYxpiozIG63t2C1wqS27CO7tyXt5DyOfaikxqY3GhHzr0DyiPBuu07CTaUguWGCsCgraRnmOGI6ysPvSZ9AKA06jAwNAOQ7UBEm2rAhw88Kns0iA/QmquUVuzaOHrTV4wb6JkmKVWGVIYdwQR9RVjKUXF2asVWzj/a7nPtYh4f1OE8vnXDQ/uat9/d8rHZW/tqVtve87/YTZWyzbGR5Jy4bnxaAY1yxJ51GGwzw7lOdS9+ZOIxKrqMIQtbkdnaMk2lsvl6zOCE//WvNz+yre0Tq6UFp+p7eHP5FVQhS1rPX9K38eXzI23LcramIu0jyuqgtjJYsCcAcgADoOVY4ym1hnTbzOTS153RthKiliFUsoqKb05WZfV6Z5oUAjuACSQANSToAO5NAZaXeiS5Jj2ZGJsaNdScQtE/VYazsOyad2FAdJuRDIGa+JvZXVlLy44YwwwVt4h5YR6jzetQBjdraElpMNnXblzgmyuG/x4l/w3P+sgxn7w1qQa+gCgDNAGaAM0AZoCk3pYBEz1YgH1xnHzxWVQ3oJtuxhpHy2fnXOd60Wo7D7JI5moJ4nEiUsTcdSOpKtnSDWoKg8hqbFkN5oTc5eoBwUBGCM1DA4Ux9KkgWUnGnSoFjmJMjlzNNyjOigGn8Kiwsen16B5gzeXSxRtJIeFEBZj2A1NRJqKuy9OnKpNQirt6Iz9paS3wEtyXigbWO2QlWK9GuHU5JIweAYA65rJKU9ZaLl9z0alSlg32dJKU1vJ6q/KKemnN+Fiv3nvLTZxiRbCOXxSR5Y07gYyVJZznlVKkoU7LLudOBpYnHZpOu1l5t/fRFnd7rqo8Sy/ssw1AXSJ/wTReyQeWRqKu6VtYaP08jlp/iMn7mJ9+Pfuu+L3+hxs65a7RbmICO5iLRTRt7JZTho2I6Z1B9a55wlNqtT0ktGns+5/QtVhHDSdCfvU5WlFrfXZr5NEi5vYnKm5ilQr7rK7R57+TKt6E1nUrUptdvFq3BptemjM4UqsE1Qknfimk/WzRKG2kbSFJJT0ARlX5s4AArb2yLVqcXLorLzdkY+ySWtSSj1d/RXZ1aWTtIJpyC4yEQezGDzwfeY96mnRk59rV34Lgvu+8ipWiodnS24vi/su4sq6zlCgOZEDAhgCCCCCMgg6EEHmKAxGzXOybhbaQ/2CdsWjn/AC8ram2c/cY5KH4igNtI4UEsQABkk6AAcySeQoDB7x3g2vH4FjH4iq4IviWjigkQ6PbuPNK4OR5PLzyaA3FmjrGqyP4jhQGfh4eIgatw5OM9qAdzQBmgDNAGaAM0BD2tZCaIodDoVPZhqDVZRzKxpTnklc83mjKuynGVLDQ5HPoa5bW0PSvdJj8Ps1BAoXX86EtnTOBp3oRudLH/AD3oMwxwnNC10Eq4oyqYhPTtQsOJ8fhUCwp+uKgDTvgGlirGklPyo9BYlcQpoLM9NrvPKMzv+36CFT7D3Nskv6hfJz6ZCisK+y6o9T8J/Ok+KhJrrb/p1vXsGe5eIw3TW6JniC5Gdc8QIIzppg6VNWnKTVpWIwGNo4eM1UpKbe1/58iPb311fktbOLa1BIWbhDSzY0JRW0Rc515/lVVKdTWOi9WaTo4bBpKtHPU/Te0Y9WtW+4nxbJuYiGju3l1HFHOqFWHXhdFDIfqPSrqE1tK/U55YmhUVpUlHk4t6eDbT9Bjc88cl7KvsSXLcB6HgUIzD0JB+lRR1zNczT8Q92FGm91DXxd16GkrY8wM0BWbb29BaKDM+C2iRqC8sh7RxLlmPwFAUc1tf36njd9mwEHCpwNdvkaGR9VhHXhXJ9RQD26W3JC72V4QLyAAk8hcRcluIx68mA5GgNPQETa+zYrmF4J1DxyKVYfvB6EHBB6EUBmbHcpnVU2hcvexxYEULAJGVU+RrgDWeTGM8Wnp1oDXIgAAAAAGAAMAAcgAOVAMz30SHDyRoezOqn6E0IbSHIplYZVlYd1II+ooTe53mgDNAJmgDNCTGb571iMGKI68mYfkv7zXPVq20R62AwDqPPLY8v/8AqYxNqOJT06j4VzRm7nt4nBQcbp2ZpNk7ZjmUFT8joc1rozxalOUHZliZqGZ0upyaggcjkx8ajYMU/UVNyRGbvUBIbKd+tC1ztMDT+fnRKwbFL60IIO0JMfnUhHER0BPM/wA8qhlkKSe+PkKplZNz12vRPHIe19nJcwvDJ7LjBIxkHmGXPUHBHwqs4KUbM2w9edCrGpDdfz1KGHak1shhvo5GXBRbqJWdHXGAZVGWR8c9CM1kpuKyzXid8sPSry7TDSSe+STs0+57NepxsDeK0gtooTcRu8aBCI1kJPDpkJw5ydOnOlOpCMUrlsXgcTWryqqm0pO+rXzvYkXFzcXo8OFHtoW0eaQcMrKeYgj5qT99sY7VLcp6LRc+PgZwp0MK89RqcltFaxv/ALPj0XmXthZpDGsUa8KIAqj0Hfueua1iklZHBWqzqzc5u7Y/UmYjDI7evUfCgMDulCtnfyW13+kupS8lteSZZ7mLOTHxt7LpnVFwMa4oDfUBjP6SPBWOOUSiK9iJaz4QWlkbrF4Sgs8b8mAGOtAaXYl1JLbxyTRGCVlBeIkEo3UZB5dR1111oCbQCE0Bl4ZZdoElZHgswSqlDwy3BBwSH9yLI0xqazu59y+Zir1NtF8/2I+8MNjs6ESNZxycTBdUVmJIJy8kmT0qtRU4K7RE1Cmr2HbPYVvcQpcWyPZO6h1aLEZB/Gg8rj4jUVKgmk46fziiVCMlmjoTt3tqyO0lvcAC4hxxFfZkRvZlQHoeo6GrRk3o90WhJt5Zbou81c0EoDGb5b2CIGKI+bkzDp6KfzNYVauXRHr/AIf+Huq801oeR7V2kSTrrXDe7Pq4wjSWgzsnZni/pJPYB0H3iP8A+a0ijzcViGnlW5Jv58DhUYA5Y0A+FWOG3FkO23pmhwD+kXs2eL5N/HNXRz1IrdGg2bv1Ax4X4oz3YDh+oOnzq2VmJp7Z1chlIYYyCCCPrVCXsPQzZOD2oVaaO5M5qCUN6/X+fpRFriEY586EHB055yaixIjRdTVkioxx+YadNKq3qW4BIGyeVLE6HrwFd55AtAFAJigEZgASTgDUk8gO5NAZa43rectHsyL7U4yGnYlLWM+suMyn8MefUigJu6W8IvIjxoYriJvDuYTzikH5qeasNCDQF5QFRvRsFL2HgLGORSHhmX24ZB7Lqf2EdQTQFFY3u1rhBC0Mdm6ZSa6YrIHIOOK0hHPIwcvoM4wcUBdbD3ahtSZBxSzv/eXEp45n/wDM+yv4VwPSgLmgEBoCm3xkZbC6Ke0IZMY5jTBI+WapVfuMpVbUHbkV+0dmTS2EEdlKIcJEc5K8S8HIOuq64PrUTjKyUGUcW4JRZd7NtnWBEnYSuqgO5GjEdcH+dKulpqaRTSSepT75XnALZEJ8ZrmHw1HMgHzkge7wlgc6a1Sbs1bn/wB9ClV2slvdHM+u2I+HmtrJ4nwaQcGfnmn/AJPAP81dGaWtDUpN79p/Z7V3zhjhF+Ldvlms6sssTswFDtq8Y+L8Dwvam0SSeprz73PtYQVONkVtjbNPKEXmdSey9Saskc2IrqCubt4FWMKugUAD0ArQ8NtuV2ZraUOeVSkaXMxtDQ4qyRlMqJGrZHJJ2LPd/eSW0fyEsh9qMnQ/D7p9aOCZmqvBHqm7O24bhSUOGGModGHXXv8AEVg42Ohu6L2zIbibsTj41UiWh0yHGRzPKgTGGiqS4uAKEWGGXJ1qLAWVsDpUleIKulQSerV3HlhQCUAGgPPtjQttKeeLabkPbvj7Ap4YCnuTE+1cK3c4XutAb6GJUUKoCqowFAAAHYAcqAye9+zJIZBtG0H6aJcXEXIXUA1KH/uLzU/KgNBsXa0V3BHPA3FHIMqeo7qw6MDkEdxQE2pAlAV+09oFCsca8cr+yvIADm7noo/bXNXruDUIK8nsvq+46KFBTTnN2it39F3jI2Nx63Ejyk+7kpGPQIuNPjVPZM/50nL0Xkvqae15PyYqPfu/N/QqtmJZXEjJDGyMoyGUsmRnGQQ3qOdcmHWDrycaaaa4q6+p113jKMFKpJNPg7P6fImSyPbkJO3jW8nk429pC2nDJj2lPLirozToSUajzQeifFde7vOfJTxEW4K01rbg13cn3Fdbu+z1ME6PLaaiKZAzGJT/AIc6r5gBnAYV0p5Flltz+55SvT0ew0tyhXFvtdFToJPAkZB2DuQ3+7Jqb6aSIuv8Z/Ij7Plt4pC9sZdpXjDh8XOVUfilA4Ik+GTVVlTutWRHKnePvM0O7+yWh8SWZhJcTEGVh7IA0WOP8CjT1rSMbavc1hG2r3ZcE1cuYbe7gv4+BX4eBm8NujMNOIj7vMZ+dcWIleVj0MDiJYeWePHfoeTT7vXPiiNoyGY4De53zx9sfOsowbZ7/wD+lSlBy9Db2myUtbfgj1Y4Mj41Y64+CjOgrolBRjoeOsRKvWvLwRVXk+FxVDocdSiurnpUoW4ma2o2uBkn86ujGq9CCuznOraD9tWzpbHN2EpvUDCF5VW9zVU1DYWCdo3DoSrKcqR0NAey7u7XFxboUOo4VcfdfGWz+dZSVhx1NAzjGOgoUGJAKmxNyNKxNCyZzEnUmhDYPr6gVCIOfCH8moaFz1Wu48wKkBUAKkGZ3v2FJIUu7TC3lvnw+gmj5tby91bp2OtQCJa7/wAU6KLWGWe5I89uBwmBgSrC5kbyxgENz1ONAaAcTdma6IfacokXmLSHiW2Xt4ufNO362F/DQGohhVFCoqqqjCqoAUAcgANAKkHeKASgKXZnmurpj7SlI1z0Xh4voTrXFQWavVk91ZLpY7a/u4elFbO78bi7Diuw7m5ZSp9kDHPPMYGgx3phI4lSk6zVuAxUsM4xVFO/E6nvYonZIYw8zaskaqDnvIw0UfGplVpUpONON5Pgl83w8SsaVWpFSqStFcW/kuPgR9rCT7FObjgyVJVVBwvLhHEfaOca1TEZ/Zp9rbw4cjTD5PaaapX348efTQtrLPhJxe1wJn48IzXZTvkV97I5Kts8rbXY3Ls2FjloYmPcxoT9SKnLHkZZU+A/GgUYUBR2AAH0FWsSQNt7cgtEDTyBM6Iupdz92OMeZz6AUBj94tpbQngLRwrbQs0capIf7TL4rrGOIKeGFcsMgkkijJM9ZR3MF0kF0FQygCCUElHYc4yT7MnX1rJ0lc0U+Bro9hv7zfnUqFhmHLrZXkK96lpNWLQm4yTMFtmyZCQwwf2H1FczVj1YVFJXRlxbO0nCBkn6AdzRs1drEltlLH6seZ6/8CoQjFESa2yKsQ7Ior23IYipMZIhPUoyZq9wNuLbu6SHCPgg9Aw019CPyqJK4sem29ysiBlYFW1BHLHeqFWNPISaE20OWyTpS5B1DQPQ6ZscvmaqB9eEjnU6FLnpldp5wUJCpAUAUA3HEq54VA4iWbAAyTzJxzPrQDd7dpFG0kjBUQFmY9AKhtJXZenTlUkoQV29igg+1Xg4+NrO3OqKoUzyL0Z3OkQIxoBn1rJZ567L1O+fs+F923aT4t/CnyS/ytz2KrbUOzbWRI7iW48RwCGM1yxAJwGYhsAZB+lUmqcXZt36s68NLHYiDlSjHKv9YrwWhZ3Oz7q0BktpXuI11a3mIZiBz8Kb2g3oc5q7jOGqd1yOWFbD4j3K0VBvaUdF4x2t0sLDd8fDfWoMkcihZox7Xl6gffXUEelc004T7emrpr3l9V3rkHTy3wtd2ad4vhr9HvclyXKXQUR3HAuvGgwsh7DLap15CrucMQlkqWXFLf8AYxVOeHbz07vg919mSFe3tUwGjjXtkZPx6sa0ToYeNk0l/PFmbVfESu02/wCeCIjI12y5UpbqQ2GGGmI1Hl5qnXXnWOWWJkrq0FrrvLl4GqccMnZ3m9NNo+PF/Iuq7jhEqQFAefi2XZu0mmuB4kN0wEV2+WktXP8AgOzZ4Ym91hjB0PeoBab2z33mSCyWdAYnSQXEaNxxusgBideXEuPa1FCUdb4taNZkXx8JJApUE/pVkxlfCC5LSKfu5+lGDjcS4upLUfbI2VlJWORgFeaMexJJFzjcjGQfjQF1dx6VDLIqLi3VxhlDDsRmqtF1JrYy+27WOJwERV8uTgc8n/isJpXO/DNyTbZmNoNk1CO1OyKmeTGRUozfMrrgZGoqSrKw2eTQzsKQsYy3/J+VRa4bUdzXbnb2oVW2kXhOoRs6EcwD2PSpcTBu7Nko0x9aoy1zsOBVQNtLripFtDonp9aEDoaoKHqldx54lCQoAoAoBKAzG948Sayt2/u5ZyzjowiXjCn0Jx9Kwq6yjHv+R6n4d7lOtVW8Y6f+ztfyE27JtEXkQtlj+zeXxCeHv5+LJyNOXDUzdXOsuwwqwPs83Wbz8N/C3DrcgX98t7P/AGSziuDCcfaZvLCpB5IRrJg9qpJqpL3Y3txexvSovC0v69VwUv8ACPxPryLeC6voyDPDBKpIBNuz8a56mOQeYD0OfStc1RbryOOdPBzX9KUov/ZKz8Vt5Ebc9Qs1+qf3YumK9gxUGQD54qtHeS7zT8QbdKg5b5PS+he3WzopNZI0c9yoJ+tTOhSm7yin4HDTr1KfwSa6M4t9lwxnKRRqe4UZ+tIYelB3jFLwJniKs1aUm/ElMep+dbGJmLresyuYtnRfapBkNLnhtIj/ANyce2fwoCdOlQDvdXeB5XktbtVjvIdXVchJUPszQZ1KHQHsdKA0dSCPtCxjnieKZQ8bjhZTyI/nrUAx1habUgBs4zE8aY8G+mJZliPuPCuDJMuMA5C4xmgLjY+6sUD+NIXubk87ibDOOuIwBwxLzwFA+dAXRFSScsuagEGezzyqLFkzPbybKZlDAeZencenrWc4nVhqqhLXY88v4/iDWNj1M1ypnSpKtkdojjXSpKOxAup+iDJ7nl8h1oVbKp4mLZOSam5RQu7jqxFcEaEEEd8jlUXJcT0jdnbP2gYbAkHMdGHcfwqGjOSyl1mqtEXG1OtQSOq9SVkdeJU2Mz1uus4AoBKEhQBQCUBTb07Ja4iUxELPC6ywseXGvut+FhkVnVg5K63Wx24HExo1HnV4yTUuj49UQ4tuLdQSwZ+z3RjkQwueFlcqVBQn21yRgiq51OLitHbY1lhJYepGqvfp3TzLZq/Hk+aZY7t2vhWcCcBj4Y04lIwQ2PNn1zmtKatFI5sbU7TETle929e7gQdqbxZJhswJ7g6aHMcWffmfkAOfDzOKpKr/AIw1fy6m9DBaKriPdh6y7or67Inbv7JFrAI88TEl5H6vI2rufif2AVenDJGxhi8S8RUc7WWyXJLZFlVzmEoDz5I3vb+a02lIyBPPBaxkpDcw8hJI+eKUg5BjOAOxqAbu1tkjRUjVURRhVUBVUdgo0FSCk3s2A1wqS27CK7gJa3k6HvFJ3jbkR65qAd7obxpfQFwOCWNjHcRZyY5V9pc+8vYjn8qAvKkCGgKfbe2hCVjjQzTyZ8OIEDQc3dj7KDvVZStpxKTnl0W5C/qi6kHFcXjR9eC3Cxqo7GRwWbHfSotJ7vyIyye78iu2bAs/F9i2nO7JjIcrMuvLKuoJU66g1Va/DL6kRtL4ZE2w21Kky216qpI+fBlTPhTY6AHVH/CflVlJ3syym08sidtNDzqWbIzm0NlxS6suD94aH596zcUzeFWUdmZzaO7uNYzxeh0P1qjTWx0Rr3+Iz93YsNGGKizNVUjwKqazA5YHzFTYnMiC9uB2oTnS4jfgZ6H6VFijqok2cLqQVBUjkc4qcrKdotjb7JvjInnGHHMdD+Ifwo0Z3JLnFUaLp3OEftUBh41TcrlPaq6zzgqQFQBKEhQCVICgIW0tlQ3AAniSQDlxAEj4HmPlVJQjLdG1HEVaLvTk10KpdyLEf4GQPdMk5X/YXxVOwhy+Z1v8Wxf6/G0b+drl3aWiRKEiRUUclUAD6CtUklZHDUqTqSzTbb5sh7b25BaIGnkC8WiIMtJIfuxxr5nPwFCh1sLbEV5As0JyjZGCMMrDRkdfdYHmKkE+gKHe3d77ZGpRzFcQt4ltMOccg790bkynQioBUWO/8fh8FwkgvkYxvaRqXlaQD2oxyMbDzByQMHnQDp2Rd3+t65trc/5SF/O47XNyuD/4pga6k1INNs+xjgjWOFFjRfZVQAB8v30BIoBKAyW7RLyX9yF45fGkhjXOPJCo4Ez0BY1lDVuX80MKerlLvt5D26u0Lq4WUXluIgMBdGXiByGUqx1A0165qacpSvmVi1OU5XzImbF3ct7Tj+zx8BfHESzMcDkAWJwB2q0YRjsWjTjHYzO1bo3eyJpZCPEgaQq4AH6SBzwyL2yB07ms5PNC/L6FJPNTbfD6GstH8WGNmGrojH4soJrXdG0XpcgXOzT0qHE0UiGdlsedRlLZhxNkIPaHFVlErmZFu9jxH3F+gq1ibsob7YydFA+VVaLKRTS7MA6VnYvcbFh6VBNx+GyxqKEXJskRI9aq0WUiNOCByquUumcK+RnWosD3Cus88KAKEhQCUAmKAKAKASgMbFvFcbQLLs5ViiRjHJdTjUMvtLBbe0WHeThA7GoBbbE3XhtnMp457hvauZjxynOuFPKNfwqAKAo9vW7bMuGv4FLW0hH2+FRnHQXUSj3hnz9xr6gDZ206yIrxsHRgGVlOQwOoIPapA5QDK2qBzIEUSMArPwjjKrnCluZAycD1oDuRwoJYgADJJ5ADqTUNpK7JSbdkVK3803/Toqp/qy5w3rGg1I9TiuNV6lX8lafqf0XE63RpUvznr+lcOrBoJwQDdqGPJfDTX4DOTUuFZOzqK/RfcKdFq/ZO3O7/AOHEm0ZoP+pVWj5eLGD5f/UQ8h6iquvVov8AqpOPNcOqJVClW/JbUv0vj0ZVGYWFzJI3/R3TCTxBqIZiMEvjlGwAPF3roUlF34PieY70pu+z9H3lpdT3IbjgENxCwBC8XA66e5IAVdTz1wfU1o3K+hduW61RU367QuQUxFZQn+8fj8SXh6hCPKvXWqPPLRafMo+0lpsitkt0uI02fZZNtGV+0z81KqeIxq40eRjqSNBUWTWSO3EiyayR24v+cTbhQBgchoPhWx0HDCgG2FANMKkkZkSgK68t81BKZS3FpVGi9yMbeqk3AQ0B2I6gCvAGGCKEp2GjYDoaixOc9arc5QoBKEhQBQCUAUAlAFAYneK2fZ9wdo26loXwNoQjqo0FzGPvoPaA5ioBroLyN4hKjqYmUOHyOEqRniz2xUgzE+88l3mPZkSzrqr3UuRap0PDpm4PTC6etQCy3O3e+wWwgErS4LNkgKqljkrEg9hM5wuTUgu6ASgKXbX6WaG39xuKSQd1Tkp9CfyrhxSdSpCjwer6Lh4nbhv6dOdbirJdXx8hJd4ES5FtwNnKrxDGBkZGF+760ljYQrqgosmOClKg6+Zfz6nV3u/HJcLOWfI4TwgjBK8vUVNXAwqVlVbd1b0Ip46dOi6SSs/qSBtKOSQwrmTQhyBlF09lm5ZPYVr29Oc+zWvPkurMuwqQgqj05c30RC3cXyTQN5lileNQdRwHUKc8+ZrHBe6p0+EXZdDXHWk4VP1RTfXZjcm6VuDxReNAT/oyyRr/ALAeH9ldfZrhoeb2UeGnQbbdKBj+le4nH3ZZpGT5oCAfnTs09yeyjxu/EuIIFRQqKqqNAqgAAegFXSsaJWK3b237ezUGd8FtEQAtJIeWI411Y/soDN3e9N5CVuLi0ENkTwuC3FcRA44ZpEXQJnQqMkZzQk18cgZQykMrAFSDkEEZBB6jFSAIoDgrQDEkdQSV9zb1DJTK2aHFUaLXGeCoJDgoBQtAdYqCD0qtjEKAKAShIUAlAFAJQBQgQjOhoSY62/o8t1Zld5ZLXjMkVmTi3jYnJ8o1ccWSFOgzyqLA18aBQFUAADAAGAAOQAHIVIKza23ooGCeaSZtVhjHHIfUj3V9TgVSdRR048jqoYSpWTlooreT0X7vuWpDF9tB9UtYIx0Es5LfMRqQD86rmqPZLzNeywcdJVJPpHT1Y1LvFPBreWrJH1lhbxkX1dQAyj1wajtJR+JeWpaOCpVtKFS7/TJZW+nBjm07hQ8F5GQ8QDI7LqOB+TjHQHnXPiXknCutUtH0fHwIoQbjPDSVpbq/NcPEtrm4VUMoUyaacA4mYHlw9xrXTOcVDtEr6cNX4HHCEpSyN266LxK77HNcf35MUX+ih8zD/uOPyFc/Z1a/5nux/St31f0R09rSofl+9L9T2XRfVky4mitYs4CqNFRebHoqjqTW0pU8PT2suSMYRqYipvdvdv6jO79o0cRaTSSV2lcdi3u/IYqmEpyhBuW8nd+PAvi6kZzShtFWXhxLI11HKcGgMr/SDtG6t7YSW2FUMPtEgXxJIYj7UscZ0Yrz1+nOgHd2dg20QFxExuJJQGN07eJJICOj+6v4VwKAu5YwwKsAQQQQdQQdCCO1AYaCU7HmWGQk7PmbEMhP/Sytr4Tk/wCEdSD0696A2+KkHJFQScstSBiWKoBX3NtUNFkyBJDiqEjXDQkULUAXhqAejVsYiUAUAlAFAJQBQCUAUAUAlAVW8+1vslrJMBllACL3diFUfU/sNUqTyRcjqwWH9orxp89+i1ZUW81vsqJWu5MzzHMshBaSRubYwM8C5AA5DSs1lpK8nqzsnGv+IVHGhH3I7LZJfdjm+NpLdWqNa3KwqSshcuyK6FdP0i6gag461NVOcfddin4fUp4eu1Xp5nta12n0H9hbat/Djha8hnlChWbjUmQ415nzfvqYVI2SzJspisLWc5VFScY3vtsQtnQC02g1qoH2e5jaWOP3Y3TSRVXorDXFVUcs8vB/xm1WbxGFVZ/HBpN8Wns33osxsd4iTbTGNTr4bDjjB/COa/I1l7LKn+TK3c9V+xze1RqL+tG75rR/udeFeHQyW6+oSQn6FsVOXFP/ACj5P7kZsKv8Zea+x3a7IVXEkjNNIOTPjC/+mg0WrU8MlLPNuT5vh0XArUxLcckEox5Lj1fEsq6TmKa33otJLo2iTo06qWKA55c1Dciw5leYFAWxoDh1zodR1oDBkf1NN1/q2Z/lZSuf2QOT/wCJ/aBMu97GmZotmxi6kGjTE8NrEfxyj2z+FM/GgO7HdENIJ76Q3kw1UMMQRHn+hg5Aj7xyaA0uKkCEUAmKA5K1AGZIqEkGe2qGi1yDJDVCRrgoSLw1APQa1MRKAKASgCgCgEoAoBKAKASgM5v/AGzvZOYxxNE0cvD94RsGYfTJ+VZV03DTqej+FVIxxKUnZNNX6qxKu9nWu0YopJEWVD54zlgRxcxlSD0AI9KlxhUSb1MqdbEYKcoReV7P+fIz+zNkjaEsklwP7NBI0NtbjSP9F5S7gc+2PiOVZRh2jblstEj0K2JeDpxjS+OaUpS4+9wX3NTJsa3ZPDMEJTlw8CY/Kt3CNrWPKWKrKWZTd+d2Z7ZkKybRAi4jDZRNFxFmfMspyU421PCunPTQVlFJ1NNonoVpOGEbn8VSV7WtouNlzZrq3PIEoCr29t+CzQNO+CxwiKC0kjdFjjXzMf5NAUQs7zaOtzxWNqf8ujD7RKP+/Mv90pHuLr3NCSXtncyCS1SG3AtXhPHbSRjBhkHvd2B5MDz+NALuhvC1wHguVEV5BhZ4xyOfZlj7xsMH0zjtQGhIoCPd2qSIySKHRwVZWGQwPMEUBzbWyRoEjVURRhVUAKB6AcqkHdAJQCUAmKATFQBCKAbZKAiTW1Q0TciPb1Wxa414VVFzcVqZiUAUAlAFAFAJQBQCUAUAlAJQGaOw5rZ2awdAjHia2lz4WTzMTLrGT21FY5HHWHkej7XSrxUcSndbTW/inv8AMj2N7Pb+IPsMmZJGlYLPAUDuBxcHEVIBIzy5k1EXKN/d9UaVKVKtlfbLRW1jK9lte1yRLFfXPlbgs4jzKN4k7DsrY4E+Opq39SXcvUzjLCUNVepLvVo+W79C52Zs6O3iWKFQqLyHUk8yx6k960jFRVkcdatOtNzm7tkqpMhKAz+927v2tEeJvCuoDx203VH+63eNuRFALubvGL6AsV4JonaG4TmFlT2grcmXqDQF1cTqis7HCqCSdTgDnoNaA8+t2fa93Be2Y+zw27MouT/e3C5w0IhGgi0Or69gKEnoZoQcGgOTUg5oBKEhQBigExQCEVAExQHJWgOGiFANG2FRYH//2Q=="/>
            <p:cNvSpPr>
              <a:spLocks noChangeAspect="1" noChangeArrowheads="1"/>
            </p:cNvSpPr>
            <p:nvPr/>
          </p:nvSpPr>
          <p:spPr bwMode="auto">
            <a:xfrm>
              <a:off x="1259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dirty="0"/>
            </a:p>
          </p:txBody>
        </p:sp>
        <p:sp>
          <p:nvSpPr>
            <p:cNvPr id="9" name="AutoShape 6" descr="data:image/jpeg;base64,/9j/4AAQSkZJRgABAQAAAQABAAD/2wCEAAkGBxQSERUUEhQUFBUWGBQXFRYYGBQYFxYYFxccFhgXFBQYHCggGBolHhcUITEhJSkrLi4uFx8zODMsNyguLisBCgoKDg0OGhAQGiwkICQsLCwsLCwsLCwsLCwsLCwsLCwsLCwsLCwsLCwsLCwsLCwsLCwsLCwsLCwsLCwsLCwsLP/AABEIALcBEwMBEQACEQEDEQH/xAAbAAABBQEBAAAAAAAAAAAAAAAAAQMEBQYCB//EAEYQAAIBAwEGAwUEBgkDAwUAAAECAwAEESEFBhIxQVETImEyQnGBkRRSYrEjcqHB0fAHFSQzQ0RTkuE0Y4JzovEWF2SDwv/EABoBAQADAQEBAAAAAAAAAAAAAAABAgMEBQb/xAA4EQACAQIEAwUGBQUAAwEAAAAAAQIDEQQSITFBUXETYYGRoRQiMrHB0QUzUuHwIzRCYvFDgqIV/9oADAMBAAIRAxEAPwD1PaRxdWufZ/S4/X4Rw/vrir/3FK+3vedtPqdlD8irbfTyvqD7GX7T9pMjaD2dMDTHP7vXFQ8HH2j2hyfTh/wRxb7DsFFa8eP/AE6baTSHhtlDdDK2RGP1ern4aetWeJlU0oK/+z2/fw8yqw8aavWdu5b/ALePkcXUfgQSu7tI7Lw5Y+0xBVVRBoNT0qKkexpSlKTk2vN8ElsWpvtqsYxikk/Ti2+JO2ZbmOGNDzVFB+IGtdGHg4UoxfBIwrzU6spri2Sq1MhaAzW+W3ZbXwFiVFE8nhG5kyYoGI8pdF1biOgyQM8zQgkbK3XjjkE8zNdXOP7+XBK+kMY8kS/qjPLJNAP7zbCW7i4eIxyoQ8Ey+1DKPZde46EciCRQkj7qbdadXhuFEd3BhZ4xyP3Zou8T8wemo6UIL+gCgFoAoAoAoAoBaAKAKAKEhQgWgChItAGaAxu8+9eMxwH0L/uT+Nc9SrwidlHD31keabRvi0qDOQWXP151zs9OEEossr/aAiBPvHl6f81a9i+HwzqPXYwu19pknnk/zqay+JnsNxpRsjPTTdTzraMTza1e2rNjubsL/FkHmP8A7R/GknwOFyb1Zr8Z5DQcvWqh6AYKWK3NrYh3eSxuXLSRhZYJ+TumcBj+NToe+a0nT7VOlN6rVPj3PqilRxhGOKoqyfuyjwT5dGtUT5pJOHw7qBpVBHni8ytjkWjyCPUaispSnlyV4Zlzjqn1W/zMYxhmz0J5Xylo10e3yZIXamgEcEx6AcHhqPiWIAFaLE3VoU5PwsvWxk8Nrec4+d36HUFi7uJJyCV1SNclEP3iT7T+vTpUwoTnJTrcNktl397Eq0IRcKXHdvd93ciyrrOUp496LRroWqzI0x4vKNRlRkpxjy8eDnhznAOlAXNAR9oWMc8TxSqHjkUq6nkQf550BlNi7Y/q9zZX8oCorPa3MhwJoV5pI508aMYB7jB70BKG2bm9OLGPwYet3OpHEO9tbnDP+s/CvYNQFjsTduG2ZpBxyzuMSXEp45nGc8PF7iZA8igKMDSgLmgCgFoAoAoQFCQoBaAKAKAKAKAKAWgEZgBk6AczQGH3s3pBBjiPl95vveg9PzrmqVL6I78Ph/8AKRg55+KsDu2IhjWM+LJq/uKfd/ER97t2qbpanZRouehnNr7UJJ1yaz1kz0m40Y2W5nZ5upNbRieZXrJK7H93YPFmDN7Knl61pP3VZHmRk6sszPVbFMIB31NYm1rE5UwKGbYBPX9tLFbmttA77TXiZXa3tiszKCql5XBUcJJx5V4sZ610q7qdFqRPLDBOyaU53inrpFa+rsamtjywoCt2/tuKzi8WYkAsqKFUszu2iooHUnvgUBT/ANXXd9rdMbS3P+Wif9NIP/yLhfYBHNI/9xoCbtXdOCW1FvGogCENA8YCtDIvsyJjr37gnNAN7o7decPBdKI7y3ws6D2WB9iaLvG419DkUBoqAjXuz4puDxY0k4G4041DcLAEcS55HBNASSe9AVE+9Fmhw1xFkc8Hix8eHOKo6kVu0ZurBcSbYbUhnGYZY5Mc+FgSPiOYqyaaui0ZxlsyXUlgoAoAoBaAKAKAKAKAWgCgFoCLtDaEcCccjBR+0+gHWolJJXZaMHJ2R53vFvY02inhj+7nn6sevw5VyzqOR6VHDKGr3MXe3vc5rM7EhITwDxJOfuL+8/wpdLU6aVByZntr7VJJ1yaz1kz0nKNGNluZ+aXqa2jE82tWtqyC+WOtbpWR5VSTqO7NLuZGDIVPo3yHOs6hpSVj0yxTPm7/AJVkWqO2hKdakxuIIagg9E2NstbdCqkszEtJI2ryOebMf3dBXbCCijjxGIlWld6JaJLZLkifmrGAUBF2ts2O5heCZQ8cilWX07g9CNCD0IoDO7q7SkglOzrti0qLxW0x/wAzANASf9ZNAw+BoCz2zvLFA4iUPPcEZW3hAaQju+uI05+ZiBQFfs3YE8t3HfXjLHLGrpFBATwKj8xNMQDMdM4wFB5A86A1VAcTzKis7HCqCzE9ABkmobsrkN2M5ZWhvlE91kQNrDbE4Xh915/vsefDyGetZqLnrLbl9zGK7RZpbcvuPbzbQls4k+yWvi5bhKqpwoxp5UGdeWeVRUlkSyxuWqScF7qHb7Y8NwsbSKILgrxI6ELKjYBbhYe0BnUcqs6aeq0ZMoRklfR+p1u1tJ5BJDPjx4GCSEaBwRxJIo6Bh+3NTCWZa7rcinJu8ZbouquahQBQBQC0AUAUAUAE450BRX23tSsXQE8RHPXHlBrnlW1tE6IUdLyKG52nK3ORvkcflVHN8zojTiuBTX2ZPaJb9Yn9hzVL3NY2jsYjb8MsOWUFk69eH4+nrQ6YzTItg3l8WXGPcXv+I+lDppQu7cSt2ttkuTg1nZyPQ7WFKNo7lFLN1NaxicFWtbVkCVyTmuiKSPIrVJydxY7gddKOLKRrR2ZuP6PLTxGkccgAufjqf3VlNPY6qc42uj0eNeEVmUepxxf/ADQhnJb1qLEmvuN6DK5i2dF9pcHDzE8NrEevHL/iMNfLHk6akV3nkkPaO5Us6eLJdyteqQ8EoJSGB11AjgBxwHVWLZYgnWhJb7p7f+1xsJF8K4hbw7mHqkg6juje0p6g0BeUBUbybvx3saq7PG0bh4pYm4JY2HVH6ZGQfjQD+xtiwWqlYEC8WrsctJIfvSSHzO3qTQEu4uUQZdlUd2IH51SdSEFeTS6l4U5Tdoq/QjxbXgY4WaMntxCs44qjJ2U15mssLXiruD8iv36Vm2dchMk+H06jILf+3NTX/LZxV0+zlbkR94tjxXttETMYolCuGBXhKlQBxZ006HpVqtPPxInCM4rXQ0FnCEjRFJYKqqCTkkAYBLdT61oaxVlYzl7fC4v7aOA8f2dnknddVQNGyCPiHMsTy9Kyveatw3+xjJ5ppR4bj2wT4l9ezL7GYYQejNGpLkfAtj5VMPik/wCaEw1nJ+Bo60NgoAoAoAoAoAoBaAqN47vgjwOvP4VjWeljajG7uZBJcZd+R0A6msVodtszyobNx6Afz3qLl8gYz2qCNEcPaI3MZqSLsotqboQT+9JGfwnT/adPpS5tGrOKsVa/0cw/60p+SfwpcdpJDE/9G0R1E0n0Q/uqynYzlebuyP8A/bAdbhseiD+NWVTuMpU78R+3/o0gUgs8r46eUA/HAzR1GysaUUavZtikKBY0VFHRQB8/U1Ru5rpsiQ7VUkZZuhqCBvxD0FSLGw3J2kycVhchVubZQBwgKk8PJJ4lGgzyYDk3xruPLNRNKqKWdgqqMlmIAAHUk8hQgwjytebQhutmo3CmY7m5fKQXEP8ApoCOKVgdVdRga6mhJvqAKArto3jcawxY8RgSWOojQc2I6noBXJXrTzKlS+J8eS5/Y6aFKOV1anwr1fL7nVtsmNDxEeI/V38zH4Z0HwFWp4SnB5mrvm9X+3REVMVUkrLRclov51IOzLz7S0iS2wVV5FhnOuMHI59dK5sPVWJlKM6VkuZ0V6Xs8YzhUu3yCaP7IwIObZzwuh1EZbQFSfdJ0IqXH2WSt+W9Lfp6d3cItYuLUl76V0/1W4Pv7yJHYz2WUhj+1WpJxDxASwg81Tj0kTnoSCK7EnBZbXXr+55CjKHw6rlyKya2s28pttoIDziVboR/DhVuAD4YFUeTb3v/AKKOMOT9SytLSZ08G2hFhB1c8JmYdeBBkIT95iTryq6T2Ssi6jJq0VlXqaDZ1ikEaxRLwoowB+ZJ6k881okkrI1jFRVkLe30cKhpZEjUkKC7BQWY4CgnmSelSWJFAFAFAFAFAFALQGb3sXJTtj99YVVqdNB2TMrfv5gOg/P+TWMjtpaIaQ5b4CoL30HXmwKXK2E8Q4ydKEWOlcchzpcDyrQi5w82OnWoLJB4oqSrQzLKB1pdEZWcrJkDHI0uLHBB61BJw0Y5nn2o0t2LnCYxpiozIG63t2C1wqS27CO7tyXt5DyOfaikxqY3GhHzr0DyiPBuu07CTaUguWGCsCgraRnmOGI6ysPvSZ9AKA06jAwNAOQ7UBEm2rAhw88Kns0iA/QmquUVuzaOHrTV4wb6JkmKVWGVIYdwQR9RVjKUXF2asVWzj/a7nPtYh4f1OE8vnXDQ/uat9/d8rHZW/tqVtve87/YTZWyzbGR5Jy4bnxaAY1yxJ51GGwzw7lOdS9+ZOIxKrqMIQtbkdnaMk2lsvl6zOCE//WvNz+yre0Tq6UFp+p7eHP5FVQhS1rPX9K38eXzI23LcramIu0jyuqgtjJYsCcAcgADoOVY4ym1hnTbzOTS153RthKiliFUsoqKb05WZfV6Z5oUAjuACSQANSToAO5NAZaXeiS5Jj2ZGJsaNdScQtE/VYazsOyad2FAdJuRDIGa+JvZXVlLy44YwwwVt4h5YR6jzetQBjdraElpMNnXblzgmyuG/x4l/w3P+sgxn7w1qQa+gCgDNAGaAM0AZoCk3pYBEz1YgH1xnHzxWVQ3oJtuxhpHy2fnXOd60Wo7D7JI5moJ4nEiUsTcdSOpKtnSDWoKg8hqbFkN5oTc5eoBwUBGCM1DA4Ux9KkgWUnGnSoFjmJMjlzNNyjOigGn8Kiwsen16B5gzeXSxRtJIeFEBZj2A1NRJqKuy9OnKpNQirt6Iz9paS3wEtyXigbWO2QlWK9GuHU5JIweAYA65rJKU9ZaLl9z0alSlg32dJKU1vJ6q/KKemnN+Fiv3nvLTZxiRbCOXxSR5Y07gYyVJZznlVKkoU7LLudOBpYnHZpOu1l5t/fRFnd7rqo8Sy/ssw1AXSJ/wTReyQeWRqKu6VtYaP08jlp/iMn7mJ9+Pfuu+L3+hxs65a7RbmICO5iLRTRt7JZTho2I6Z1B9a55wlNqtT0ktGns+5/QtVhHDSdCfvU5WlFrfXZr5NEi5vYnKm5ilQr7rK7R57+TKt6E1nUrUptdvFq3BptemjM4UqsE1Qknfimk/WzRKG2kbSFJJT0ARlX5s4AArb2yLVqcXLorLzdkY+ySWtSSj1d/RXZ1aWTtIJpyC4yEQezGDzwfeY96mnRk59rV34Lgvu+8ipWiodnS24vi/su4sq6zlCgOZEDAhgCCCCCMgg6EEHmKAxGzXOybhbaQ/2CdsWjn/AC8ram2c/cY5KH4igNtI4UEsQABkk6AAcySeQoDB7x3g2vH4FjH4iq4IviWjigkQ6PbuPNK4OR5PLzyaA3FmjrGqyP4jhQGfh4eIgatw5OM9qAdzQBmgDNAGaAM0BD2tZCaIodDoVPZhqDVZRzKxpTnklc83mjKuynGVLDQ5HPoa5bW0PSvdJj8Ps1BAoXX86EtnTOBp3oRudLH/AD3oMwxwnNC10Eq4oyqYhPTtQsOJ8fhUCwp+uKgDTvgGlirGklPyo9BYlcQpoLM9NrvPKMzv+36CFT7D3Nskv6hfJz6ZCisK+y6o9T8J/Ok+KhJrrb/p1vXsGe5eIw3TW6JniC5Gdc8QIIzppg6VNWnKTVpWIwGNo4eM1UpKbe1/58iPb311fktbOLa1BIWbhDSzY0JRW0Rc515/lVVKdTWOi9WaTo4bBpKtHPU/Te0Y9WtW+4nxbJuYiGju3l1HFHOqFWHXhdFDIfqPSrqE1tK/U55YmhUVpUlHk4t6eDbT9Bjc88cl7KvsSXLcB6HgUIzD0JB+lRR1zNczT8Q92FGm91DXxd16GkrY8wM0BWbb29BaKDM+C2iRqC8sh7RxLlmPwFAUc1tf36njd9mwEHCpwNdvkaGR9VhHXhXJ9RQD26W3JC72V4QLyAAk8hcRcluIx68mA5GgNPQETa+zYrmF4J1DxyKVYfvB6EHBB6EUBmbHcpnVU2hcvexxYEULAJGVU+RrgDWeTGM8Wnp1oDXIgAAAAAGAAMAAcgAOVAMz30SHDyRoezOqn6E0IbSHIplYZVlYd1II+ooTe53mgDNAJmgDNCTGb571iMGKI68mYfkv7zXPVq20R62AwDqPPLY8v/8AqYxNqOJT06j4VzRm7nt4nBQcbp2ZpNk7ZjmUFT8joc1rozxalOUHZliZqGZ0upyaggcjkx8ajYMU/UVNyRGbvUBIbKd+tC1ztMDT+fnRKwbFL60IIO0JMfnUhHER0BPM/wA8qhlkKSe+PkKplZNz12vRPHIe19nJcwvDJ7LjBIxkHmGXPUHBHwqs4KUbM2w9edCrGpDdfz1KGHak1shhvo5GXBRbqJWdHXGAZVGWR8c9CM1kpuKyzXid8sPSry7TDSSe+STs0+57NepxsDeK0gtooTcRu8aBCI1kJPDpkJw5ydOnOlOpCMUrlsXgcTWryqqm0pO+rXzvYkXFzcXo8OFHtoW0eaQcMrKeYgj5qT99sY7VLcp6LRc+PgZwp0MK89RqcltFaxv/ALPj0XmXthZpDGsUa8KIAqj0Hfueua1iklZHBWqzqzc5u7Y/UmYjDI7evUfCgMDulCtnfyW13+kupS8lteSZZ7mLOTHxt7LpnVFwMa4oDfUBjP6SPBWOOUSiK9iJaz4QWlkbrF4Sgs8b8mAGOtAaXYl1JLbxyTRGCVlBeIkEo3UZB5dR1111oCbQCE0Bl4ZZdoElZHgswSqlDwy3BBwSH9yLI0xqazu59y+Zir1NtF8/2I+8MNjs6ESNZxycTBdUVmJIJy8kmT0qtRU4K7RE1Cmr2HbPYVvcQpcWyPZO6h1aLEZB/Gg8rj4jUVKgmk46fziiVCMlmjoTt3tqyO0lvcAC4hxxFfZkRvZlQHoeo6GrRk3o90WhJt5Zbou81c0EoDGb5b2CIGKI+bkzDp6KfzNYVauXRHr/AIf+Huq801oeR7V2kSTrrXDe7Pq4wjSWgzsnZni/pJPYB0H3iP8A+a0ijzcViGnlW5Jv58DhUYA5Y0A+FWOG3FkO23pmhwD+kXs2eL5N/HNXRz1IrdGg2bv1Ax4X4oz3YDh+oOnzq2VmJp7Z1chlIYYyCCCPrVCXsPQzZOD2oVaaO5M5qCUN6/X+fpRFriEY586EHB055yaixIjRdTVkioxx+YadNKq3qW4BIGyeVLE6HrwFd55AtAFAJigEZgASTgDUk8gO5NAZa43rectHsyL7U4yGnYlLWM+suMyn8MefUigJu6W8IvIjxoYriJvDuYTzikH5qeasNCDQF5QFRvRsFL2HgLGORSHhmX24ZB7Lqf2EdQTQFFY3u1rhBC0Mdm6ZSa6YrIHIOOK0hHPIwcvoM4wcUBdbD3ahtSZBxSzv/eXEp45n/wDM+yv4VwPSgLmgEBoCm3xkZbC6Ke0IZMY5jTBI+WapVfuMpVbUHbkV+0dmTS2EEdlKIcJEc5K8S8HIOuq64PrUTjKyUGUcW4JRZd7NtnWBEnYSuqgO5GjEdcH+dKulpqaRTSSepT75XnALZEJ8ZrmHw1HMgHzkge7wlgc6a1Sbs1bn/wB9ClV2slvdHM+u2I+HmtrJ4nwaQcGfnmn/AJPAP81dGaWtDUpN79p/Z7V3zhjhF+Ldvlms6sssTswFDtq8Y+L8Dwvam0SSeprz73PtYQVONkVtjbNPKEXmdSey9Saskc2IrqCubt4FWMKugUAD0ArQ8NtuV2ZraUOeVSkaXMxtDQ4qyRlMqJGrZHJJ2LPd/eSW0fyEsh9qMnQ/D7p9aOCZmqvBHqm7O24bhSUOGGModGHXXv8AEVg42Ohu6L2zIbibsTj41UiWh0yHGRzPKgTGGiqS4uAKEWGGXJ1qLAWVsDpUleIKulQSerV3HlhQCUAGgPPtjQttKeeLabkPbvj7Ap4YCnuTE+1cK3c4XutAb6GJUUKoCqowFAAAHYAcqAye9+zJIZBtG0H6aJcXEXIXUA1KH/uLzU/KgNBsXa0V3BHPA3FHIMqeo7qw6MDkEdxQE2pAlAV+09oFCsca8cr+yvIADm7noo/bXNXruDUIK8nsvq+46KFBTTnN2it39F3jI2Nx63Ejyk+7kpGPQIuNPjVPZM/50nL0Xkvqae15PyYqPfu/N/QqtmJZXEjJDGyMoyGUsmRnGQQ3qOdcmHWDrycaaaa4q6+p113jKMFKpJNPg7P6fImSyPbkJO3jW8nk429pC2nDJj2lPLirozToSUajzQeifFde7vOfJTxEW4K01rbg13cn3Fdbu+z1ME6PLaaiKZAzGJT/AIc6r5gBnAYV0p5Flltz+55SvT0ew0tyhXFvtdFToJPAkZB2DuQ3+7Jqb6aSIuv8Z/Ij7Plt4pC9sZdpXjDh8XOVUfilA4Ik+GTVVlTutWRHKnePvM0O7+yWh8SWZhJcTEGVh7IA0WOP8CjT1rSMbavc1hG2r3ZcE1cuYbe7gv4+BX4eBm8NujMNOIj7vMZ+dcWIleVj0MDiJYeWePHfoeTT7vXPiiNoyGY4De53zx9sfOsowbZ7/wD+lSlBy9Db2myUtbfgj1Y4Mj41Y64+CjOgrolBRjoeOsRKvWvLwRVXk+FxVDocdSiurnpUoW4ma2o2uBkn86ujGq9CCuznOraD9tWzpbHN2EpvUDCF5VW9zVU1DYWCdo3DoSrKcqR0NAey7u7XFxboUOo4VcfdfGWz+dZSVhx1NAzjGOgoUGJAKmxNyNKxNCyZzEnUmhDYPr6gVCIOfCH8moaFz1Wu48wKkBUAKkGZ3v2FJIUu7TC3lvnw+gmj5tby91bp2OtQCJa7/wAU6KLWGWe5I89uBwmBgSrC5kbyxgENz1ONAaAcTdma6IfacokXmLSHiW2Xt4ufNO362F/DQGohhVFCoqqqjCqoAUAcgANAKkHeKASgKXZnmurpj7SlI1z0Xh4voTrXFQWavVk91ZLpY7a/u4elFbO78bi7Diuw7m5ZSp9kDHPPMYGgx3phI4lSk6zVuAxUsM4xVFO/E6nvYonZIYw8zaskaqDnvIw0UfGplVpUpONON5Pgl83w8SsaVWpFSqStFcW/kuPgR9rCT7FObjgyVJVVBwvLhHEfaOca1TEZ/Zp9rbw4cjTD5PaaapX348efTQtrLPhJxe1wJn48IzXZTvkV97I5Kts8rbXY3Ls2FjloYmPcxoT9SKnLHkZZU+A/GgUYUBR2AAH0FWsSQNt7cgtEDTyBM6Iupdz92OMeZz6AUBj94tpbQngLRwrbQs0capIf7TL4rrGOIKeGFcsMgkkijJM9ZR3MF0kF0FQygCCUElHYc4yT7MnX1rJ0lc0U+Bro9hv7zfnUqFhmHLrZXkK96lpNWLQm4yTMFtmyZCQwwf2H1FczVj1YVFJXRlxbO0nCBkn6AdzRs1drEltlLH6seZ6/8CoQjFESa2yKsQ7Ior23IYipMZIhPUoyZq9wNuLbu6SHCPgg9Aw019CPyqJK4sem29ysiBlYFW1BHLHeqFWNPISaE20OWyTpS5B1DQPQ6ZscvmaqB9eEjnU6FLnpldp5wUJCpAUAUA3HEq54VA4iWbAAyTzJxzPrQDd7dpFG0kjBUQFmY9AKhtJXZenTlUkoQV29igg+1Xg4+NrO3OqKoUzyL0Z3OkQIxoBn1rJZ567L1O+fs+F923aT4t/CnyS/ytz2KrbUOzbWRI7iW48RwCGM1yxAJwGYhsAZB+lUmqcXZt36s68NLHYiDlSjHKv9YrwWhZ3Oz7q0BktpXuI11a3mIZiBz8Kb2g3oc5q7jOGqd1yOWFbD4j3K0VBvaUdF4x2t0sLDd8fDfWoMkcihZox7Xl6gffXUEelc004T7emrpr3l9V3rkHTy3wtd2ad4vhr9HvclyXKXQUR3HAuvGgwsh7DLap15CrucMQlkqWXFLf8AYxVOeHbz07vg919mSFe3tUwGjjXtkZPx6sa0ToYeNk0l/PFmbVfESu02/wCeCIjI12y5UpbqQ2GGGmI1Hl5qnXXnWOWWJkrq0FrrvLl4GqccMnZ3m9NNo+PF/Iuq7jhEqQFAefi2XZu0mmuB4kN0wEV2+WktXP8AgOzZ4Ym91hjB0PeoBab2z33mSCyWdAYnSQXEaNxxusgBideXEuPa1FCUdb4taNZkXx8JJApUE/pVkxlfCC5LSKfu5+lGDjcS4upLUfbI2VlJWORgFeaMexJJFzjcjGQfjQF1dx6VDLIqLi3VxhlDDsRmqtF1JrYy+27WOJwERV8uTgc8n/isJpXO/DNyTbZmNoNk1CO1OyKmeTGRUozfMrrgZGoqSrKw2eTQzsKQsYy3/J+VRa4bUdzXbnb2oVW2kXhOoRs6EcwD2PSpcTBu7Nko0x9aoy1zsOBVQNtLripFtDonp9aEDoaoKHqldx54lCQoAoAoBKAzG948Sayt2/u5ZyzjowiXjCn0Jx9Kwq6yjHv+R6n4d7lOtVW8Y6f+ztfyE27JtEXkQtlj+zeXxCeHv5+LJyNOXDUzdXOsuwwqwPs83Wbz8N/C3DrcgX98t7P/AGSziuDCcfaZvLCpB5IRrJg9qpJqpL3Y3txexvSovC0v69VwUv8ACPxPryLeC6voyDPDBKpIBNuz8a56mOQeYD0OfStc1RbryOOdPBzX9KUov/ZKz8Vt5Ebc9Qs1+qf3YumK9gxUGQD54qtHeS7zT8QbdKg5b5PS+he3WzopNZI0c9yoJ+tTOhSm7yin4HDTr1KfwSa6M4t9lwxnKRRqe4UZ+tIYelB3jFLwJniKs1aUm/ElMep+dbGJmLresyuYtnRfapBkNLnhtIj/ANyce2fwoCdOlQDvdXeB5XktbtVjvIdXVchJUPszQZ1KHQHsdKA0dSCPtCxjnieKZQ8bjhZTyI/nrUAx1habUgBs4zE8aY8G+mJZliPuPCuDJMuMA5C4xmgLjY+6sUD+NIXubk87ibDOOuIwBwxLzwFA+dAXRFSScsuagEGezzyqLFkzPbybKZlDAeZencenrWc4nVhqqhLXY88v4/iDWNj1M1ypnSpKtkdojjXSpKOxAup+iDJ7nl8h1oVbKp4mLZOSam5RQu7jqxFcEaEEEd8jlUXJcT0jdnbP2gYbAkHMdGHcfwqGjOSyl1mqtEXG1OtQSOq9SVkdeJU2Mz1uus4AoBKEhQBQCUBTb07Ja4iUxELPC6ywseXGvut+FhkVnVg5K63Wx24HExo1HnV4yTUuj49UQ4tuLdQSwZ+z3RjkQwueFlcqVBQn21yRgiq51OLitHbY1lhJYepGqvfp3TzLZq/Hk+aZY7t2vhWcCcBj4Y04lIwQ2PNn1zmtKatFI5sbU7TETle929e7gQdqbxZJhswJ7g6aHMcWffmfkAOfDzOKpKr/AIw1fy6m9DBaKriPdh6y7or67Inbv7JFrAI88TEl5H6vI2rufif2AVenDJGxhi8S8RUc7WWyXJLZFlVzmEoDz5I3vb+a02lIyBPPBaxkpDcw8hJI+eKUg5BjOAOxqAbu1tkjRUjVURRhVUBVUdgo0FSCk3s2A1wqS27CK7gJa3k6HvFJ3jbkR65qAd7obxpfQFwOCWNjHcRZyY5V9pc+8vYjn8qAvKkCGgKfbe2hCVjjQzTyZ8OIEDQc3dj7KDvVZStpxKTnl0W5C/qi6kHFcXjR9eC3Cxqo7GRwWbHfSotJ7vyIyye78iu2bAs/F9i2nO7JjIcrMuvLKuoJU66g1Va/DL6kRtL4ZE2w21Kky216qpI+fBlTPhTY6AHVH/CflVlJ3syym08sidtNDzqWbIzm0NlxS6suD94aH596zcUzeFWUdmZzaO7uNYzxeh0P1qjTWx0Rr3+Iz93YsNGGKizNVUjwKqazA5YHzFTYnMiC9uB2oTnS4jfgZ6H6VFijqok2cLqQVBUjkc4qcrKdotjb7JvjInnGHHMdD+Ifwo0Z3JLnFUaLp3OEftUBh41TcrlPaq6zzgqQFQBKEhQCVICgIW0tlQ3AAniSQDlxAEj4HmPlVJQjLdG1HEVaLvTk10KpdyLEf4GQPdMk5X/YXxVOwhy+Z1v8Wxf6/G0b+drl3aWiRKEiRUUclUAD6CtUklZHDUqTqSzTbb5sh7b25BaIGnkC8WiIMtJIfuxxr5nPwFCh1sLbEV5As0JyjZGCMMrDRkdfdYHmKkE+gKHe3d77ZGpRzFcQt4ltMOccg790bkynQioBUWO/8fh8FwkgvkYxvaRqXlaQD2oxyMbDzByQMHnQDp2Rd3+t65trc/5SF/O47XNyuD/4pga6k1INNs+xjgjWOFFjRfZVQAB8v30BIoBKAyW7RLyX9yF45fGkhjXOPJCo4Ez0BY1lDVuX80MKerlLvt5D26u0Lq4WUXluIgMBdGXiByGUqx1A0165qacpSvmVi1OU5XzImbF3ct7Tj+zx8BfHESzMcDkAWJwB2q0YRjsWjTjHYzO1bo3eyJpZCPEgaQq4AH6SBzwyL2yB07ms5PNC/L6FJPNTbfD6GstH8WGNmGrojH4soJrXdG0XpcgXOzT0qHE0UiGdlsedRlLZhxNkIPaHFVlErmZFu9jxH3F+gq1ibsob7YydFA+VVaLKRTS7MA6VnYvcbFh6VBNx+GyxqKEXJskRI9aq0WUiNOCByquUumcK+RnWosD3Cus88KAKEhQCUAmKAKAKASgMbFvFcbQLLs5ViiRjHJdTjUMvtLBbe0WHeThA7GoBbbE3XhtnMp457hvauZjxynOuFPKNfwqAKAo9vW7bMuGv4FLW0hH2+FRnHQXUSj3hnz9xr6gDZ206yIrxsHRgGVlOQwOoIPapA5QDK2qBzIEUSMArPwjjKrnCluZAycD1oDuRwoJYgADJJ5ADqTUNpK7JSbdkVK3803/Toqp/qy5w3rGg1I9TiuNV6lX8lafqf0XE63RpUvznr+lcOrBoJwQDdqGPJfDTX4DOTUuFZOzqK/RfcKdFq/ZO3O7/AOHEm0ZoP+pVWj5eLGD5f/UQ8h6iquvVov8AqpOPNcOqJVClW/JbUv0vj0ZVGYWFzJI3/R3TCTxBqIZiMEvjlGwAPF3roUlF34PieY70pu+z9H3lpdT3IbjgENxCwBC8XA66e5IAVdTz1wfU1o3K+hduW61RU367QuQUxFZQn+8fj8SXh6hCPKvXWqPPLRafMo+0lpsitkt0uI02fZZNtGV+0z81KqeIxq40eRjqSNBUWTWSO3EiyayR24v+cTbhQBgchoPhWx0HDCgG2FANMKkkZkSgK68t81BKZS3FpVGi9yMbeqk3AQ0B2I6gCvAGGCKEp2GjYDoaixOc9arc5QoBKEhQBQCUAUAlAFAYneK2fZ9wdo26loXwNoQjqo0FzGPvoPaA5ioBroLyN4hKjqYmUOHyOEqRniz2xUgzE+88l3mPZkSzrqr3UuRap0PDpm4PTC6etQCy3O3e+wWwgErS4LNkgKqljkrEg9hM5wuTUgu6ASgKXbX6WaG39xuKSQd1Tkp9CfyrhxSdSpCjwer6Lh4nbhv6dOdbirJdXx8hJd4ES5FtwNnKrxDGBkZGF+760ljYQrqgosmOClKg6+Zfz6nV3u/HJcLOWfI4TwgjBK8vUVNXAwqVlVbd1b0Ip46dOi6SSs/qSBtKOSQwrmTQhyBlF09lm5ZPYVr29Oc+zWvPkurMuwqQgqj05c30RC3cXyTQN5lileNQdRwHUKc8+ZrHBe6p0+EXZdDXHWk4VP1RTfXZjcm6VuDxReNAT/oyyRr/ALAeH9ldfZrhoeb2UeGnQbbdKBj+le4nH3ZZpGT5oCAfnTs09yeyjxu/EuIIFRQqKqqNAqgAAegFXSsaJWK3b237ezUGd8FtEQAtJIeWI411Y/soDN3e9N5CVuLi0ENkTwuC3FcRA44ZpEXQJnQqMkZzQk18cgZQykMrAFSDkEEZBB6jFSAIoDgrQDEkdQSV9zb1DJTK2aHFUaLXGeCoJDgoBQtAdYqCD0qtjEKAKAShIUAlAFAJQBQgQjOhoSY62/o8t1Zld5ZLXjMkVmTi3jYnJ8o1ccWSFOgzyqLA18aBQFUAADAAGAAOQAHIVIKza23ooGCeaSZtVhjHHIfUj3V9TgVSdRR048jqoYSpWTlooreT0X7vuWpDF9tB9UtYIx0Es5LfMRqQD86rmqPZLzNeywcdJVJPpHT1Y1LvFPBreWrJH1lhbxkX1dQAyj1wajtJR+JeWpaOCpVtKFS7/TJZW+nBjm07hQ8F5GQ8QDI7LqOB+TjHQHnXPiXknCutUtH0fHwIoQbjPDSVpbq/NcPEtrm4VUMoUyaacA4mYHlw9xrXTOcVDtEr6cNX4HHCEpSyN266LxK77HNcf35MUX+ih8zD/uOPyFc/Z1a/5nux/St31f0R09rSofl+9L9T2XRfVky4mitYs4CqNFRebHoqjqTW0pU8PT2suSMYRqYipvdvdv6jO79o0cRaTSSV2lcdi3u/IYqmEpyhBuW8nd+PAvi6kZzShtFWXhxLI11HKcGgMr/SDtG6t7YSW2FUMPtEgXxJIYj7UscZ0Yrz1+nOgHd2dg20QFxExuJJQGN07eJJICOj+6v4VwKAu5YwwKsAQQQQdQQdCCO1AYaCU7HmWGQk7PmbEMhP/Sytr4Tk/wCEdSD0696A2+KkHJFQScstSBiWKoBX3NtUNFkyBJDiqEjXDQkULUAXhqAejVsYiUAUAlAFAJQBQCUAUAUAlAVW8+1vslrJMBllACL3diFUfU/sNUqTyRcjqwWH9orxp89+i1ZUW81vsqJWu5MzzHMshBaSRubYwM8C5AA5DSs1lpK8nqzsnGv+IVHGhH3I7LZJfdjm+NpLdWqNa3KwqSshcuyK6FdP0i6gag461NVOcfddin4fUp4eu1Xp5nta12n0H9hbat/Djha8hnlChWbjUmQ415nzfvqYVI2SzJspisLWc5VFScY3vtsQtnQC02g1qoH2e5jaWOP3Y3TSRVXorDXFVUcs8vB/xm1WbxGFVZ/HBpN8Wns33osxsd4iTbTGNTr4bDjjB/COa/I1l7LKn+TK3c9V+xze1RqL+tG75rR/udeFeHQyW6+oSQn6FsVOXFP/ACj5P7kZsKv8Zea+x3a7IVXEkjNNIOTPjC/+mg0WrU8MlLPNuT5vh0XArUxLcckEox5Lj1fEsq6TmKa33otJLo2iTo06qWKA55c1Dciw5leYFAWxoDh1zodR1oDBkf1NN1/q2Z/lZSuf2QOT/wCJ/aBMu97GmZotmxi6kGjTE8NrEfxyj2z+FM/GgO7HdENIJ76Q3kw1UMMQRHn+hg5Aj7xyaA0uKkCEUAmKA5K1AGZIqEkGe2qGi1yDJDVCRrgoSLw1APQa1MRKAKASgCgCgEoAoBKAKASgM5v/AGzvZOYxxNE0cvD94RsGYfTJ+VZV03DTqej+FVIxxKUnZNNX6qxKu9nWu0YopJEWVD54zlgRxcxlSD0AI9KlxhUSb1MqdbEYKcoReV7P+fIz+zNkjaEsklwP7NBI0NtbjSP9F5S7gc+2PiOVZRh2jblstEj0K2JeDpxjS+OaUpS4+9wX3NTJsa3ZPDMEJTlw8CY/Kt3CNrWPKWKrKWZTd+d2Z7ZkKybRAi4jDZRNFxFmfMspyU421PCunPTQVlFJ1NNonoVpOGEbn8VSV7WtouNlzZrq3PIEoCr29t+CzQNO+CxwiKC0kjdFjjXzMf5NAUQs7zaOtzxWNqf8ujD7RKP+/Mv90pHuLr3NCSXtncyCS1SG3AtXhPHbSRjBhkHvd2B5MDz+NALuhvC1wHguVEV5BhZ4xyOfZlj7xsMH0zjtQGhIoCPd2qSIySKHRwVZWGQwPMEUBzbWyRoEjVURRhVUAKB6AcqkHdAJQCUAmKATFQBCKAbZKAiTW1Q0TciPb1Wxa414VVFzcVqZiUAUAlAFAFAJQBQCUAUAlAJQGaOw5rZ2awdAjHia2lz4WTzMTLrGT21FY5HHWHkej7XSrxUcSndbTW/inv8AMj2N7Pb+IPsMmZJGlYLPAUDuBxcHEVIBIzy5k1EXKN/d9UaVKVKtlfbLRW1jK9lte1yRLFfXPlbgs4jzKN4k7DsrY4E+Opq39SXcvUzjLCUNVepLvVo+W79C52Zs6O3iWKFQqLyHUk8yx6k960jFRVkcdatOtNzm7tkqpMhKAz+927v2tEeJvCuoDx203VH+63eNuRFALubvGL6AsV4JonaG4TmFlT2grcmXqDQF1cTqis7HCqCSdTgDnoNaA8+t2fa93Be2Y+zw27MouT/e3C5w0IhGgi0Or69gKEnoZoQcGgOTUg5oBKEhQBigExQCEVAExQHJWgOGiFANG2FRYH//2Q=="/>
            <p:cNvSpPr>
              <a:spLocks noChangeAspect="1" noChangeArrowheads="1"/>
            </p:cNvSpPr>
            <p:nvPr/>
          </p:nvSpPr>
          <p:spPr bwMode="auto">
            <a:xfrm>
              <a:off x="1373981" y="8632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dirty="0"/>
            </a:p>
          </p:txBody>
        </p:sp>
        <p:pic>
          <p:nvPicPr>
            <p:cNvPr id="5" name="Graphic 4" descr="Business Growth with solid fill">
              <a:extLst>
                <a:ext uri="{FF2B5EF4-FFF2-40B4-BE49-F238E27FC236}">
                  <a16:creationId xmlns:a16="http://schemas.microsoft.com/office/drawing/2014/main" id="{338A8F23-EFCF-4021-B560-281E5455DA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8251" y="1249531"/>
              <a:ext cx="1373322" cy="1373322"/>
            </a:xfrm>
            <a:prstGeom prst="rect">
              <a:avLst/>
            </a:prstGeom>
          </p:spPr>
        </p:pic>
        <p:pic>
          <p:nvPicPr>
            <p:cNvPr id="17" name="Graphic 16" descr="Magnifying glass with solid fill">
              <a:extLst>
                <a:ext uri="{FF2B5EF4-FFF2-40B4-BE49-F238E27FC236}">
                  <a16:creationId xmlns:a16="http://schemas.microsoft.com/office/drawing/2014/main" id="{0C065A7F-75B4-4A71-998D-F07239BCB9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9171" y="582412"/>
              <a:ext cx="3202482" cy="3202482"/>
            </a:xfrm>
            <a:prstGeom prst="rect">
              <a:avLst/>
            </a:prstGeom>
          </p:spPr>
        </p:pic>
      </p:grpSp>
    </p:spTree>
    <p:extLst>
      <p:ext uri="{BB962C8B-B14F-4D97-AF65-F5344CB8AC3E}">
        <p14:creationId xmlns:p14="http://schemas.microsoft.com/office/powerpoint/2010/main" val="24773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168363"/>
            <a:ext cx="7081186" cy="590401"/>
          </a:xfrm>
          <a:prstGeom prst="rect">
            <a:avLst/>
          </a:prstGeom>
        </p:spPr>
        <p:txBody>
          <a:bodyPr>
            <a:normAutofit/>
          </a:bodyPr>
          <a:lstStyle/>
          <a:p>
            <a:pPr algn="ctr"/>
            <a:r>
              <a:rPr lang="en-ZA" sz="2600" b="1" dirty="0">
                <a:latin typeface="Arial" panose="020B0604020202020204" pitchFamily="34" charset="0"/>
                <a:cs typeface="Arial" panose="020B0604020202020204" pitchFamily="34" charset="0"/>
              </a:rPr>
              <a:t>Impact of COVID-19 on Quality of Services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10</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7" name="Chart 6">
            <a:extLst>
              <a:ext uri="{FF2B5EF4-FFF2-40B4-BE49-F238E27FC236}">
                <a16:creationId xmlns:a16="http://schemas.microsoft.com/office/drawing/2014/main" id="{8FE7DA77-1077-4C14-B1F5-F54F68C6BACD}"/>
              </a:ext>
            </a:extLst>
          </p:cNvPr>
          <p:cNvGraphicFramePr/>
          <p:nvPr>
            <p:extLst>
              <p:ext uri="{D42A27DB-BD31-4B8C-83A1-F6EECF244321}">
                <p14:modId xmlns:p14="http://schemas.microsoft.com/office/powerpoint/2010/main" val="24878016"/>
              </p:ext>
            </p:extLst>
          </p:nvPr>
        </p:nvGraphicFramePr>
        <p:xfrm>
          <a:off x="1031407" y="907510"/>
          <a:ext cx="7081186" cy="379592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1198632859">
            <a:extLst>
              <a:ext uri="{FF2B5EF4-FFF2-40B4-BE49-F238E27FC236}">
                <a16:creationId xmlns:a16="http://schemas.microsoft.com/office/drawing/2014/main" id="{7AED7BC8-6BB0-4E4B-A538-43CDEF779176}"/>
              </a:ext>
            </a:extLst>
          </p:cNvPr>
          <p:cNvSpPr txBox="1">
            <a:spLocks noChangeArrowheads="1"/>
          </p:cNvSpPr>
          <p:nvPr/>
        </p:nvSpPr>
        <p:spPr bwMode="auto">
          <a:xfrm>
            <a:off x="97288" y="4760043"/>
            <a:ext cx="8949424" cy="900000"/>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“During COVID, not everyone in the farm was a skilled worker so it was tough. I had to go [and] get a certificate to upskill myself. We had to travel to go to the farm during the COVID-19 [pandemic], so it was a big problem for us since there were restrictions. And sometimes instead of ten employees coming to work, only two made 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1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(Co-operative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198632860">
            <a:extLst>
              <a:ext uri="{FF2B5EF4-FFF2-40B4-BE49-F238E27FC236}">
                <a16:creationId xmlns:a16="http://schemas.microsoft.com/office/drawing/2014/main" id="{B07F7B03-8EBF-4101-8DCA-6F9C85066032}"/>
              </a:ext>
            </a:extLst>
          </p:cNvPr>
          <p:cNvSpPr txBox="1">
            <a:spLocks noChangeArrowheads="1"/>
          </p:cNvSpPr>
          <p:nvPr/>
        </p:nvSpPr>
        <p:spPr bwMode="auto">
          <a:xfrm>
            <a:off x="97288" y="5716654"/>
            <a:ext cx="8949424" cy="900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800"/>
              </a:spcAft>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200" dirty="0">
                <a:latin typeface="Arial" panose="020B0604020202020204" pitchFamily="34" charset="0"/>
                <a:ea typeface="Calibri" panose="020F0502020204030204" pitchFamily="34" charset="0"/>
                <a:cs typeface="Times New Roman" panose="02020603050405020304" pitchFamily="18" charset="0"/>
              </a:rPr>
              <a:t>R</a:t>
            </a:r>
            <a:r>
              <a:rPr lang="en-US" sz="1200" dirty="0">
                <a:effectLst/>
                <a:latin typeface="Arial" panose="020B0604020202020204" pitchFamily="34" charset="0"/>
                <a:ea typeface="Calibri" panose="020F0502020204030204" pitchFamily="34" charset="0"/>
                <a:cs typeface="Times New Roman" panose="02020603050405020304" pitchFamily="18" charset="0"/>
              </a:rPr>
              <a:t>estrictions on movement that were in place during the COVID-19 National Lockdown made it difficult for co-operative members to travel to work which resulted in shortages of skilled personnel.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22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136524"/>
            <a:ext cx="7207107" cy="590401"/>
          </a:xfrm>
          <a:prstGeom prst="rect">
            <a:avLst/>
          </a:prstGeom>
        </p:spPr>
        <p:txBody>
          <a:bodyPr>
            <a:normAutofit fontScale="90000"/>
          </a:bodyPr>
          <a:lstStyle/>
          <a:p>
            <a:pPr algn="ctr"/>
            <a:r>
              <a:rPr lang="en-ZA" sz="2600" b="1" dirty="0">
                <a:latin typeface="Arial" panose="020B0604020202020204" pitchFamily="34" charset="0"/>
                <a:cs typeface="Arial" panose="020B0604020202020204" pitchFamily="34" charset="0"/>
              </a:rPr>
              <a:t>Impact of COVID-19 on Ability to Manage Business</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11</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7" name="Chart 6">
            <a:extLst>
              <a:ext uri="{FF2B5EF4-FFF2-40B4-BE49-F238E27FC236}">
                <a16:creationId xmlns:a16="http://schemas.microsoft.com/office/drawing/2014/main" id="{5EC59FB1-9685-4510-81CF-EB86B98C915F}"/>
              </a:ext>
            </a:extLst>
          </p:cNvPr>
          <p:cNvGraphicFramePr/>
          <p:nvPr>
            <p:extLst>
              <p:ext uri="{D42A27DB-BD31-4B8C-83A1-F6EECF244321}">
                <p14:modId xmlns:p14="http://schemas.microsoft.com/office/powerpoint/2010/main" val="58407674"/>
              </p:ext>
            </p:extLst>
          </p:nvPr>
        </p:nvGraphicFramePr>
        <p:xfrm>
          <a:off x="164008" y="859263"/>
          <a:ext cx="5992243" cy="440974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2">
            <a:extLst>
              <a:ext uri="{FF2B5EF4-FFF2-40B4-BE49-F238E27FC236}">
                <a16:creationId xmlns:a16="http://schemas.microsoft.com/office/drawing/2014/main" id="{83D494DE-2E68-4EF3-AFF5-2250D3D91F3C}"/>
              </a:ext>
            </a:extLst>
          </p:cNvPr>
          <p:cNvSpPr txBox="1">
            <a:spLocks noChangeArrowheads="1"/>
          </p:cNvSpPr>
          <p:nvPr/>
        </p:nvSpPr>
        <p:spPr bwMode="auto">
          <a:xfrm>
            <a:off x="164009" y="5378672"/>
            <a:ext cx="8743180" cy="1233137"/>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tabLst>
                <a:tab pos="2865755" algn="ctr"/>
                <a:tab pos="5731510" algn="r"/>
                <a:tab pos="457200" algn="l"/>
              </a:tabLst>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spcAft>
                <a:spcPts val="800"/>
              </a:spcAft>
              <a:buFont typeface="Arial" panose="020B0604020202020204" pitchFamily="34" charset="0"/>
              <a:buChar char="•"/>
              <a:tabLst>
                <a:tab pos="257683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Stakeholders highlighted that the lack of movement due to the COVID-19 lockdown travel restrictions</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made it difficult for co-operatives to run their businesses.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spcAft>
                <a:spcPts val="800"/>
              </a:spcAft>
              <a:buFont typeface="Arial" panose="020B0604020202020204" pitchFamily="34" charset="0"/>
              <a:buChar char="•"/>
              <a:tabLst>
                <a:tab pos="257683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It was found that as a result of stress and poor health of individuals, some owners were unable to efficiently manage their businesses.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11">
            <a:extLst>
              <a:ext uri="{FF2B5EF4-FFF2-40B4-BE49-F238E27FC236}">
                <a16:creationId xmlns:a16="http://schemas.microsoft.com/office/drawing/2014/main" id="{715C5360-5892-4F84-9CC8-04657E024C4E}"/>
              </a:ext>
            </a:extLst>
          </p:cNvPr>
          <p:cNvSpPr txBox="1">
            <a:spLocks noChangeArrowheads="1"/>
          </p:cNvSpPr>
          <p:nvPr/>
        </p:nvSpPr>
        <p:spPr bwMode="auto">
          <a:xfrm>
            <a:off x="6262577" y="1854980"/>
            <a:ext cx="2644612" cy="996434"/>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“Because of stress and sickness, some people were not in the right mind to manage their businesses.”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(NPO Interview, 2021)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96">
            <a:extLst>
              <a:ext uri="{FF2B5EF4-FFF2-40B4-BE49-F238E27FC236}">
                <a16:creationId xmlns:a16="http://schemas.microsoft.com/office/drawing/2014/main" id="{297C7DB2-6B26-46BB-A829-6CA2FB05539D}"/>
              </a:ext>
            </a:extLst>
          </p:cNvPr>
          <p:cNvSpPr txBox="1">
            <a:spLocks noChangeArrowheads="1"/>
          </p:cNvSpPr>
          <p:nvPr/>
        </p:nvSpPr>
        <p:spPr bwMode="auto">
          <a:xfrm>
            <a:off x="6262579" y="3107833"/>
            <a:ext cx="2652327" cy="1188000"/>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“Required licenses could not be accessed because most co-operatives had no access to information on where to get them.”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(NPO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2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136524"/>
            <a:ext cx="7207107" cy="590401"/>
          </a:xfrm>
          <a:prstGeom prst="rect">
            <a:avLst/>
          </a:prstGeom>
        </p:spPr>
        <p:txBody>
          <a:bodyPr>
            <a:normAutofit fontScale="90000"/>
          </a:bodyPr>
          <a:lstStyle/>
          <a:p>
            <a:pPr algn="ctr"/>
            <a:r>
              <a:rPr lang="en-ZA" sz="2800" b="1" dirty="0">
                <a:latin typeface="Arial" panose="020B0604020202020204" pitchFamily="34" charset="0"/>
                <a:cs typeface="Arial" panose="020B0604020202020204" pitchFamily="34" charset="0"/>
              </a:rPr>
              <a:t>Challenges faced during COVID-19 pandemic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12</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9" name="Chart 8">
            <a:extLst>
              <a:ext uri="{FF2B5EF4-FFF2-40B4-BE49-F238E27FC236}">
                <a16:creationId xmlns:a16="http://schemas.microsoft.com/office/drawing/2014/main" id="{50FC23CB-B034-4B18-B430-5C3D26A90982}"/>
              </a:ext>
            </a:extLst>
          </p:cNvPr>
          <p:cNvGraphicFramePr/>
          <p:nvPr>
            <p:extLst>
              <p:ext uri="{D42A27DB-BD31-4B8C-83A1-F6EECF244321}">
                <p14:modId xmlns:p14="http://schemas.microsoft.com/office/powerpoint/2010/main" val="4064128247"/>
              </p:ext>
            </p:extLst>
          </p:nvPr>
        </p:nvGraphicFramePr>
        <p:xfrm>
          <a:off x="163868" y="882584"/>
          <a:ext cx="4580535" cy="3335169"/>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215">
            <a:extLst>
              <a:ext uri="{FF2B5EF4-FFF2-40B4-BE49-F238E27FC236}">
                <a16:creationId xmlns:a16="http://schemas.microsoft.com/office/drawing/2014/main" id="{B9E6B95E-5E9B-4A88-9B2A-6AAC6A0F66A4}"/>
              </a:ext>
            </a:extLst>
          </p:cNvPr>
          <p:cNvSpPr txBox="1">
            <a:spLocks noChangeArrowheads="1"/>
          </p:cNvSpPr>
          <p:nvPr/>
        </p:nvSpPr>
        <p:spPr bwMode="auto">
          <a:xfrm>
            <a:off x="163867" y="4327158"/>
            <a:ext cx="8874309" cy="765848"/>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are suffering because there are no people on the street. A lot of people stay at home because of lockdown restrictions, so there is no one to sell our goods to. We only make money by selling baked goods and if there are no customers we suffer.”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(Co-operative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Chart 13">
            <a:extLst>
              <a:ext uri="{FF2B5EF4-FFF2-40B4-BE49-F238E27FC236}">
                <a16:creationId xmlns:a16="http://schemas.microsoft.com/office/drawing/2014/main" id="{4EC32D4D-2157-4792-8372-B51C872566AD}"/>
              </a:ext>
            </a:extLst>
          </p:cNvPr>
          <p:cNvGraphicFramePr/>
          <p:nvPr>
            <p:extLst>
              <p:ext uri="{D42A27DB-BD31-4B8C-83A1-F6EECF244321}">
                <p14:modId xmlns:p14="http://schemas.microsoft.com/office/powerpoint/2010/main" val="2949774316"/>
              </p:ext>
            </p:extLst>
          </p:nvPr>
        </p:nvGraphicFramePr>
        <p:xfrm>
          <a:off x="4898177" y="882585"/>
          <a:ext cx="4140000" cy="3335168"/>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Box 2">
            <a:extLst>
              <a:ext uri="{FF2B5EF4-FFF2-40B4-BE49-F238E27FC236}">
                <a16:creationId xmlns:a16="http://schemas.microsoft.com/office/drawing/2014/main" id="{43035F2D-8C10-408C-A714-5D403E99C869}"/>
              </a:ext>
            </a:extLst>
          </p:cNvPr>
          <p:cNvSpPr txBox="1">
            <a:spLocks noChangeArrowheads="1"/>
          </p:cNvSpPr>
          <p:nvPr/>
        </p:nvSpPr>
        <p:spPr bwMode="auto">
          <a:xfrm>
            <a:off x="163868" y="5172072"/>
            <a:ext cx="8874309" cy="1440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tabLst>
                <a:tab pos="2865755" algn="ctr"/>
                <a:tab pos="5731510" algn="r"/>
                <a:tab pos="457200" algn="l"/>
              </a:tabLst>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Some co-operatives stated that restrictions on movement impacted their ability to sell their products.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latin typeface="Arial" panose="020B0604020202020204" pitchFamily="34" charset="0"/>
                <a:ea typeface="Calibri" panose="020F0502020204030204" pitchFamily="34" charset="0"/>
                <a:cs typeface="Times New Roman" panose="02020603050405020304" pitchFamily="18" charset="0"/>
              </a:rPr>
              <a:t>C</a:t>
            </a:r>
            <a:r>
              <a:rPr lang="en-US" sz="1100" dirty="0">
                <a:effectLst/>
                <a:latin typeface="Arial" panose="020B0604020202020204" pitchFamily="34" charset="0"/>
                <a:ea typeface="Calibri" panose="020F0502020204030204" pitchFamily="34" charset="0"/>
                <a:cs typeface="Times New Roman" panose="02020603050405020304" pitchFamily="18" charset="0"/>
              </a:rPr>
              <a:t>hallenges experienced by co-operatives included lack of resources, access to markets and loss of employees due to the inability to generate income.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latin typeface="Arial" panose="020B0604020202020204" pitchFamily="34" charset="0"/>
                <a:ea typeface="Calibri" panose="020F0502020204030204" pitchFamily="34" charset="0"/>
                <a:cs typeface="Times New Roman" panose="02020603050405020304" pitchFamily="18" charset="0"/>
              </a:rPr>
              <a:t>C</a:t>
            </a:r>
            <a:r>
              <a:rPr lang="en-US" sz="1100" dirty="0">
                <a:effectLst/>
                <a:latin typeface="Arial" panose="020B0604020202020204" pitchFamily="34" charset="0"/>
                <a:ea typeface="Calibri" panose="020F0502020204030204" pitchFamily="34" charset="0"/>
                <a:cs typeface="Times New Roman" panose="02020603050405020304" pitchFamily="18" charset="0"/>
              </a:rPr>
              <a:t>o-operatives in certain sectors, such as the sewing sector, </a:t>
            </a:r>
            <a:r>
              <a:rPr lang="en-US" sz="1100" dirty="0">
                <a:latin typeface="Arial" panose="020B0604020202020204" pitchFamily="34" charset="0"/>
                <a:ea typeface="Calibri" panose="020F0502020204030204" pitchFamily="34" charset="0"/>
                <a:cs typeface="Times New Roman" panose="02020603050405020304" pitchFamily="18" charset="0"/>
              </a:rPr>
              <a:t>may</a:t>
            </a:r>
            <a:r>
              <a:rPr lang="en-US" sz="1100" dirty="0">
                <a:effectLst/>
                <a:latin typeface="Arial" panose="020B0604020202020204" pitchFamily="34" charset="0"/>
                <a:ea typeface="Calibri" panose="020F0502020204030204" pitchFamily="34" charset="0"/>
                <a:cs typeface="Times New Roman" panose="02020603050405020304" pitchFamily="18" charset="0"/>
              </a:rPr>
              <a:t> face the challenge of being unable to afford material for production post the COVID-19 period, given that their suppliers shut down during the COVID-19 period.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73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288854" y="197025"/>
            <a:ext cx="7886700" cy="590401"/>
          </a:xfrm>
          <a:prstGeom prst="rect">
            <a:avLst/>
          </a:prstGeom>
        </p:spPr>
        <p:txBody>
          <a:bodyPr>
            <a:noAutofit/>
          </a:bodyPr>
          <a:lstStyle/>
          <a:p>
            <a:pPr algn="ctr"/>
            <a:r>
              <a:rPr lang="en-ZA" sz="2500" b="1" dirty="0">
                <a:latin typeface="Arial" panose="020B0604020202020204" pitchFamily="34" charset="0"/>
                <a:cs typeface="Arial" panose="020B0604020202020204" pitchFamily="34" charset="0"/>
              </a:rPr>
              <a:t>Adapting to Challenges Caused by COVID-19</a:t>
            </a:r>
          </a:p>
        </p:txBody>
      </p:sp>
      <p:sp>
        <p:nvSpPr>
          <p:cNvPr id="8" name="Slide Number Placeholder 7"/>
          <p:cNvSpPr>
            <a:spLocks noGrp="1"/>
          </p:cNvSpPr>
          <p:nvPr>
            <p:ph type="sldNum" sz="quarter" idx="12"/>
          </p:nvPr>
        </p:nvSpPr>
        <p:spPr>
          <a:xfrm>
            <a:off x="6457950" y="6381300"/>
            <a:ext cx="2057400" cy="365125"/>
          </a:xfrm>
        </p:spPr>
        <p:txBody>
          <a:bodyPr/>
          <a:lstStyle/>
          <a:p>
            <a:fld id="{AC3C8084-AA27-4274-95A3-D1DE450D2A6E}" type="slidenum">
              <a:rPr lang="en-ZA">
                <a:solidFill>
                  <a:prstClr val="black">
                    <a:tint val="75000"/>
                  </a:prstClr>
                </a:solidFill>
                <a:latin typeface="Calibri"/>
              </a:rPr>
              <a:pPr/>
              <a:t>13</a:t>
            </a:fld>
            <a:endParaRPr lang="en-ZA" dirty="0">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7" name="Chart 6">
            <a:extLst>
              <a:ext uri="{FF2B5EF4-FFF2-40B4-BE49-F238E27FC236}">
                <a16:creationId xmlns:a16="http://schemas.microsoft.com/office/drawing/2014/main" id="{B535BA9C-4E99-4D50-8BAD-4437D5D2722C}"/>
              </a:ext>
            </a:extLst>
          </p:cNvPr>
          <p:cNvGraphicFramePr/>
          <p:nvPr>
            <p:extLst>
              <p:ext uri="{D42A27DB-BD31-4B8C-83A1-F6EECF244321}">
                <p14:modId xmlns:p14="http://schemas.microsoft.com/office/powerpoint/2010/main" val="872079411"/>
              </p:ext>
            </p:extLst>
          </p:nvPr>
        </p:nvGraphicFramePr>
        <p:xfrm>
          <a:off x="204716" y="905740"/>
          <a:ext cx="8710189" cy="354130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2">
            <a:extLst>
              <a:ext uri="{FF2B5EF4-FFF2-40B4-BE49-F238E27FC236}">
                <a16:creationId xmlns:a16="http://schemas.microsoft.com/office/drawing/2014/main" id="{883F0FC9-211B-4583-A6B3-11C2509DDF4B}"/>
              </a:ext>
            </a:extLst>
          </p:cNvPr>
          <p:cNvSpPr txBox="1">
            <a:spLocks noChangeArrowheads="1"/>
          </p:cNvSpPr>
          <p:nvPr/>
        </p:nvSpPr>
        <p:spPr bwMode="auto">
          <a:xfrm>
            <a:off x="204716" y="5872980"/>
            <a:ext cx="8710190" cy="756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tabLst>
                <a:tab pos="2865755" algn="ctr"/>
                <a:tab pos="5731510" algn="r"/>
                <a:tab pos="457200" algn="l"/>
              </a:tabLst>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2865755" algn="ctr"/>
                <a:tab pos="5731510" algn="r"/>
                <a:tab pos="457200" algn="l"/>
              </a:tabLst>
            </a:pPr>
            <a:r>
              <a:rPr lang="en-US" sz="1100" dirty="0">
                <a:latin typeface="Arial" panose="020B0604020202020204" pitchFamily="34" charset="0"/>
                <a:cs typeface="Arial" panose="020B0604020202020204" pitchFamily="34" charset="0"/>
              </a:rPr>
              <a:t>Other co-operatives were unable to adapt to the challenges brought by the COVID-19 National Lockdown, and were, therefore, forced to close their business due to a lack of finances and a lack of knowledge regarding how to apply for financial assistance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865755" algn="ctr"/>
                <a:tab pos="5731510" algn="r"/>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A3FD0672-8396-4530-9658-45643CD0758B}"/>
              </a:ext>
            </a:extLst>
          </p:cNvPr>
          <p:cNvSpPr txBox="1">
            <a:spLocks noChangeArrowheads="1"/>
          </p:cNvSpPr>
          <p:nvPr/>
        </p:nvSpPr>
        <p:spPr bwMode="auto">
          <a:xfrm>
            <a:off x="204716" y="4625864"/>
            <a:ext cx="8710191" cy="1174115"/>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tabLst>
                <a:tab pos="2865755" algn="ctr"/>
                <a:tab pos="5731510" algn="r"/>
                <a:tab pos="457200" algn="l"/>
              </a:tabLst>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Positive Practices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Some co-operatives were able to adapt to the challenges caused by the COVID-19 National Lockdown by producing and selling PPE items</a:t>
            </a:r>
            <a:r>
              <a:rPr lang="en-US" sz="1100" dirty="0">
                <a:latin typeface="Arial" panose="020B0604020202020204" pitchFamily="34" charset="0"/>
                <a:ea typeface="Calibri" panose="020F0502020204030204" pitchFamily="34"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to their communities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Some co-operatives adopted certain measures, such as the pooling of financial resources and the use of digital platforms in their operations in order to be able to adapt to the challenges posed by the COVID-19 pandemic</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tabLst>
                <a:tab pos="2865755" algn="ctr"/>
                <a:tab pos="5731510" algn="r"/>
                <a:tab pos="4572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41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14</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graphicFrame>
        <p:nvGraphicFramePr>
          <p:cNvPr id="7" name="Chart 6">
            <a:extLst>
              <a:ext uri="{FF2B5EF4-FFF2-40B4-BE49-F238E27FC236}">
                <a16:creationId xmlns:a16="http://schemas.microsoft.com/office/drawing/2014/main" id="{A6E47D25-06F8-49B8-8A6A-50C83EDFCD6B}"/>
              </a:ext>
            </a:extLst>
          </p:cNvPr>
          <p:cNvGraphicFramePr/>
          <p:nvPr>
            <p:extLst>
              <p:ext uri="{D42A27DB-BD31-4B8C-83A1-F6EECF244321}">
                <p14:modId xmlns:p14="http://schemas.microsoft.com/office/powerpoint/2010/main" val="175088148"/>
              </p:ext>
            </p:extLst>
          </p:nvPr>
        </p:nvGraphicFramePr>
        <p:xfrm>
          <a:off x="97288" y="875901"/>
          <a:ext cx="5325317" cy="316359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2">
            <a:extLst>
              <a:ext uri="{FF2B5EF4-FFF2-40B4-BE49-F238E27FC236}">
                <a16:creationId xmlns:a16="http://schemas.microsoft.com/office/drawing/2014/main" id="{5A3446B5-2DB8-4155-B1E0-8ECC69D180BF}"/>
              </a:ext>
            </a:extLst>
          </p:cNvPr>
          <p:cNvSpPr txBox="1">
            <a:spLocks noChangeArrowheads="1"/>
          </p:cNvSpPr>
          <p:nvPr/>
        </p:nvSpPr>
        <p:spPr bwMode="auto">
          <a:xfrm>
            <a:off x="5597695" y="1755700"/>
            <a:ext cx="3449017" cy="1404000"/>
          </a:xfrm>
          <a:prstGeom prst="rect">
            <a:avLst/>
          </a:prstGeom>
          <a:solidFill>
            <a:srgbClr val="DAE3F3"/>
          </a:solidFill>
          <a:ln w="12700">
            <a:solidFill>
              <a:sysClr val="windowText" lastClr="000000"/>
            </a:solidFill>
            <a:miter lim="800000"/>
            <a:headEnd/>
            <a:tailEnd/>
          </a:ln>
        </p:spPr>
        <p:txBody>
          <a:bodyPr rot="0" vert="horz" wrap="square" lIns="91440" tIns="45720" rIns="91440" bIns="45720" anchor="t" anchorCtr="0">
            <a:noAutofit/>
          </a:bodyPr>
          <a:lstStyle/>
          <a:p>
            <a:pPr algn="just">
              <a:spcAft>
                <a:spcPts val="800"/>
              </a:spcAft>
            </a:pPr>
            <a:r>
              <a:rPr lang="en-US" sz="1100" dirty="0">
                <a:effectLst/>
                <a:latin typeface="Arial" panose="020B0604020202020204" pitchFamily="34" charset="0"/>
                <a:ea typeface="Calibri" panose="020F0502020204030204" pitchFamily="34" charset="0"/>
              </a:rPr>
              <a:t>“[Co-operatives] are able to create jobs and pay stipends to their workers. We need to create an environment where they will be able to upscale their activities and give them access to markets. They can play a big role [in reducing unemployment] if they are adequately supported by government.  </a:t>
            </a:r>
            <a:endParaRPr lang="en-ZA" sz="1100" dirty="0">
              <a:effectLst/>
              <a:latin typeface="Arial" panose="020B0604020202020204" pitchFamily="34" charset="0"/>
              <a:ea typeface="Calibri" panose="020F0502020204030204" pitchFamily="34" charset="0"/>
            </a:endParaRPr>
          </a:p>
          <a:p>
            <a:pPr>
              <a:spcAft>
                <a:spcPts val="8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(NDA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113">
            <a:extLst>
              <a:ext uri="{FF2B5EF4-FFF2-40B4-BE49-F238E27FC236}">
                <a16:creationId xmlns:a16="http://schemas.microsoft.com/office/drawing/2014/main" id="{B9B851D8-7FFB-14E3-7E57-25FD6A7983F4}"/>
              </a:ext>
            </a:extLst>
          </p:cNvPr>
          <p:cNvSpPr txBox="1">
            <a:spLocks noChangeArrowheads="1"/>
          </p:cNvSpPr>
          <p:nvPr/>
        </p:nvSpPr>
        <p:spPr bwMode="auto">
          <a:xfrm>
            <a:off x="97288" y="4149865"/>
            <a:ext cx="8949424" cy="1116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800"/>
              </a:spcAft>
              <a:tabLst>
                <a:tab pos="2576830" algn="l"/>
              </a:tabLs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Positive Practices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spcBef>
                <a:spcPts val="200"/>
              </a:spcBef>
              <a:spcAft>
                <a:spcPts val="2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Consolas" panose="020B0609020204030204" pitchFamily="49" charset="0"/>
              </a:rPr>
              <a:t>The majority of stakeholders agreed that co-operatives could play a meaningful role in alleviating unemployment post COVID-19. Noting that co-operatives are the pillar of small and micro enterprises, which have a strong ability to create jobs</a:t>
            </a:r>
            <a:r>
              <a:rPr lang="en-ZA" sz="1100" dirty="0">
                <a:latin typeface="Consolas" panose="020B0609020204030204" pitchFamily="49" charset="0"/>
                <a:ea typeface="Calibri" panose="020F0502020204030204" pitchFamily="34" charset="0"/>
                <a:cs typeface="Consolas" panose="020B0609020204030204" pitchFamily="49" charset="0"/>
              </a:rPr>
              <a:t>. </a:t>
            </a:r>
            <a:r>
              <a:rPr lang="en-US" sz="1100" dirty="0">
                <a:effectLst/>
                <a:latin typeface="Arial" panose="020B0604020202020204" pitchFamily="34" charset="0"/>
                <a:ea typeface="Calibri" panose="020F0502020204030204" pitchFamily="34" charset="0"/>
                <a:cs typeface="Consolas" panose="020B0609020204030204" pitchFamily="49" charset="0"/>
              </a:rPr>
              <a:t>Co-operatives have a comparative advantage over other enterprises when it comes to job creation due to their labor-intensive nature which requires vast human resources.</a:t>
            </a:r>
            <a:endParaRPr lang="en-ZA" sz="1100" dirty="0">
              <a:effectLst/>
              <a:latin typeface="Consolas" panose="020B0609020204030204" pitchFamily="49" charset="0"/>
              <a:ea typeface="Calibri" panose="020F0502020204030204" pitchFamily="34" charset="0"/>
              <a:cs typeface="Consolas" panose="020B0609020204030204" pitchFamily="49" charset="0"/>
            </a:endParaRPr>
          </a:p>
          <a:p>
            <a:pPr algn="just">
              <a:spcAft>
                <a:spcPts val="8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145">
            <a:extLst>
              <a:ext uri="{FF2B5EF4-FFF2-40B4-BE49-F238E27FC236}">
                <a16:creationId xmlns:a16="http://schemas.microsoft.com/office/drawing/2014/main" id="{DC54EADE-01FF-9F7C-5283-8D25B068AC7B}"/>
              </a:ext>
            </a:extLst>
          </p:cNvPr>
          <p:cNvSpPr txBox="1">
            <a:spLocks noChangeArrowheads="1"/>
          </p:cNvSpPr>
          <p:nvPr/>
        </p:nvSpPr>
        <p:spPr bwMode="auto">
          <a:xfrm>
            <a:off x="97288" y="5315110"/>
            <a:ext cx="8949424" cy="1296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tabLst>
                <a:tab pos="2865755" algn="ctr"/>
                <a:tab pos="5731510" algn="r"/>
                <a:tab pos="457200" algn="l"/>
              </a:tabLs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spcBef>
                <a:spcPts val="200"/>
              </a:spcBef>
              <a:spcAft>
                <a:spcPts val="200"/>
              </a:spcAft>
              <a:buFont typeface="Arial" panose="020B0604020202020204" pitchFamily="34" charset="0"/>
              <a:buChar char="•"/>
            </a:pPr>
            <a:r>
              <a:rPr lang="en-US" sz="1100" dirty="0">
                <a:latin typeface="Arial" panose="020B0604020202020204" pitchFamily="34" charset="0"/>
              </a:rPr>
              <a:t>There is a need for improvement regarding the management of co-operatives and the establishment of management structures. It was suggested that mentorship and entrepreneurial training be offered to co-operatives with financial management and administration skills. </a:t>
            </a:r>
            <a:endParaRPr lang="en-ZA" sz="1100" dirty="0">
              <a:latin typeface="Arial" panose="020B0604020202020204" pitchFamily="34" charset="0"/>
            </a:endParaRPr>
          </a:p>
          <a:p>
            <a:pPr marL="226695" indent="-226695" algn="just">
              <a:spcBef>
                <a:spcPts val="200"/>
              </a:spcBef>
              <a:spcAft>
                <a:spcPts val="200"/>
              </a:spcAft>
              <a:buFont typeface="Arial" panose="020B0604020202020204" pitchFamily="34" charset="0"/>
              <a:buChar char="•"/>
            </a:pPr>
            <a:r>
              <a:rPr lang="en-US" sz="1100" dirty="0">
                <a:latin typeface="Arial" panose="020B0604020202020204" pitchFamily="34" charset="0"/>
              </a:rPr>
              <a:t>Some respondents indicated that co-operatives contributed towards reducing unemployment before the COVID-19 pandemic and still continue to do so, however, challenges such as the loss of employees and income negatively affected the ability of co-operatives to create jobs.</a:t>
            </a:r>
            <a:endParaRPr lang="en-ZA" sz="1100" dirty="0">
              <a:latin typeface="Arial" panose="020B0604020202020204" pitchFamily="34" charset="0"/>
            </a:endParaRPr>
          </a:p>
          <a:p>
            <a:pPr algn="just">
              <a:lnSpc>
                <a:spcPct val="150000"/>
              </a:lnSpc>
              <a:spcAft>
                <a:spcPts val="800"/>
              </a:spcAft>
            </a:pP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88500" y="129325"/>
            <a:ext cx="7884000" cy="590401"/>
          </a:xfrm>
          <a:prstGeom prst="rect">
            <a:avLst/>
          </a:prstGeom>
          <a:solidFill>
            <a:schemeClr val="bg1"/>
          </a:solidFill>
        </p:spPr>
        <p:txBody>
          <a:bodyPr lIns="0" rIns="0">
            <a:noAutofit/>
          </a:bodyPr>
          <a:lstStyle/>
          <a:p>
            <a:pPr algn="ctr"/>
            <a:r>
              <a:rPr lang="en-ZA" sz="2500" b="1" dirty="0">
                <a:latin typeface="Arial" panose="020B0604020202020204" pitchFamily="34" charset="0"/>
                <a:cs typeface="Arial" panose="020B0604020202020204" pitchFamily="34" charset="0"/>
              </a:rPr>
              <a:t>Co-operatives Contribution Towards Unemployment </a:t>
            </a:r>
          </a:p>
        </p:txBody>
      </p:sp>
    </p:spTree>
    <p:extLst>
      <p:ext uri="{BB962C8B-B14F-4D97-AF65-F5344CB8AC3E}">
        <p14:creationId xmlns:p14="http://schemas.microsoft.com/office/powerpoint/2010/main" val="79010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238837"/>
            <a:ext cx="7064847" cy="590401"/>
          </a:xfrm>
          <a:prstGeom prst="rect">
            <a:avLst/>
          </a:prstGeom>
        </p:spPr>
        <p:txBody>
          <a:bodyPr>
            <a:normAutofit fontScale="90000"/>
          </a:bodyPr>
          <a:lstStyle/>
          <a:p>
            <a:pPr algn="ctr"/>
            <a:r>
              <a:rPr lang="en-ZA" sz="2600" b="1" dirty="0">
                <a:latin typeface="Arial" panose="020B0604020202020204" pitchFamily="34" charset="0"/>
                <a:cs typeface="Arial" panose="020B0604020202020204" pitchFamily="34" charset="0"/>
              </a:rPr>
              <a:t>Support Received During the COVID-19 Period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15</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9" name="Chart 8">
            <a:extLst>
              <a:ext uri="{FF2B5EF4-FFF2-40B4-BE49-F238E27FC236}">
                <a16:creationId xmlns:a16="http://schemas.microsoft.com/office/drawing/2014/main" id="{6DB046FD-3833-46BB-B50D-23D865F7B2C8}"/>
              </a:ext>
            </a:extLst>
          </p:cNvPr>
          <p:cNvGraphicFramePr/>
          <p:nvPr>
            <p:extLst>
              <p:ext uri="{D42A27DB-BD31-4B8C-83A1-F6EECF244321}">
                <p14:modId xmlns:p14="http://schemas.microsoft.com/office/powerpoint/2010/main" val="1409189860"/>
              </p:ext>
            </p:extLst>
          </p:nvPr>
        </p:nvGraphicFramePr>
        <p:xfrm>
          <a:off x="142742" y="912789"/>
          <a:ext cx="3950791" cy="36273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8B7A6865-D36F-4D34-86C7-F1D5D2F935AF}"/>
              </a:ext>
            </a:extLst>
          </p:cNvPr>
          <p:cNvGraphicFramePr/>
          <p:nvPr>
            <p:extLst>
              <p:ext uri="{D42A27DB-BD31-4B8C-83A1-F6EECF244321}">
                <p14:modId xmlns:p14="http://schemas.microsoft.com/office/powerpoint/2010/main" val="1150160072"/>
              </p:ext>
            </p:extLst>
          </p:nvPr>
        </p:nvGraphicFramePr>
        <p:xfrm>
          <a:off x="4148929" y="912790"/>
          <a:ext cx="4894709" cy="3627314"/>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Box 2">
            <a:extLst>
              <a:ext uri="{FF2B5EF4-FFF2-40B4-BE49-F238E27FC236}">
                <a16:creationId xmlns:a16="http://schemas.microsoft.com/office/drawing/2014/main" id="{F8565746-97C6-4EE0-9872-EF343FA79FBD}"/>
              </a:ext>
            </a:extLst>
          </p:cNvPr>
          <p:cNvSpPr txBox="1">
            <a:spLocks noChangeArrowheads="1"/>
          </p:cNvSpPr>
          <p:nvPr/>
        </p:nvSpPr>
        <p:spPr bwMode="auto">
          <a:xfrm>
            <a:off x="97288" y="4742765"/>
            <a:ext cx="8946350" cy="1044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800"/>
              </a:spcAf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00"/>
              </a:spcAft>
              <a:tabLst>
                <a:tab pos="2865755" algn="ctr"/>
                <a:tab pos="5731510" algn="r"/>
                <a:tab pos="457200" algn="l"/>
              </a:tabLst>
            </a:pPr>
            <a:r>
              <a:rPr lang="en-US" sz="1100" dirty="0">
                <a:latin typeface="Arial" panose="020B0604020202020204" pitchFamily="34" charset="0"/>
                <a:ea typeface="Calibri" panose="020F0502020204030204" pitchFamily="34" charset="0"/>
                <a:cs typeface="Times New Roman" panose="02020603050405020304" pitchFamily="18" charset="0"/>
              </a:rPr>
              <a:t>S</a:t>
            </a:r>
            <a:r>
              <a:rPr lang="en-US" sz="1100" dirty="0">
                <a:effectLst/>
                <a:latin typeface="Arial" panose="020B0604020202020204" pitchFamily="34" charset="0"/>
                <a:ea typeface="Calibri" panose="020F0502020204030204" pitchFamily="34" charset="0"/>
                <a:cs typeface="Times New Roman" panose="02020603050405020304" pitchFamily="18" charset="0"/>
              </a:rPr>
              <a:t>everal co-operatives did not receive any form of support from the government, private sector and the NDA during COVID-19</a:t>
            </a:r>
            <a:r>
              <a:rPr lang="en-US" sz="1100" dirty="0">
                <a:latin typeface="Arial" panose="020B0604020202020204" pitchFamily="34" charset="0"/>
                <a:ea typeface="Calibri" panose="020F0502020204030204" pitchFamily="34"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due to a lack of access to information; a lack of awareness regarding the types of support available </a:t>
            </a:r>
            <a:r>
              <a:rPr lang="en-US" sz="1100" dirty="0">
                <a:latin typeface="Arial" panose="020B0604020202020204" pitchFamily="34" charset="0"/>
                <a:ea typeface="Calibri" panose="020F0502020204030204" pitchFamily="34" charset="0"/>
                <a:cs typeface="Times New Roman" panose="02020603050405020304" pitchFamily="18" charset="0"/>
              </a:rPr>
              <a:t>and a </a:t>
            </a:r>
            <a:r>
              <a:rPr lang="en-US" sz="1100" dirty="0">
                <a:effectLst/>
                <a:latin typeface="Arial" panose="020B0604020202020204" pitchFamily="34" charset="0"/>
                <a:ea typeface="Calibri" panose="020F0502020204030204" pitchFamily="34" charset="0"/>
                <a:cs typeface="Times New Roman" panose="02020603050405020304" pitchFamily="18" charset="0"/>
              </a:rPr>
              <a:t>lack of awareness regarding how to apply for the available support. Other barriers cited included the third-party costs associated with applying for support and compliance requirements not being met.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19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528058" y="210096"/>
            <a:ext cx="7886700" cy="590401"/>
          </a:xfrm>
          <a:prstGeom prst="rect">
            <a:avLst/>
          </a:prstGeom>
        </p:spPr>
        <p:txBody>
          <a:bodyPr>
            <a:normAutofit/>
          </a:bodyPr>
          <a:lstStyle/>
          <a:p>
            <a:pPr algn="ctr"/>
            <a:r>
              <a:rPr lang="en-ZA" sz="2500" b="1" dirty="0">
                <a:latin typeface="Arial" panose="020B0604020202020204" pitchFamily="34" charset="0"/>
                <a:cs typeface="Arial" panose="020B0604020202020204" pitchFamily="34" charset="0"/>
              </a:rPr>
              <a:t>Impact of Support Received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16</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17" name="Chart 16">
            <a:extLst>
              <a:ext uri="{FF2B5EF4-FFF2-40B4-BE49-F238E27FC236}">
                <a16:creationId xmlns:a16="http://schemas.microsoft.com/office/drawing/2014/main" id="{2E189B16-5CBF-485E-847A-92F46EF29152}"/>
              </a:ext>
            </a:extLst>
          </p:cNvPr>
          <p:cNvGraphicFramePr/>
          <p:nvPr>
            <p:extLst>
              <p:ext uri="{D42A27DB-BD31-4B8C-83A1-F6EECF244321}">
                <p14:modId xmlns:p14="http://schemas.microsoft.com/office/powerpoint/2010/main" val="3183840214"/>
              </p:ext>
            </p:extLst>
          </p:nvPr>
        </p:nvGraphicFramePr>
        <p:xfrm>
          <a:off x="688706" y="881102"/>
          <a:ext cx="7763672" cy="37080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 Box 2">
            <a:extLst>
              <a:ext uri="{FF2B5EF4-FFF2-40B4-BE49-F238E27FC236}">
                <a16:creationId xmlns:a16="http://schemas.microsoft.com/office/drawing/2014/main" id="{15CEB299-05B5-423A-9B85-7D3F4864B9A7}"/>
              </a:ext>
            </a:extLst>
          </p:cNvPr>
          <p:cNvSpPr txBox="1">
            <a:spLocks noChangeArrowheads="1"/>
          </p:cNvSpPr>
          <p:nvPr/>
        </p:nvSpPr>
        <p:spPr bwMode="auto">
          <a:xfrm>
            <a:off x="232012" y="5581560"/>
            <a:ext cx="8682894" cy="1044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Bef>
                <a:spcPts val="600"/>
              </a:spcBef>
              <a:spcAft>
                <a:spcPts val="800"/>
              </a:spcAf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Key Finding</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100" dirty="0">
                <a:latin typeface="Arial" panose="020B0604020202020204" pitchFamily="34" charset="0"/>
              </a:rPr>
              <a:t>Despite some co-operatives receiving support, it was not as effective due to the challenges that they continued to face as a result of the lockdown restrictions. It was found that some co-operatives lost customers and were unable to sell products, subsequently, these co-operatives could not keep operating</a:t>
            </a:r>
            <a:r>
              <a:rPr lang="en-US" sz="1100" dirty="0">
                <a:effectLst/>
                <a:latin typeface="Arial" panose="020B0604020202020204" pitchFamily="34" charset="0"/>
                <a:ea typeface="Calibri" panose="020F0502020204030204" pitchFamily="34" charset="0"/>
                <a:cs typeface="Consolas" panose="020B0609020204030204" pitchFamily="49" charset="0"/>
              </a:rPr>
              <a:t>. Certain stakeholders were also of the view that the lack of monitoring once support was allocated to co-operatives, resulted in a lack of accountability and the misuse of funds. </a:t>
            </a:r>
            <a:endParaRPr lang="en-ZA" sz="11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20" name="Text Box 2">
            <a:extLst>
              <a:ext uri="{FF2B5EF4-FFF2-40B4-BE49-F238E27FC236}">
                <a16:creationId xmlns:a16="http://schemas.microsoft.com/office/drawing/2014/main" id="{5992946D-1C40-4C9A-9B12-1DC1B8A66479}"/>
              </a:ext>
            </a:extLst>
          </p:cNvPr>
          <p:cNvSpPr txBox="1">
            <a:spLocks noChangeArrowheads="1"/>
          </p:cNvSpPr>
          <p:nvPr/>
        </p:nvSpPr>
        <p:spPr bwMode="auto">
          <a:xfrm>
            <a:off x="229095" y="4654973"/>
            <a:ext cx="8682894" cy="864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800"/>
              </a:spcAf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Positive Practice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100" dirty="0">
                <a:effectLst/>
                <a:latin typeface="Arial" panose="020B0604020202020204" pitchFamily="34" charset="0"/>
                <a:ea typeface="Calibri" panose="020F0502020204030204" pitchFamily="34" charset="0"/>
                <a:cs typeface="Consolas" panose="020B0609020204030204" pitchFamily="49" charset="0"/>
              </a:rPr>
              <a:t>Several co-operatives were able to continue operating during the COVID-19 lockdown as a result of the support received from the government, private institutions and the NDA. The NDA should continue providing resources and other forms of support to co-operatives post COVID-19 to facilitate their contribution to economic recovery and reform. </a:t>
            </a:r>
          </a:p>
        </p:txBody>
      </p:sp>
    </p:spTree>
    <p:extLst>
      <p:ext uri="{BB962C8B-B14F-4D97-AF65-F5344CB8AC3E}">
        <p14:creationId xmlns:p14="http://schemas.microsoft.com/office/powerpoint/2010/main" val="26749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209817"/>
            <a:ext cx="7207107" cy="590401"/>
          </a:xfrm>
          <a:prstGeom prst="rect">
            <a:avLst/>
          </a:prstGeom>
        </p:spPr>
        <p:txBody>
          <a:bodyPr>
            <a:noAutofit/>
          </a:bodyPr>
          <a:lstStyle/>
          <a:p>
            <a:pPr algn="ctr"/>
            <a:r>
              <a:rPr lang="en-ZA" sz="2500" b="1" dirty="0">
                <a:latin typeface="Arial" panose="020B0604020202020204" pitchFamily="34" charset="0"/>
                <a:cs typeface="Arial" panose="020B0604020202020204" pitchFamily="34" charset="0"/>
              </a:rPr>
              <a:t>Role of Government, Private Sector and NDA</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17</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9" name="Chart 8">
            <a:extLst>
              <a:ext uri="{FF2B5EF4-FFF2-40B4-BE49-F238E27FC236}">
                <a16:creationId xmlns:a16="http://schemas.microsoft.com/office/drawing/2014/main" id="{6557094C-1923-4242-8A9B-D785018F1169}"/>
              </a:ext>
            </a:extLst>
          </p:cNvPr>
          <p:cNvGraphicFramePr/>
          <p:nvPr>
            <p:extLst>
              <p:ext uri="{D42A27DB-BD31-4B8C-83A1-F6EECF244321}">
                <p14:modId xmlns:p14="http://schemas.microsoft.com/office/powerpoint/2010/main" val="2465653570"/>
              </p:ext>
            </p:extLst>
          </p:nvPr>
        </p:nvGraphicFramePr>
        <p:xfrm>
          <a:off x="97289" y="873510"/>
          <a:ext cx="4060041" cy="3698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46398F1E-7E51-08E3-61B1-37B2BB3F202D}"/>
              </a:ext>
            </a:extLst>
          </p:cNvPr>
          <p:cNvGraphicFramePr/>
          <p:nvPr>
            <p:extLst>
              <p:ext uri="{D42A27DB-BD31-4B8C-83A1-F6EECF244321}">
                <p14:modId xmlns:p14="http://schemas.microsoft.com/office/powerpoint/2010/main" val="1027345544"/>
              </p:ext>
            </p:extLst>
          </p:nvPr>
        </p:nvGraphicFramePr>
        <p:xfrm>
          <a:off x="4242653" y="873511"/>
          <a:ext cx="4804055" cy="3698618"/>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Box 2">
            <a:extLst>
              <a:ext uri="{FF2B5EF4-FFF2-40B4-BE49-F238E27FC236}">
                <a16:creationId xmlns:a16="http://schemas.microsoft.com/office/drawing/2014/main" id="{775D0F4E-6817-8DBB-DD87-3BDA440DC8BA}"/>
              </a:ext>
            </a:extLst>
          </p:cNvPr>
          <p:cNvSpPr txBox="1">
            <a:spLocks noChangeArrowheads="1"/>
          </p:cNvSpPr>
          <p:nvPr/>
        </p:nvSpPr>
        <p:spPr bwMode="auto">
          <a:xfrm>
            <a:off x="97288" y="4687953"/>
            <a:ext cx="8949421" cy="1728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Bef>
                <a:spcPts val="600"/>
              </a:spcBef>
              <a:spcAft>
                <a:spcPts val="800"/>
              </a:spcAf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6695" indent="-226695" algn="just">
              <a:spcBef>
                <a:spcPts val="200"/>
              </a:spcBef>
              <a:spcAft>
                <a:spcPts val="2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Consolas" panose="020B0609020204030204" pitchFamily="49" charset="0"/>
              </a:rPr>
              <a:t>Some co-operatives stated that both financial and non-financial assistance would be required from government in order to address the challenges encountered.</a:t>
            </a:r>
            <a:endParaRPr lang="en-ZA" sz="1100" dirty="0">
              <a:effectLst/>
              <a:latin typeface="Consolas" panose="020B0609020204030204" pitchFamily="49" charset="0"/>
              <a:ea typeface="Calibri" panose="020F0502020204030204" pitchFamily="34" charset="0"/>
              <a:cs typeface="Consolas" panose="020B0609020204030204" pitchFamily="49" charset="0"/>
            </a:endParaRPr>
          </a:p>
          <a:p>
            <a:pPr marL="226695" indent="-226695" algn="just">
              <a:spcBef>
                <a:spcPts val="200"/>
              </a:spcBef>
              <a:spcAft>
                <a:spcPts val="2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Consolas" panose="020B0609020204030204" pitchFamily="49" charset="0"/>
              </a:rPr>
              <a:t>It was found that government support may not be beneficial to some co-operatives, with some stakeholders highlighting that there appears to be a lack of collaboration, trust and a shared vision amongst co-operative members. </a:t>
            </a:r>
          </a:p>
          <a:p>
            <a:pPr marL="226695" indent="-226695" algn="just">
              <a:spcBef>
                <a:spcPts val="200"/>
              </a:spcBef>
              <a:spcAft>
                <a:spcPts val="2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Consolas" panose="020B0609020204030204" pitchFamily="49" charset="0"/>
              </a:rPr>
              <a:t>There appears to be a need for training aimed at upskilling co-operatives to allow them to contribute to the economy.</a:t>
            </a:r>
            <a:endParaRPr lang="en-ZA" sz="1100" dirty="0">
              <a:effectLst/>
              <a:latin typeface="Consolas" panose="020B0609020204030204" pitchFamily="49" charset="0"/>
              <a:ea typeface="Calibri" panose="020F0502020204030204" pitchFamily="34" charset="0"/>
              <a:cs typeface="Consolas" panose="020B0609020204030204" pitchFamily="49" charset="0"/>
            </a:endParaRPr>
          </a:p>
          <a:p>
            <a:pPr marL="226695" indent="-226695" algn="just">
              <a:spcBef>
                <a:spcPts val="200"/>
              </a:spcBef>
              <a:spcAft>
                <a:spcPts val="200"/>
              </a:spcAft>
              <a:buFont typeface="Arial" panose="020B0604020202020204" pitchFamily="34" charset="0"/>
              <a:buChar char="•"/>
            </a:pPr>
            <a:r>
              <a:rPr lang="en-US" sz="1100" dirty="0">
                <a:latin typeface="Arial" panose="020B0604020202020204" pitchFamily="34" charset="0"/>
                <a:ea typeface="Calibri" panose="020F0502020204030204" pitchFamily="34" charset="0"/>
                <a:cs typeface="Consolas" panose="020B0609020204030204" pitchFamily="49" charset="0"/>
              </a:rPr>
              <a:t>I</a:t>
            </a:r>
            <a:r>
              <a:rPr lang="en-US" sz="1100" dirty="0">
                <a:effectLst/>
                <a:latin typeface="Arial" panose="020B0604020202020204" pitchFamily="34" charset="0"/>
                <a:ea typeface="Calibri" panose="020F0502020204030204" pitchFamily="34" charset="0"/>
                <a:cs typeface="Consolas" panose="020B0609020204030204" pitchFamily="49" charset="0"/>
              </a:rPr>
              <a:t>neffective implementation of the current legislation and policies appears to have prevented local government from providing support to co-operatives. </a:t>
            </a:r>
            <a:endParaRPr lang="en-ZA" sz="110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94755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759279" y="2837735"/>
            <a:ext cx="7886700" cy="756000"/>
          </a:xfrm>
          <a:prstGeom prst="rect">
            <a:avLst/>
          </a:prstGeom>
          <a:solidFill>
            <a:schemeClr val="accent1">
              <a:lumMod val="20000"/>
              <a:lumOff val="80000"/>
            </a:schemeClr>
          </a:solidFill>
          <a:ln w="12700">
            <a:solidFill>
              <a:srgbClr val="068E99"/>
            </a:solidFill>
          </a:ln>
        </p:spPr>
        <p:txBody>
          <a:bodyPr vert="horz" lIns="91440" tIns="45720" rIns="91440" bIns="45720" rtlCol="0" anchor="ctr">
            <a:normAutofit/>
          </a:bodyPr>
          <a:lstStyle/>
          <a:p>
            <a:pPr algn="ctr"/>
            <a:r>
              <a:rPr lang="en-ZA" sz="3600" dirty="0">
                <a:latin typeface="Arial" panose="020B0604020202020204" pitchFamily="34" charset="0"/>
                <a:cs typeface="Arial" panose="020B0604020202020204" pitchFamily="34" charset="0"/>
              </a:rPr>
              <a:t>Positive Practices to Continue</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18</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Tree>
    <p:extLst>
      <p:ext uri="{BB962C8B-B14F-4D97-AF65-F5344CB8AC3E}">
        <p14:creationId xmlns:p14="http://schemas.microsoft.com/office/powerpoint/2010/main" val="297054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1EEE7-1B25-D982-7F05-27C1E5077BAC}"/>
              </a:ext>
            </a:extLst>
          </p:cNvPr>
          <p:cNvSpPr>
            <a:spLocks noGrp="1"/>
          </p:cNvSpPr>
          <p:nvPr>
            <p:ph type="sldNum" sz="quarter" idx="12"/>
          </p:nvPr>
        </p:nvSpPr>
        <p:spPr/>
        <p:txBody>
          <a:bodyPr/>
          <a:lstStyle/>
          <a:p>
            <a:fld id="{AC3C8084-AA27-4274-95A3-D1DE450D2A6E}" type="slidenum">
              <a:rPr lang="en-ZA" smtClean="0"/>
              <a:pPr/>
              <a:t>19</a:t>
            </a:fld>
            <a:endParaRPr lang="en-ZA"/>
          </a:p>
        </p:txBody>
      </p:sp>
      <p:sp>
        <p:nvSpPr>
          <p:cNvPr id="5" name="Rectangle 4">
            <a:extLst>
              <a:ext uri="{FF2B5EF4-FFF2-40B4-BE49-F238E27FC236}">
                <a16:creationId xmlns:a16="http://schemas.microsoft.com/office/drawing/2014/main" id="{896D2739-28F7-E009-B027-765D051AC0E1}"/>
              </a:ext>
            </a:extLst>
          </p:cNvPr>
          <p:cNvSpPr/>
          <p:nvPr/>
        </p:nvSpPr>
        <p:spPr>
          <a:xfrm>
            <a:off x="559189" y="828567"/>
            <a:ext cx="1236197"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dirty="0">
                <a:solidFill>
                  <a:schemeClr val="tx1"/>
                </a:solidFill>
                <a:latin typeface="Arial" panose="020B0604020202020204" pitchFamily="34" charset="0"/>
                <a:cs typeface="Arial" panose="020B0604020202020204" pitchFamily="34" charset="0"/>
              </a:rPr>
              <a:t>Focus Area</a:t>
            </a:r>
          </a:p>
        </p:txBody>
      </p:sp>
      <p:sp>
        <p:nvSpPr>
          <p:cNvPr id="6" name="Rectangle: Rounded Corners 5">
            <a:extLst>
              <a:ext uri="{FF2B5EF4-FFF2-40B4-BE49-F238E27FC236}">
                <a16:creationId xmlns:a16="http://schemas.microsoft.com/office/drawing/2014/main" id="{71F0A803-EE8A-2A03-AA7B-5F2AE98946B3}"/>
              </a:ext>
            </a:extLst>
          </p:cNvPr>
          <p:cNvSpPr/>
          <p:nvPr/>
        </p:nvSpPr>
        <p:spPr>
          <a:xfrm>
            <a:off x="97288" y="1171924"/>
            <a:ext cx="2160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Impact of COVID-19 on Operations of Co-operatives</a:t>
            </a:r>
          </a:p>
        </p:txBody>
      </p:sp>
      <p:sp>
        <p:nvSpPr>
          <p:cNvPr id="7" name="Rectangle: Rounded Corners 6">
            <a:extLst>
              <a:ext uri="{FF2B5EF4-FFF2-40B4-BE49-F238E27FC236}">
                <a16:creationId xmlns:a16="http://schemas.microsoft.com/office/drawing/2014/main" id="{7730D1AA-B27C-7192-E38E-6A0849A0B6BF}"/>
              </a:ext>
            </a:extLst>
          </p:cNvPr>
          <p:cNvSpPr/>
          <p:nvPr/>
        </p:nvSpPr>
        <p:spPr>
          <a:xfrm>
            <a:off x="97288" y="2180279"/>
            <a:ext cx="2160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300"/>
              </a:spcBef>
              <a:spcAft>
                <a:spcPts val="300"/>
              </a:spcAft>
              <a:buClrTx/>
              <a:buSzTx/>
              <a:buFontTx/>
              <a:buNone/>
              <a:tabLst>
                <a:tab pos="2865755" algn="ctr"/>
                <a:tab pos="5731510" algn="r"/>
                <a:tab pos="457200" algn="l"/>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Co-operatives’ Ability to Adapt to the Challenges Faced During the COVID-19 National Lockdown </a:t>
            </a:r>
          </a:p>
        </p:txBody>
      </p:sp>
      <p:sp>
        <p:nvSpPr>
          <p:cNvPr id="8" name="Rectangle: Rounded Corners 7">
            <a:extLst>
              <a:ext uri="{FF2B5EF4-FFF2-40B4-BE49-F238E27FC236}">
                <a16:creationId xmlns:a16="http://schemas.microsoft.com/office/drawing/2014/main" id="{BA2EE6DB-1CE3-9DF6-67D8-F282A5DD5F12}"/>
              </a:ext>
            </a:extLst>
          </p:cNvPr>
          <p:cNvSpPr/>
          <p:nvPr/>
        </p:nvSpPr>
        <p:spPr>
          <a:xfrm>
            <a:off x="97288" y="3188634"/>
            <a:ext cx="2160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solidFill>
                  <a:schemeClr val="tx1"/>
                </a:solidFill>
                <a:latin typeface="Arial" panose="020B0604020202020204" pitchFamily="34" charset="0"/>
                <a:cs typeface="Arial" panose="020B0604020202020204" pitchFamily="34" charset="0"/>
              </a:rPr>
              <a:t>Satisfaction with Support Received </a:t>
            </a:r>
          </a:p>
        </p:txBody>
      </p:sp>
      <p:sp>
        <p:nvSpPr>
          <p:cNvPr id="9" name="Rectangle: Rounded Corners 8">
            <a:extLst>
              <a:ext uri="{FF2B5EF4-FFF2-40B4-BE49-F238E27FC236}">
                <a16:creationId xmlns:a16="http://schemas.microsoft.com/office/drawing/2014/main" id="{3533BED3-98EC-54A4-BEDB-3AFBB8E5C32D}"/>
              </a:ext>
            </a:extLst>
          </p:cNvPr>
          <p:cNvSpPr/>
          <p:nvPr/>
        </p:nvSpPr>
        <p:spPr>
          <a:xfrm>
            <a:off x="97288" y="4196989"/>
            <a:ext cx="2160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solidFill>
                  <a:schemeClr val="tx1"/>
                </a:solidFill>
                <a:latin typeface="Arial" panose="020B0604020202020204" pitchFamily="34" charset="0"/>
                <a:cs typeface="Arial" panose="020B0604020202020204" pitchFamily="34" charset="0"/>
              </a:rPr>
              <a:t>Impact of Support Received</a:t>
            </a:r>
          </a:p>
        </p:txBody>
      </p:sp>
      <p:sp>
        <p:nvSpPr>
          <p:cNvPr id="11" name="Rectangle: Rounded Corners 10">
            <a:extLst>
              <a:ext uri="{FF2B5EF4-FFF2-40B4-BE49-F238E27FC236}">
                <a16:creationId xmlns:a16="http://schemas.microsoft.com/office/drawing/2014/main" id="{1D9C09C6-9B5C-2496-4361-83CBD2652452}"/>
              </a:ext>
            </a:extLst>
          </p:cNvPr>
          <p:cNvSpPr/>
          <p:nvPr/>
        </p:nvSpPr>
        <p:spPr>
          <a:xfrm>
            <a:off x="97288" y="5205343"/>
            <a:ext cx="2160000" cy="11124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Role of Co-operatives in Reducing Unemployment Post COVID-19 Pandemic</a:t>
            </a:r>
          </a:p>
        </p:txBody>
      </p:sp>
      <p:sp>
        <p:nvSpPr>
          <p:cNvPr id="16" name="Rectangle 15">
            <a:extLst>
              <a:ext uri="{FF2B5EF4-FFF2-40B4-BE49-F238E27FC236}">
                <a16:creationId xmlns:a16="http://schemas.microsoft.com/office/drawing/2014/main" id="{F3A1F34C-29C6-9496-5451-9925331FA00D}"/>
              </a:ext>
            </a:extLst>
          </p:cNvPr>
          <p:cNvSpPr/>
          <p:nvPr/>
        </p:nvSpPr>
        <p:spPr>
          <a:xfrm>
            <a:off x="5649932" y="828567"/>
            <a:ext cx="1616035"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dirty="0">
                <a:solidFill>
                  <a:schemeClr val="tx1"/>
                </a:solidFill>
                <a:latin typeface="Arial" panose="020B0604020202020204" pitchFamily="34" charset="0"/>
                <a:cs typeface="Arial" panose="020B0604020202020204" pitchFamily="34" charset="0"/>
              </a:rPr>
              <a:t>Positive Practice </a:t>
            </a:r>
          </a:p>
        </p:txBody>
      </p:sp>
      <p:sp>
        <p:nvSpPr>
          <p:cNvPr id="17" name="Rectangle: Rounded Corners 16">
            <a:extLst>
              <a:ext uri="{FF2B5EF4-FFF2-40B4-BE49-F238E27FC236}">
                <a16:creationId xmlns:a16="http://schemas.microsoft.com/office/drawing/2014/main" id="{07124B06-1A8D-0CBD-D610-D97E70170EA4}"/>
              </a:ext>
            </a:extLst>
          </p:cNvPr>
          <p:cNvSpPr/>
          <p:nvPr/>
        </p:nvSpPr>
        <p:spPr>
          <a:xfrm>
            <a:off x="2962712" y="1171924"/>
            <a:ext cx="6084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Some co-operatives received financial assistance during the pandemic and were able to keep operating. Institutions should continue making efforts to provide financial assistance to co-operatives</a:t>
            </a: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63EC2A77-365D-35EB-901A-1EB4C5E0275A}"/>
              </a:ext>
            </a:extLst>
          </p:cNvPr>
          <p:cNvSpPr/>
          <p:nvPr/>
        </p:nvSpPr>
        <p:spPr>
          <a:xfrm>
            <a:off x="2962712" y="2180279"/>
            <a:ext cx="6084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Some c</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o-operatives were able to adapt to the challenges caused by producing and selling PPE items.</a:t>
            </a:r>
          </a:p>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C</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o-operatives adopted pooling of financial resources and the use of digital platforms &amp; virtual approaches in their operations in order to adapt </a:t>
            </a:r>
          </a:p>
        </p:txBody>
      </p:sp>
      <p:sp>
        <p:nvSpPr>
          <p:cNvPr id="19" name="Rectangle: Rounded Corners 18">
            <a:extLst>
              <a:ext uri="{FF2B5EF4-FFF2-40B4-BE49-F238E27FC236}">
                <a16:creationId xmlns:a16="http://schemas.microsoft.com/office/drawing/2014/main" id="{DBE91F72-6843-6F49-928C-FE7AB34E35D4}"/>
              </a:ext>
            </a:extLst>
          </p:cNvPr>
          <p:cNvSpPr/>
          <p:nvPr/>
        </p:nvSpPr>
        <p:spPr>
          <a:xfrm>
            <a:off x="2962712" y="3188634"/>
            <a:ext cx="6084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R</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espondents who received support from the NDA and the government were satisfied with the support received. The NDA should continue providing resources and other forms of support to co-operatives post COVID-19</a:t>
            </a:r>
          </a:p>
        </p:txBody>
      </p:sp>
      <p:sp>
        <p:nvSpPr>
          <p:cNvPr id="20" name="Rectangle: Rounded Corners 19">
            <a:extLst>
              <a:ext uri="{FF2B5EF4-FFF2-40B4-BE49-F238E27FC236}">
                <a16:creationId xmlns:a16="http://schemas.microsoft.com/office/drawing/2014/main" id="{EE84447A-508D-B417-13B7-CFB5307F2495}"/>
              </a:ext>
            </a:extLst>
          </p:cNvPr>
          <p:cNvSpPr/>
          <p:nvPr/>
        </p:nvSpPr>
        <p:spPr>
          <a:xfrm>
            <a:off x="2962712" y="4196989"/>
            <a:ext cx="6084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Several co-operatives were able to continue operating during the lockdown as a result of the support received from government, private institutions and the NDA.</a:t>
            </a:r>
          </a:p>
        </p:txBody>
      </p:sp>
      <p:sp>
        <p:nvSpPr>
          <p:cNvPr id="22" name="Rectangle: Rounded Corners 21">
            <a:extLst>
              <a:ext uri="{FF2B5EF4-FFF2-40B4-BE49-F238E27FC236}">
                <a16:creationId xmlns:a16="http://schemas.microsoft.com/office/drawing/2014/main" id="{8E329E0D-84CC-384A-D440-11192B88BD7F}"/>
              </a:ext>
            </a:extLst>
          </p:cNvPr>
          <p:cNvSpPr/>
          <p:nvPr/>
        </p:nvSpPr>
        <p:spPr>
          <a:xfrm>
            <a:off x="2962712" y="5205945"/>
            <a:ext cx="6084000" cy="1111798"/>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Stakeholders agreed that co-operatives could play a meaningful role in alleviating unemployment post COVID-19 as they are considered to be the pillar of small and micro enterprises which have a strong ability to create jobs. This may also be due to their labour-intensive nature which requires vast human resources.</a:t>
            </a:r>
          </a:p>
        </p:txBody>
      </p:sp>
      <p:sp>
        <p:nvSpPr>
          <p:cNvPr id="27" name="Arrow: Right 26">
            <a:extLst>
              <a:ext uri="{FF2B5EF4-FFF2-40B4-BE49-F238E27FC236}">
                <a16:creationId xmlns:a16="http://schemas.microsoft.com/office/drawing/2014/main" id="{2CD43211-1583-05D8-FB94-C352E3B9B857}"/>
              </a:ext>
            </a:extLst>
          </p:cNvPr>
          <p:cNvSpPr/>
          <p:nvPr/>
        </p:nvSpPr>
        <p:spPr>
          <a:xfrm>
            <a:off x="2365228" y="1462463"/>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bg1"/>
              </a:solidFill>
              <a:latin typeface="Calibri" panose="020F050202020403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35845310-0BFE-BA93-24B4-2D79AB521883}"/>
              </a:ext>
            </a:extLst>
          </p:cNvPr>
          <p:cNvSpPr/>
          <p:nvPr/>
        </p:nvSpPr>
        <p:spPr>
          <a:xfrm>
            <a:off x="2365228" y="2432279"/>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bg1"/>
              </a:solidFill>
              <a:latin typeface="Calibri" panose="020F050202020403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07CDB996-F61C-A6D6-C719-60196F1FC1B4}"/>
              </a:ext>
            </a:extLst>
          </p:cNvPr>
          <p:cNvSpPr/>
          <p:nvPr/>
        </p:nvSpPr>
        <p:spPr>
          <a:xfrm>
            <a:off x="2365228" y="3440634"/>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bg1"/>
              </a:solidFill>
              <a:latin typeface="Calibri" panose="020F050202020403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id="{671A7D7B-5D60-2087-79C8-57F74F0F939D}"/>
              </a:ext>
            </a:extLst>
          </p:cNvPr>
          <p:cNvSpPr/>
          <p:nvPr/>
        </p:nvSpPr>
        <p:spPr>
          <a:xfrm>
            <a:off x="2365228" y="4448989"/>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bg1"/>
              </a:solidFill>
              <a:latin typeface="Calibri" panose="020F0502020204030204" pitchFamily="34" charset="0"/>
              <a:cs typeface="Arial" panose="020B0604020202020204" pitchFamily="34" charset="0"/>
            </a:endParaRPr>
          </a:p>
        </p:txBody>
      </p:sp>
      <p:sp>
        <p:nvSpPr>
          <p:cNvPr id="32" name="Arrow: Right 31">
            <a:extLst>
              <a:ext uri="{FF2B5EF4-FFF2-40B4-BE49-F238E27FC236}">
                <a16:creationId xmlns:a16="http://schemas.microsoft.com/office/drawing/2014/main" id="{EE9447E7-DABB-DADF-E000-ECD1B8FD2DA6}"/>
              </a:ext>
            </a:extLst>
          </p:cNvPr>
          <p:cNvSpPr/>
          <p:nvPr/>
        </p:nvSpPr>
        <p:spPr>
          <a:xfrm>
            <a:off x="2365228" y="5602898"/>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bg1"/>
              </a:solidFill>
              <a:latin typeface="Calibri" panose="020F0502020204030204" pitchFamily="34" charset="0"/>
              <a:cs typeface="Arial" panose="020B0604020202020204" pitchFamily="34" charset="0"/>
            </a:endParaRPr>
          </a:p>
        </p:txBody>
      </p:sp>
      <p:sp>
        <p:nvSpPr>
          <p:cNvPr id="37" name="Title 1">
            <a:extLst>
              <a:ext uri="{FF2B5EF4-FFF2-40B4-BE49-F238E27FC236}">
                <a16:creationId xmlns:a16="http://schemas.microsoft.com/office/drawing/2014/main" id="{3D7DA969-8452-60AD-0614-FB80B58E8238}"/>
              </a:ext>
            </a:extLst>
          </p:cNvPr>
          <p:cNvSpPr>
            <a:spLocks noGrp="1"/>
          </p:cNvSpPr>
          <p:nvPr>
            <p:ph type="title"/>
          </p:nvPr>
        </p:nvSpPr>
        <p:spPr>
          <a:xfrm>
            <a:off x="1832204" y="136524"/>
            <a:ext cx="5011358" cy="590401"/>
          </a:xfrm>
          <a:prstGeom prst="rect">
            <a:avLst/>
          </a:prstGeom>
        </p:spPr>
        <p:txBody>
          <a:bodyPr>
            <a:noAutofit/>
          </a:bodyPr>
          <a:lstStyle/>
          <a:p>
            <a:pPr algn="ctr"/>
            <a:r>
              <a:rPr lang="en-ZA" sz="2500" b="1" dirty="0">
                <a:latin typeface="Arial" panose="020B0604020202020204" pitchFamily="34" charset="0"/>
                <a:cs typeface="Arial" panose="020B0604020202020204" pitchFamily="34" charset="0"/>
              </a:rPr>
              <a:t>Positive Practices</a:t>
            </a:r>
          </a:p>
        </p:txBody>
      </p:sp>
      <p:pic>
        <p:nvPicPr>
          <p:cNvPr id="38" name="Picture 37" descr="Logo, company name&#10;&#10;Description automatically generated">
            <a:extLst>
              <a:ext uri="{FF2B5EF4-FFF2-40B4-BE49-F238E27FC236}">
                <a16:creationId xmlns:a16="http://schemas.microsoft.com/office/drawing/2014/main" id="{83558F29-BDAC-04C4-2A96-AD33AEE03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39" name="Picture 38" descr="Text&#10;&#10;Description automatically generated">
            <a:extLst>
              <a:ext uri="{FF2B5EF4-FFF2-40B4-BE49-F238E27FC236}">
                <a16:creationId xmlns:a16="http://schemas.microsoft.com/office/drawing/2014/main" id="{BD4D72F0-93B2-2618-C36E-E0C77E39D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Tree>
    <p:extLst>
      <p:ext uri="{BB962C8B-B14F-4D97-AF65-F5344CB8AC3E}">
        <p14:creationId xmlns:p14="http://schemas.microsoft.com/office/powerpoint/2010/main" val="368232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136524"/>
            <a:ext cx="7886700" cy="590401"/>
          </a:xfrm>
          <a:prstGeom prst="rect">
            <a:avLst/>
          </a:prstGeom>
        </p:spPr>
        <p:txBody>
          <a:bodyPr>
            <a:normAutofit/>
          </a:bodyPr>
          <a:lstStyle/>
          <a:p>
            <a:pPr algn="ctr"/>
            <a:r>
              <a:rPr lang="en-ZA" sz="2800" b="1" dirty="0">
                <a:effectLst/>
                <a:latin typeface="Arial" panose="020B0604020202020204" pitchFamily="34" charset="0"/>
                <a:cs typeface="Arial" panose="020B0604020202020204" pitchFamily="34" charset="0"/>
              </a:rPr>
              <a:t>Agenda</a:t>
            </a:r>
            <a:endParaRPr lang="en-Z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2</a:t>
            </a:fld>
            <a:endParaRPr lang="en-ZA" dirty="0">
              <a:solidFill>
                <a:prstClr val="black">
                  <a:tint val="75000"/>
                </a:prstClr>
              </a:solidFill>
              <a:latin typeface="Calibri"/>
            </a:endParaRPr>
          </a:p>
        </p:txBody>
      </p:sp>
      <p:grpSp>
        <p:nvGrpSpPr>
          <p:cNvPr id="18" name="Group 17">
            <a:extLst>
              <a:ext uri="{FF2B5EF4-FFF2-40B4-BE49-F238E27FC236}">
                <a16:creationId xmlns:a16="http://schemas.microsoft.com/office/drawing/2014/main" id="{EE0F048E-8EC6-4375-91B6-CAC71C181B35}"/>
              </a:ext>
            </a:extLst>
          </p:cNvPr>
          <p:cNvGrpSpPr/>
          <p:nvPr/>
        </p:nvGrpSpPr>
        <p:grpSpPr>
          <a:xfrm>
            <a:off x="1549735" y="1648122"/>
            <a:ext cx="6044529" cy="3787031"/>
            <a:chOff x="1502989" y="2444005"/>
            <a:chExt cx="6138022" cy="2613601"/>
          </a:xfrm>
        </p:grpSpPr>
        <p:sp>
          <p:nvSpPr>
            <p:cNvPr id="7" name="Rectangle 6">
              <a:extLst>
                <a:ext uri="{FF2B5EF4-FFF2-40B4-BE49-F238E27FC236}">
                  <a16:creationId xmlns:a16="http://schemas.microsoft.com/office/drawing/2014/main" id="{D8E1B879-1FF6-4C62-A484-1625DC1A2467}"/>
                </a:ext>
              </a:extLst>
            </p:cNvPr>
            <p:cNvSpPr/>
            <p:nvPr/>
          </p:nvSpPr>
          <p:spPr>
            <a:xfrm>
              <a:off x="1502989" y="2739206"/>
              <a:ext cx="6138022" cy="504000"/>
            </a:xfrm>
            <a:prstGeom prst="rect">
              <a:avLst/>
            </a:prstGeom>
            <a:solidFill>
              <a:schemeClr val="accent1">
                <a:lumMod val="20000"/>
                <a:lumOff val="80000"/>
                <a:alpha val="90000"/>
              </a:schemeClr>
            </a:solidFill>
            <a:ln>
              <a:solidFill>
                <a:srgbClr val="068E99"/>
              </a:solidFill>
            </a:ln>
          </p:spPr>
          <p:style>
            <a:lnRef idx="2">
              <a:schemeClr val="accent5">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F7C18953-24EC-4631-95C2-AE2602D472D4}"/>
                </a:ext>
              </a:extLst>
            </p:cNvPr>
            <p:cNvSpPr/>
            <p:nvPr/>
          </p:nvSpPr>
          <p:spPr>
            <a:xfrm>
              <a:off x="1809890" y="2444005"/>
              <a:ext cx="5117956" cy="590400"/>
            </a:xfrm>
            <a:custGeom>
              <a:avLst/>
              <a:gdLst>
                <a:gd name="connsiteX0" fmla="*/ 0 w 4296615"/>
                <a:gd name="connsiteY0" fmla="*/ 98402 h 590400"/>
                <a:gd name="connsiteX1" fmla="*/ 98402 w 4296615"/>
                <a:gd name="connsiteY1" fmla="*/ 0 h 590400"/>
                <a:gd name="connsiteX2" fmla="*/ 4198213 w 4296615"/>
                <a:gd name="connsiteY2" fmla="*/ 0 h 590400"/>
                <a:gd name="connsiteX3" fmla="*/ 4296615 w 4296615"/>
                <a:gd name="connsiteY3" fmla="*/ 98402 h 590400"/>
                <a:gd name="connsiteX4" fmla="*/ 4296615 w 4296615"/>
                <a:gd name="connsiteY4" fmla="*/ 491998 h 590400"/>
                <a:gd name="connsiteX5" fmla="*/ 4198213 w 4296615"/>
                <a:gd name="connsiteY5" fmla="*/ 590400 h 590400"/>
                <a:gd name="connsiteX6" fmla="*/ 98402 w 4296615"/>
                <a:gd name="connsiteY6" fmla="*/ 590400 h 590400"/>
                <a:gd name="connsiteX7" fmla="*/ 0 w 4296615"/>
                <a:gd name="connsiteY7" fmla="*/ 491998 h 590400"/>
                <a:gd name="connsiteX8" fmla="*/ 0 w 429661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6615" h="590400">
                  <a:moveTo>
                    <a:pt x="0" y="98402"/>
                  </a:moveTo>
                  <a:cubicBezTo>
                    <a:pt x="0" y="44056"/>
                    <a:pt x="44056" y="0"/>
                    <a:pt x="98402" y="0"/>
                  </a:cubicBezTo>
                  <a:lnTo>
                    <a:pt x="4198213" y="0"/>
                  </a:lnTo>
                  <a:cubicBezTo>
                    <a:pt x="4252559" y="0"/>
                    <a:pt x="4296615" y="44056"/>
                    <a:pt x="4296615" y="98402"/>
                  </a:cubicBezTo>
                  <a:lnTo>
                    <a:pt x="4296615" y="491998"/>
                  </a:lnTo>
                  <a:cubicBezTo>
                    <a:pt x="4296615" y="546344"/>
                    <a:pt x="4252559" y="590400"/>
                    <a:pt x="4198213" y="590400"/>
                  </a:cubicBezTo>
                  <a:lnTo>
                    <a:pt x="98402" y="590400"/>
                  </a:lnTo>
                  <a:cubicBezTo>
                    <a:pt x="44056" y="590400"/>
                    <a:pt x="0" y="546344"/>
                    <a:pt x="0" y="491998"/>
                  </a:cubicBezTo>
                  <a:lnTo>
                    <a:pt x="0" y="98402"/>
                  </a:lnTo>
                  <a:close/>
                </a:path>
              </a:pathLst>
            </a:custGeom>
            <a:ln>
              <a:solidFill>
                <a:srgbClr val="068E99"/>
              </a:solidFill>
            </a:ln>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91223" tIns="28821" rIns="191223" bIns="28821" numCol="1" spcCol="1270" anchor="ctr" anchorCtr="0">
              <a:noAutofit/>
            </a:bodyPr>
            <a:lstStyle/>
            <a:p>
              <a:pPr marL="0" lvl="0" indent="0" algn="l" defTabSz="889000">
                <a:lnSpc>
                  <a:spcPct val="90000"/>
                </a:lnSpc>
                <a:spcBef>
                  <a:spcPct val="0"/>
                </a:spcBef>
                <a:spcAft>
                  <a:spcPct val="35000"/>
                </a:spcAft>
                <a:buNone/>
              </a:pPr>
              <a:r>
                <a:rPr lang="en-ZA" sz="2400" dirty="0">
                  <a:latin typeface="Arial" panose="020B0604020202020204" pitchFamily="34" charset="0"/>
                  <a:cs typeface="Arial" panose="020B0604020202020204" pitchFamily="34" charset="0"/>
                </a:rPr>
                <a:t>Project Objectives </a:t>
              </a:r>
              <a:endParaRPr lang="en-ZA" sz="2400" kern="1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AE4A076-E034-431F-AA3A-A6DF3D2A6839}"/>
                </a:ext>
              </a:extLst>
            </p:cNvPr>
            <p:cNvSpPr/>
            <p:nvPr/>
          </p:nvSpPr>
          <p:spPr>
            <a:xfrm>
              <a:off x="1502989" y="3646406"/>
              <a:ext cx="6138022" cy="504000"/>
            </a:xfrm>
            <a:prstGeom prst="rect">
              <a:avLst/>
            </a:prstGeom>
            <a:solidFill>
              <a:schemeClr val="accent1">
                <a:lumMod val="20000"/>
                <a:lumOff val="80000"/>
                <a:alpha val="90000"/>
              </a:schemeClr>
            </a:solidFill>
            <a:ln>
              <a:solidFill>
                <a:srgbClr val="068E99"/>
              </a:solidFill>
            </a:ln>
          </p:spPr>
          <p:style>
            <a:lnRef idx="2">
              <a:schemeClr val="accent5">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2" name="Rectangle 11">
              <a:extLst>
                <a:ext uri="{FF2B5EF4-FFF2-40B4-BE49-F238E27FC236}">
                  <a16:creationId xmlns:a16="http://schemas.microsoft.com/office/drawing/2014/main" id="{58800CDA-B397-4B45-B503-1F50B10F464D}"/>
                </a:ext>
              </a:extLst>
            </p:cNvPr>
            <p:cNvSpPr/>
            <p:nvPr/>
          </p:nvSpPr>
          <p:spPr>
            <a:xfrm>
              <a:off x="1502989" y="4553606"/>
              <a:ext cx="6138022" cy="504000"/>
            </a:xfrm>
            <a:prstGeom prst="rect">
              <a:avLst/>
            </a:prstGeom>
            <a:solidFill>
              <a:schemeClr val="accent1">
                <a:lumMod val="20000"/>
                <a:lumOff val="80000"/>
                <a:alpha val="90000"/>
              </a:schemeClr>
            </a:solidFill>
            <a:ln>
              <a:solidFill>
                <a:srgbClr val="068E99"/>
              </a:solidFill>
            </a:ln>
          </p:spPr>
          <p:style>
            <a:lnRef idx="2">
              <a:schemeClr val="accent5">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F6D05490-A8E4-4306-AD4C-3EF56F9AF95C}"/>
                </a:ext>
              </a:extLst>
            </p:cNvPr>
            <p:cNvSpPr/>
            <p:nvPr/>
          </p:nvSpPr>
          <p:spPr>
            <a:xfrm>
              <a:off x="1809889" y="3350268"/>
              <a:ext cx="5117956" cy="590400"/>
            </a:xfrm>
            <a:custGeom>
              <a:avLst/>
              <a:gdLst>
                <a:gd name="connsiteX0" fmla="*/ 0 w 4296615"/>
                <a:gd name="connsiteY0" fmla="*/ 98402 h 590400"/>
                <a:gd name="connsiteX1" fmla="*/ 98402 w 4296615"/>
                <a:gd name="connsiteY1" fmla="*/ 0 h 590400"/>
                <a:gd name="connsiteX2" fmla="*/ 4198213 w 4296615"/>
                <a:gd name="connsiteY2" fmla="*/ 0 h 590400"/>
                <a:gd name="connsiteX3" fmla="*/ 4296615 w 4296615"/>
                <a:gd name="connsiteY3" fmla="*/ 98402 h 590400"/>
                <a:gd name="connsiteX4" fmla="*/ 4296615 w 4296615"/>
                <a:gd name="connsiteY4" fmla="*/ 491998 h 590400"/>
                <a:gd name="connsiteX5" fmla="*/ 4198213 w 4296615"/>
                <a:gd name="connsiteY5" fmla="*/ 590400 h 590400"/>
                <a:gd name="connsiteX6" fmla="*/ 98402 w 4296615"/>
                <a:gd name="connsiteY6" fmla="*/ 590400 h 590400"/>
                <a:gd name="connsiteX7" fmla="*/ 0 w 4296615"/>
                <a:gd name="connsiteY7" fmla="*/ 491998 h 590400"/>
                <a:gd name="connsiteX8" fmla="*/ 0 w 429661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6615" h="590400">
                  <a:moveTo>
                    <a:pt x="0" y="98402"/>
                  </a:moveTo>
                  <a:cubicBezTo>
                    <a:pt x="0" y="44056"/>
                    <a:pt x="44056" y="0"/>
                    <a:pt x="98402" y="0"/>
                  </a:cubicBezTo>
                  <a:lnTo>
                    <a:pt x="4198213" y="0"/>
                  </a:lnTo>
                  <a:cubicBezTo>
                    <a:pt x="4252559" y="0"/>
                    <a:pt x="4296615" y="44056"/>
                    <a:pt x="4296615" y="98402"/>
                  </a:cubicBezTo>
                  <a:lnTo>
                    <a:pt x="4296615" y="491998"/>
                  </a:lnTo>
                  <a:cubicBezTo>
                    <a:pt x="4296615" y="546344"/>
                    <a:pt x="4252559" y="590400"/>
                    <a:pt x="4198213" y="590400"/>
                  </a:cubicBezTo>
                  <a:lnTo>
                    <a:pt x="98402" y="590400"/>
                  </a:lnTo>
                  <a:cubicBezTo>
                    <a:pt x="44056" y="590400"/>
                    <a:pt x="0" y="546344"/>
                    <a:pt x="0" y="491998"/>
                  </a:cubicBezTo>
                  <a:lnTo>
                    <a:pt x="0" y="98402"/>
                  </a:lnTo>
                  <a:close/>
                </a:path>
              </a:pathLst>
            </a:custGeom>
            <a:ln>
              <a:solidFill>
                <a:srgbClr val="068E99"/>
              </a:solidFill>
            </a:ln>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91223" tIns="28821" rIns="191223" bIns="28821" numCol="1" spcCol="1270" anchor="ctr" anchorCtr="0">
              <a:noAutofit/>
            </a:bodyPr>
            <a:lstStyle/>
            <a:p>
              <a:pPr marL="0" lvl="0" indent="0" algn="l" defTabSz="889000">
                <a:lnSpc>
                  <a:spcPct val="90000"/>
                </a:lnSpc>
                <a:spcBef>
                  <a:spcPct val="0"/>
                </a:spcBef>
                <a:spcAft>
                  <a:spcPct val="35000"/>
                </a:spcAft>
                <a:buNone/>
              </a:pPr>
              <a:r>
                <a:rPr lang="en-US" sz="2400" dirty="0">
                  <a:latin typeface="Arial" panose="020B0604020202020204" pitchFamily="34" charset="0"/>
                  <a:cs typeface="Arial" panose="020B0604020202020204" pitchFamily="34" charset="0"/>
                </a:rPr>
                <a:t>Research Findings</a:t>
              </a:r>
              <a:endParaRPr lang="en-US" sz="2400" kern="1200"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07F6C8A5-C651-49FC-88CC-E3BB0221E757}"/>
                </a:ext>
              </a:extLst>
            </p:cNvPr>
            <p:cNvSpPr/>
            <p:nvPr/>
          </p:nvSpPr>
          <p:spPr>
            <a:xfrm>
              <a:off x="1809889" y="4236806"/>
              <a:ext cx="5117956" cy="590400"/>
            </a:xfrm>
            <a:custGeom>
              <a:avLst/>
              <a:gdLst>
                <a:gd name="connsiteX0" fmla="*/ 0 w 4296615"/>
                <a:gd name="connsiteY0" fmla="*/ 98402 h 590400"/>
                <a:gd name="connsiteX1" fmla="*/ 98402 w 4296615"/>
                <a:gd name="connsiteY1" fmla="*/ 0 h 590400"/>
                <a:gd name="connsiteX2" fmla="*/ 4198213 w 4296615"/>
                <a:gd name="connsiteY2" fmla="*/ 0 h 590400"/>
                <a:gd name="connsiteX3" fmla="*/ 4296615 w 4296615"/>
                <a:gd name="connsiteY3" fmla="*/ 98402 h 590400"/>
                <a:gd name="connsiteX4" fmla="*/ 4296615 w 4296615"/>
                <a:gd name="connsiteY4" fmla="*/ 491998 h 590400"/>
                <a:gd name="connsiteX5" fmla="*/ 4198213 w 4296615"/>
                <a:gd name="connsiteY5" fmla="*/ 590400 h 590400"/>
                <a:gd name="connsiteX6" fmla="*/ 98402 w 4296615"/>
                <a:gd name="connsiteY6" fmla="*/ 590400 h 590400"/>
                <a:gd name="connsiteX7" fmla="*/ 0 w 4296615"/>
                <a:gd name="connsiteY7" fmla="*/ 491998 h 590400"/>
                <a:gd name="connsiteX8" fmla="*/ 0 w 429661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6615" h="590400">
                  <a:moveTo>
                    <a:pt x="0" y="98402"/>
                  </a:moveTo>
                  <a:cubicBezTo>
                    <a:pt x="0" y="44056"/>
                    <a:pt x="44056" y="0"/>
                    <a:pt x="98402" y="0"/>
                  </a:cubicBezTo>
                  <a:lnTo>
                    <a:pt x="4198213" y="0"/>
                  </a:lnTo>
                  <a:cubicBezTo>
                    <a:pt x="4252559" y="0"/>
                    <a:pt x="4296615" y="44056"/>
                    <a:pt x="4296615" y="98402"/>
                  </a:cubicBezTo>
                  <a:lnTo>
                    <a:pt x="4296615" y="491998"/>
                  </a:lnTo>
                  <a:cubicBezTo>
                    <a:pt x="4296615" y="546344"/>
                    <a:pt x="4252559" y="590400"/>
                    <a:pt x="4198213" y="590400"/>
                  </a:cubicBezTo>
                  <a:lnTo>
                    <a:pt x="98402" y="590400"/>
                  </a:lnTo>
                  <a:cubicBezTo>
                    <a:pt x="44056" y="590400"/>
                    <a:pt x="0" y="546344"/>
                    <a:pt x="0" y="491998"/>
                  </a:cubicBezTo>
                  <a:lnTo>
                    <a:pt x="0" y="98402"/>
                  </a:lnTo>
                  <a:close/>
                </a:path>
              </a:pathLst>
            </a:custGeom>
            <a:ln>
              <a:solidFill>
                <a:srgbClr val="068E99"/>
              </a:solidFill>
            </a:ln>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91223" tIns="28821" rIns="191223" bIns="28821" numCol="1" spcCol="1270" anchor="ctr" anchorCtr="0">
              <a:noAutofit/>
            </a:bodyPr>
            <a:lstStyle/>
            <a:p>
              <a:pPr marL="0" lvl="0" indent="0" algn="l" defTabSz="889000">
                <a:lnSpc>
                  <a:spcPct val="90000"/>
                </a:lnSpc>
                <a:spcBef>
                  <a:spcPct val="0"/>
                </a:spcBef>
                <a:spcAft>
                  <a:spcPct val="35000"/>
                </a:spcAft>
                <a:buNone/>
              </a:pPr>
              <a:r>
                <a:rPr lang="en-ZA" sz="2400" dirty="0">
                  <a:latin typeface="Arial" panose="020B0604020202020204" pitchFamily="34" charset="0"/>
                  <a:cs typeface="Arial" panose="020B0604020202020204" pitchFamily="34" charset="0"/>
                </a:rPr>
                <a:t>Recommendations </a:t>
              </a:r>
              <a:r>
                <a:rPr lang="en-ZA" sz="2400" kern="1200" dirty="0">
                  <a:latin typeface="Arial" panose="020B0604020202020204" pitchFamily="34" charset="0"/>
                  <a:cs typeface="Arial" panose="020B0604020202020204" pitchFamily="34" charset="0"/>
                </a:rPr>
                <a:t> </a:t>
              </a:r>
            </a:p>
          </p:txBody>
        </p:sp>
      </p:gr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Tree>
    <p:extLst>
      <p:ext uri="{BB962C8B-B14F-4D97-AF65-F5344CB8AC3E}">
        <p14:creationId xmlns:p14="http://schemas.microsoft.com/office/powerpoint/2010/main" val="416265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759279" y="2837735"/>
            <a:ext cx="7886700" cy="756000"/>
          </a:xfrm>
          <a:prstGeom prst="rect">
            <a:avLst/>
          </a:prstGeom>
          <a:solidFill>
            <a:schemeClr val="accent1">
              <a:lumMod val="20000"/>
              <a:lumOff val="80000"/>
            </a:schemeClr>
          </a:solidFill>
          <a:ln w="12700">
            <a:solidFill>
              <a:srgbClr val="068E99"/>
            </a:solidFill>
          </a:ln>
        </p:spPr>
        <p:txBody>
          <a:bodyPr vert="horz" lIns="91440" tIns="45720" rIns="91440" bIns="45720" rtlCol="0" anchor="ctr">
            <a:normAutofit/>
          </a:bodyPr>
          <a:lstStyle/>
          <a:p>
            <a:pPr algn="ctr"/>
            <a:r>
              <a:rPr lang="en-ZA" sz="3600">
                <a:latin typeface="Arial" panose="020B0604020202020204" pitchFamily="34" charset="0"/>
                <a:cs typeface="Arial" panose="020B0604020202020204" pitchFamily="34" charset="0"/>
              </a:rPr>
              <a:t>Recommendations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20</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Tree>
    <p:extLst>
      <p:ext uri="{BB962C8B-B14F-4D97-AF65-F5344CB8AC3E}">
        <p14:creationId xmlns:p14="http://schemas.microsoft.com/office/powerpoint/2010/main" val="337715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1EEE7-1B25-D982-7F05-27C1E5077BAC}"/>
              </a:ext>
            </a:extLst>
          </p:cNvPr>
          <p:cNvSpPr>
            <a:spLocks noGrp="1"/>
          </p:cNvSpPr>
          <p:nvPr>
            <p:ph type="sldNum" sz="quarter" idx="12"/>
          </p:nvPr>
        </p:nvSpPr>
        <p:spPr/>
        <p:txBody>
          <a:bodyPr/>
          <a:lstStyle/>
          <a:p>
            <a:fld id="{AC3C8084-AA27-4274-95A3-D1DE450D2A6E}" type="slidenum">
              <a:rPr lang="en-ZA" smtClean="0"/>
              <a:pPr/>
              <a:t>21</a:t>
            </a:fld>
            <a:endParaRPr lang="en-ZA" dirty="0"/>
          </a:p>
        </p:txBody>
      </p:sp>
      <p:sp>
        <p:nvSpPr>
          <p:cNvPr id="5" name="Rectangle 4">
            <a:extLst>
              <a:ext uri="{FF2B5EF4-FFF2-40B4-BE49-F238E27FC236}">
                <a16:creationId xmlns:a16="http://schemas.microsoft.com/office/drawing/2014/main" id="{896D2739-28F7-E009-B027-765D051AC0E1}"/>
              </a:ext>
            </a:extLst>
          </p:cNvPr>
          <p:cNvSpPr/>
          <p:nvPr/>
        </p:nvSpPr>
        <p:spPr>
          <a:xfrm>
            <a:off x="294153" y="805084"/>
            <a:ext cx="1539727"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dirty="0">
                <a:solidFill>
                  <a:schemeClr val="tx1"/>
                </a:solidFill>
                <a:latin typeface="Arial" panose="020B0604020202020204" pitchFamily="34" charset="0"/>
                <a:cs typeface="Arial" panose="020B0604020202020204" pitchFamily="34" charset="0"/>
              </a:rPr>
              <a:t>Key Theme</a:t>
            </a:r>
          </a:p>
        </p:txBody>
      </p:sp>
      <p:sp>
        <p:nvSpPr>
          <p:cNvPr id="6" name="Rectangle: Rounded Corners 5">
            <a:extLst>
              <a:ext uri="{FF2B5EF4-FFF2-40B4-BE49-F238E27FC236}">
                <a16:creationId xmlns:a16="http://schemas.microsoft.com/office/drawing/2014/main" id="{71F0A803-EE8A-2A03-AA7B-5F2AE98946B3}"/>
              </a:ext>
            </a:extLst>
          </p:cNvPr>
          <p:cNvSpPr/>
          <p:nvPr/>
        </p:nvSpPr>
        <p:spPr>
          <a:xfrm>
            <a:off x="97288" y="1200419"/>
            <a:ext cx="2160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Lack of organisational structure, shared vision and access to information</a:t>
            </a:r>
          </a:p>
        </p:txBody>
      </p:sp>
      <p:sp>
        <p:nvSpPr>
          <p:cNvPr id="7" name="Rectangle: Rounded Corners 6">
            <a:extLst>
              <a:ext uri="{FF2B5EF4-FFF2-40B4-BE49-F238E27FC236}">
                <a16:creationId xmlns:a16="http://schemas.microsoft.com/office/drawing/2014/main" id="{7730D1AA-B27C-7192-E38E-6A0849A0B6BF}"/>
              </a:ext>
            </a:extLst>
          </p:cNvPr>
          <p:cNvSpPr/>
          <p:nvPr/>
        </p:nvSpPr>
        <p:spPr>
          <a:xfrm>
            <a:off x="97288" y="1894070"/>
            <a:ext cx="2160000" cy="828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300"/>
              </a:spcBef>
              <a:spcAft>
                <a:spcPts val="300"/>
              </a:spcAft>
              <a:buClrTx/>
              <a:buSzTx/>
              <a:buFontTx/>
              <a:buNone/>
              <a:tabLst>
                <a:tab pos="2865755" algn="ctr"/>
                <a:tab pos="5731510" algn="r"/>
                <a:tab pos="457200"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Anticipated inability to afford material for production post the COVID-19 period. </a:t>
            </a:r>
          </a:p>
        </p:txBody>
      </p:sp>
      <p:sp>
        <p:nvSpPr>
          <p:cNvPr id="8" name="Rectangle: Rounded Corners 7">
            <a:extLst>
              <a:ext uri="{FF2B5EF4-FFF2-40B4-BE49-F238E27FC236}">
                <a16:creationId xmlns:a16="http://schemas.microsoft.com/office/drawing/2014/main" id="{BA2EE6DB-1CE3-9DF6-67D8-F282A5DD5F12}"/>
              </a:ext>
            </a:extLst>
          </p:cNvPr>
          <p:cNvSpPr/>
          <p:nvPr/>
        </p:nvSpPr>
        <p:spPr>
          <a:xfrm>
            <a:off x="97288" y="2803721"/>
            <a:ext cx="2160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Lack of sustainability in the support provided to co-operatives</a:t>
            </a:r>
          </a:p>
        </p:txBody>
      </p:sp>
      <p:sp>
        <p:nvSpPr>
          <p:cNvPr id="9" name="Rectangle: Rounded Corners 8">
            <a:extLst>
              <a:ext uri="{FF2B5EF4-FFF2-40B4-BE49-F238E27FC236}">
                <a16:creationId xmlns:a16="http://schemas.microsoft.com/office/drawing/2014/main" id="{3533BED3-98EC-54A4-BEDB-3AFBB8E5C32D}"/>
              </a:ext>
            </a:extLst>
          </p:cNvPr>
          <p:cNvSpPr/>
          <p:nvPr/>
        </p:nvSpPr>
        <p:spPr>
          <a:xfrm>
            <a:off x="97288" y="3497372"/>
            <a:ext cx="2160000" cy="756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Ineffective implementation of legislation and policies preventing local government from providing support</a:t>
            </a:r>
          </a:p>
        </p:txBody>
      </p:sp>
      <p:sp>
        <p:nvSpPr>
          <p:cNvPr id="16" name="Rectangle 15">
            <a:extLst>
              <a:ext uri="{FF2B5EF4-FFF2-40B4-BE49-F238E27FC236}">
                <a16:creationId xmlns:a16="http://schemas.microsoft.com/office/drawing/2014/main" id="{F3A1F34C-29C6-9496-5451-9925331FA00D}"/>
              </a:ext>
            </a:extLst>
          </p:cNvPr>
          <p:cNvSpPr/>
          <p:nvPr/>
        </p:nvSpPr>
        <p:spPr>
          <a:xfrm>
            <a:off x="5537640" y="805084"/>
            <a:ext cx="1840619"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dirty="0">
                <a:solidFill>
                  <a:schemeClr val="tx1"/>
                </a:solidFill>
                <a:latin typeface="Arial" panose="020B0604020202020204" pitchFamily="34" charset="0"/>
                <a:cs typeface="Arial" panose="020B0604020202020204" pitchFamily="34" charset="0"/>
              </a:rPr>
              <a:t>Recommendations</a:t>
            </a:r>
          </a:p>
        </p:txBody>
      </p:sp>
      <p:sp>
        <p:nvSpPr>
          <p:cNvPr id="17" name="Rectangle: Rounded Corners 16">
            <a:extLst>
              <a:ext uri="{FF2B5EF4-FFF2-40B4-BE49-F238E27FC236}">
                <a16:creationId xmlns:a16="http://schemas.microsoft.com/office/drawing/2014/main" id="{07124B06-1A8D-0CBD-D610-D97E70170EA4}"/>
              </a:ext>
            </a:extLst>
          </p:cNvPr>
          <p:cNvSpPr/>
          <p:nvPr/>
        </p:nvSpPr>
        <p:spPr>
          <a:xfrm>
            <a:off x="2962712" y="1200419"/>
            <a:ext cx="6084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Place emphasis on addressing issues which existed prior to the pandemic; provide increased conflict resolution training or career guidance counselling to co-operatives; provide information </a:t>
            </a:r>
            <a:r>
              <a:rPr lang="en-US" sz="1100" dirty="0" err="1">
                <a:solidFill>
                  <a:schemeClr val="tx1"/>
                </a:solidFill>
                <a:latin typeface="Arial" panose="020B0604020202020204" pitchFamily="34" charset="0"/>
                <a:ea typeface="Calibri" panose="020F0502020204030204" pitchFamily="34" charset="0"/>
                <a:cs typeface="Arial" panose="020B0604020202020204" pitchFamily="34" charset="0"/>
              </a:rPr>
              <a:t>r.e</a:t>
            </a: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 proper governance</a:t>
            </a:r>
          </a:p>
        </p:txBody>
      </p:sp>
      <p:sp>
        <p:nvSpPr>
          <p:cNvPr id="18" name="Rectangle: Rounded Corners 17">
            <a:extLst>
              <a:ext uri="{FF2B5EF4-FFF2-40B4-BE49-F238E27FC236}">
                <a16:creationId xmlns:a16="http://schemas.microsoft.com/office/drawing/2014/main" id="{63EC2A77-365D-35EB-901A-1EB4C5E0275A}"/>
              </a:ext>
            </a:extLst>
          </p:cNvPr>
          <p:cNvSpPr/>
          <p:nvPr/>
        </p:nvSpPr>
        <p:spPr>
          <a:xfrm>
            <a:off x="2962712" y="1894070"/>
            <a:ext cx="6084000" cy="828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Identify sectors most affected by the pandemic and facilitate the provision of support; link co-operatives to suppliers who are geographically closer; negotiate on behalf of co-operative for reduced rates; facilitate the development of partnerships between co-operatives to increase purchasing/bargaining power. </a:t>
            </a:r>
          </a:p>
        </p:txBody>
      </p:sp>
      <p:sp>
        <p:nvSpPr>
          <p:cNvPr id="19" name="Rectangle: Rounded Corners 18">
            <a:extLst>
              <a:ext uri="{FF2B5EF4-FFF2-40B4-BE49-F238E27FC236}">
                <a16:creationId xmlns:a16="http://schemas.microsoft.com/office/drawing/2014/main" id="{DBE91F72-6843-6F49-928C-FE7AB34E35D4}"/>
              </a:ext>
            </a:extLst>
          </p:cNvPr>
          <p:cNvSpPr/>
          <p:nvPr/>
        </p:nvSpPr>
        <p:spPr>
          <a:xfrm>
            <a:off x="2962712" y="2803721"/>
            <a:ext cx="6084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Develop a database for co-operatives who have received support to enable the tracking of support provided; ask for feedback on support provided; conduct a tracer study to understand the impact of the support provided  </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EE84447A-508D-B417-13B7-CFB5307F2495}"/>
              </a:ext>
            </a:extLst>
          </p:cNvPr>
          <p:cNvSpPr/>
          <p:nvPr/>
        </p:nvSpPr>
        <p:spPr>
          <a:xfrm>
            <a:off x="2962712" y="3497372"/>
            <a:ext cx="6084000" cy="756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Increase engagements with local government officials</a:t>
            </a: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 ensure policies have clear and achievable milestones and are cognisant of the different types of co-operatives; d</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evelop a policy that focuses on the empowerment of women within co-operatives.</a:t>
            </a:r>
          </a:p>
        </p:txBody>
      </p:sp>
      <p:sp>
        <p:nvSpPr>
          <p:cNvPr id="27" name="Arrow: Right 26">
            <a:extLst>
              <a:ext uri="{FF2B5EF4-FFF2-40B4-BE49-F238E27FC236}">
                <a16:creationId xmlns:a16="http://schemas.microsoft.com/office/drawing/2014/main" id="{2CD43211-1583-05D8-FB94-C352E3B9B857}"/>
              </a:ext>
            </a:extLst>
          </p:cNvPr>
          <p:cNvSpPr/>
          <p:nvPr/>
        </p:nvSpPr>
        <p:spPr>
          <a:xfrm>
            <a:off x="2367456" y="1347108"/>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35845310-0BFE-BA93-24B4-2D79AB521883}"/>
              </a:ext>
            </a:extLst>
          </p:cNvPr>
          <p:cNvSpPr/>
          <p:nvPr/>
        </p:nvSpPr>
        <p:spPr>
          <a:xfrm>
            <a:off x="2367456" y="2171708"/>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07CDB996-F61C-A6D6-C719-60196F1FC1B4}"/>
              </a:ext>
            </a:extLst>
          </p:cNvPr>
          <p:cNvSpPr/>
          <p:nvPr/>
        </p:nvSpPr>
        <p:spPr>
          <a:xfrm>
            <a:off x="2367456" y="2949473"/>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id="{671A7D7B-5D60-2087-79C8-57F74F0F939D}"/>
              </a:ext>
            </a:extLst>
          </p:cNvPr>
          <p:cNvSpPr/>
          <p:nvPr/>
        </p:nvSpPr>
        <p:spPr>
          <a:xfrm>
            <a:off x="2367456" y="3731372"/>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37" name="Title 1">
            <a:extLst>
              <a:ext uri="{FF2B5EF4-FFF2-40B4-BE49-F238E27FC236}">
                <a16:creationId xmlns:a16="http://schemas.microsoft.com/office/drawing/2014/main" id="{3D7DA969-8452-60AD-0614-FB80B58E8238}"/>
              </a:ext>
            </a:extLst>
          </p:cNvPr>
          <p:cNvSpPr>
            <a:spLocks noGrp="1"/>
          </p:cNvSpPr>
          <p:nvPr>
            <p:ph type="title"/>
          </p:nvPr>
        </p:nvSpPr>
        <p:spPr>
          <a:xfrm>
            <a:off x="759562" y="136524"/>
            <a:ext cx="7393838" cy="590401"/>
          </a:xfrm>
          <a:prstGeom prst="rect">
            <a:avLst/>
          </a:prstGeom>
        </p:spPr>
        <p:txBody>
          <a:bodyPr>
            <a:noAutofit/>
          </a:bodyPr>
          <a:lstStyle/>
          <a:p>
            <a:pPr algn="ctr"/>
            <a:r>
              <a:rPr lang="en-ZA" sz="2500" b="1" dirty="0">
                <a:latin typeface="Arial" panose="020B0604020202020204" pitchFamily="34" charset="0"/>
                <a:cs typeface="Arial" panose="020B0604020202020204" pitchFamily="34" charset="0"/>
              </a:rPr>
              <a:t>Key Findings and Recommendations </a:t>
            </a:r>
          </a:p>
        </p:txBody>
      </p:sp>
      <p:pic>
        <p:nvPicPr>
          <p:cNvPr id="38" name="Picture 37" descr="Logo, company name&#10;&#10;Description automatically generated">
            <a:extLst>
              <a:ext uri="{FF2B5EF4-FFF2-40B4-BE49-F238E27FC236}">
                <a16:creationId xmlns:a16="http://schemas.microsoft.com/office/drawing/2014/main" id="{83558F29-BDAC-04C4-2A96-AD33AEE03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39" name="Picture 38" descr="Text&#10;&#10;Description automatically generated">
            <a:extLst>
              <a:ext uri="{FF2B5EF4-FFF2-40B4-BE49-F238E27FC236}">
                <a16:creationId xmlns:a16="http://schemas.microsoft.com/office/drawing/2014/main" id="{BD4D72F0-93B2-2618-C36E-E0C77E39D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
        <p:nvSpPr>
          <p:cNvPr id="21" name="Rectangle: Rounded Corners 20">
            <a:extLst>
              <a:ext uri="{FF2B5EF4-FFF2-40B4-BE49-F238E27FC236}">
                <a16:creationId xmlns:a16="http://schemas.microsoft.com/office/drawing/2014/main" id="{0DB44979-CAEB-2204-518E-4C0F75A95132}"/>
              </a:ext>
            </a:extLst>
          </p:cNvPr>
          <p:cNvSpPr/>
          <p:nvPr/>
        </p:nvSpPr>
        <p:spPr>
          <a:xfrm>
            <a:off x="97288" y="4335023"/>
            <a:ext cx="2160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Lack of Funding Opportunities &amp; Support From Government, Private Sector &amp; the NDA </a:t>
            </a:r>
          </a:p>
        </p:txBody>
      </p:sp>
      <p:sp>
        <p:nvSpPr>
          <p:cNvPr id="22" name="Rectangle: Rounded Corners 21">
            <a:extLst>
              <a:ext uri="{FF2B5EF4-FFF2-40B4-BE49-F238E27FC236}">
                <a16:creationId xmlns:a16="http://schemas.microsoft.com/office/drawing/2014/main" id="{C0FD3D91-F9CE-FC21-711B-C725ABEC8684}"/>
              </a:ext>
            </a:extLst>
          </p:cNvPr>
          <p:cNvSpPr/>
          <p:nvPr/>
        </p:nvSpPr>
        <p:spPr>
          <a:xfrm>
            <a:off x="2962712" y="4335023"/>
            <a:ext cx="6084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Inform co-operatives of the various forms of support available to their businesses (incl. application processes and compliance requirements); provide capacity building and mentoring to co-operatives</a:t>
            </a:r>
          </a:p>
        </p:txBody>
      </p:sp>
      <p:sp>
        <p:nvSpPr>
          <p:cNvPr id="23" name="Arrow: Right 22">
            <a:extLst>
              <a:ext uri="{FF2B5EF4-FFF2-40B4-BE49-F238E27FC236}">
                <a16:creationId xmlns:a16="http://schemas.microsoft.com/office/drawing/2014/main" id="{F966946B-A1FD-3033-1317-3F8EBC906AC9}"/>
              </a:ext>
            </a:extLst>
          </p:cNvPr>
          <p:cNvSpPr/>
          <p:nvPr/>
        </p:nvSpPr>
        <p:spPr>
          <a:xfrm>
            <a:off x="2367456" y="4497020"/>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FA2F6FDD-834A-37AA-5F35-3CED727DA01A}"/>
              </a:ext>
            </a:extLst>
          </p:cNvPr>
          <p:cNvSpPr/>
          <p:nvPr/>
        </p:nvSpPr>
        <p:spPr>
          <a:xfrm>
            <a:off x="97288" y="5028674"/>
            <a:ext cx="2160000" cy="43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Lack of Monitoring after Support is allocated</a:t>
            </a:r>
          </a:p>
        </p:txBody>
      </p:sp>
      <p:sp>
        <p:nvSpPr>
          <p:cNvPr id="25" name="Rectangle: Rounded Corners 24">
            <a:extLst>
              <a:ext uri="{FF2B5EF4-FFF2-40B4-BE49-F238E27FC236}">
                <a16:creationId xmlns:a16="http://schemas.microsoft.com/office/drawing/2014/main" id="{CF8F45E0-3A27-43B4-A4C1-97FFB4DE995F}"/>
              </a:ext>
            </a:extLst>
          </p:cNvPr>
          <p:cNvSpPr/>
          <p:nvPr/>
        </p:nvSpPr>
        <p:spPr>
          <a:xfrm>
            <a:off x="2962712" y="5028674"/>
            <a:ext cx="6084000" cy="43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Ensure thorough monitoring processes are in place to measure impact of the support</a:t>
            </a:r>
          </a:p>
        </p:txBody>
      </p:sp>
      <p:sp>
        <p:nvSpPr>
          <p:cNvPr id="26" name="Arrow: Right 25">
            <a:extLst>
              <a:ext uri="{FF2B5EF4-FFF2-40B4-BE49-F238E27FC236}">
                <a16:creationId xmlns:a16="http://schemas.microsoft.com/office/drawing/2014/main" id="{1CF85721-84C1-E679-2EA0-86C2F11BF8E3}"/>
              </a:ext>
            </a:extLst>
          </p:cNvPr>
          <p:cNvSpPr/>
          <p:nvPr/>
        </p:nvSpPr>
        <p:spPr>
          <a:xfrm>
            <a:off x="2367456" y="5100674"/>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FFC3D256-12A9-E90B-1B88-5D9C1954C392}"/>
              </a:ext>
            </a:extLst>
          </p:cNvPr>
          <p:cNvSpPr/>
          <p:nvPr/>
        </p:nvSpPr>
        <p:spPr>
          <a:xfrm>
            <a:off x="97288" y="5542328"/>
            <a:ext cx="2160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Challenges impacting co-operative's ability to create jobs</a:t>
            </a:r>
          </a:p>
        </p:txBody>
      </p:sp>
      <p:sp>
        <p:nvSpPr>
          <p:cNvPr id="32" name="Rectangle: Rounded Corners 31">
            <a:extLst>
              <a:ext uri="{FF2B5EF4-FFF2-40B4-BE49-F238E27FC236}">
                <a16:creationId xmlns:a16="http://schemas.microsoft.com/office/drawing/2014/main" id="{B1C11F64-16FD-09F5-9898-417419DA684E}"/>
              </a:ext>
            </a:extLst>
          </p:cNvPr>
          <p:cNvSpPr/>
          <p:nvPr/>
        </p:nvSpPr>
        <p:spPr>
          <a:xfrm>
            <a:off x="2962712" y="5542328"/>
            <a:ext cx="6084000" cy="61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Ensure co-operatives are aware of forms of funding available; develop a co-operative specific support plan to provide training to address issues</a:t>
            </a:r>
          </a:p>
        </p:txBody>
      </p:sp>
      <p:sp>
        <p:nvSpPr>
          <p:cNvPr id="33" name="Arrow: Right 32">
            <a:extLst>
              <a:ext uri="{FF2B5EF4-FFF2-40B4-BE49-F238E27FC236}">
                <a16:creationId xmlns:a16="http://schemas.microsoft.com/office/drawing/2014/main" id="{7A9EFBC9-FD95-C0F5-8105-E16884164091}"/>
              </a:ext>
            </a:extLst>
          </p:cNvPr>
          <p:cNvSpPr/>
          <p:nvPr/>
        </p:nvSpPr>
        <p:spPr>
          <a:xfrm>
            <a:off x="2367456" y="5704328"/>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892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1EEE7-1B25-D982-7F05-27C1E5077BAC}"/>
              </a:ext>
            </a:extLst>
          </p:cNvPr>
          <p:cNvSpPr>
            <a:spLocks noGrp="1"/>
          </p:cNvSpPr>
          <p:nvPr>
            <p:ph type="sldNum" sz="quarter" idx="12"/>
          </p:nvPr>
        </p:nvSpPr>
        <p:spPr/>
        <p:txBody>
          <a:bodyPr/>
          <a:lstStyle/>
          <a:p>
            <a:fld id="{AC3C8084-AA27-4274-95A3-D1DE450D2A6E}" type="slidenum">
              <a:rPr lang="en-ZA" smtClean="0"/>
              <a:pPr/>
              <a:t>22</a:t>
            </a:fld>
            <a:endParaRPr lang="en-ZA" dirty="0"/>
          </a:p>
        </p:txBody>
      </p:sp>
      <p:sp>
        <p:nvSpPr>
          <p:cNvPr id="7" name="Rectangle: Rounded Corners 6">
            <a:extLst>
              <a:ext uri="{FF2B5EF4-FFF2-40B4-BE49-F238E27FC236}">
                <a16:creationId xmlns:a16="http://schemas.microsoft.com/office/drawing/2014/main" id="{7730D1AA-B27C-7192-E38E-6A0849A0B6BF}"/>
              </a:ext>
            </a:extLst>
          </p:cNvPr>
          <p:cNvSpPr/>
          <p:nvPr/>
        </p:nvSpPr>
        <p:spPr>
          <a:xfrm>
            <a:off x="97288" y="2717138"/>
            <a:ext cx="2160000" cy="540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300"/>
              </a:spcBef>
              <a:spcAft>
                <a:spcPts val="300"/>
              </a:spcAft>
              <a:buClrTx/>
              <a:buSzTx/>
              <a:buFontTx/>
              <a:buNone/>
              <a:tabLst>
                <a:tab pos="2865755" algn="ctr"/>
                <a:tab pos="5731510" algn="r"/>
                <a:tab pos="457200"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Lack of Access to Internet and/or Technology</a:t>
            </a:r>
          </a:p>
        </p:txBody>
      </p:sp>
      <p:sp>
        <p:nvSpPr>
          <p:cNvPr id="8" name="Rectangle: Rounded Corners 7">
            <a:extLst>
              <a:ext uri="{FF2B5EF4-FFF2-40B4-BE49-F238E27FC236}">
                <a16:creationId xmlns:a16="http://schemas.microsoft.com/office/drawing/2014/main" id="{BA2EE6DB-1CE3-9DF6-67D8-F282A5DD5F12}"/>
              </a:ext>
            </a:extLst>
          </p:cNvPr>
          <p:cNvSpPr/>
          <p:nvPr/>
        </p:nvSpPr>
        <p:spPr>
          <a:xfrm>
            <a:off x="97288" y="3368157"/>
            <a:ext cx="2160000" cy="756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Barriers to Co-operative Expansion and Development </a:t>
            </a:r>
          </a:p>
        </p:txBody>
      </p:sp>
      <p:sp>
        <p:nvSpPr>
          <p:cNvPr id="18" name="Rectangle: Rounded Corners 17">
            <a:extLst>
              <a:ext uri="{FF2B5EF4-FFF2-40B4-BE49-F238E27FC236}">
                <a16:creationId xmlns:a16="http://schemas.microsoft.com/office/drawing/2014/main" id="{63EC2A77-365D-35EB-901A-1EB4C5E0275A}"/>
              </a:ext>
            </a:extLst>
          </p:cNvPr>
          <p:cNvSpPr/>
          <p:nvPr/>
        </p:nvSpPr>
        <p:spPr>
          <a:xfrm>
            <a:off x="2962712" y="2717138"/>
            <a:ext cx="6084000" cy="540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Facilitate access to information for co-operatives in rural areas; partner with internet service providers; provide support such as subsidies to co-ops who cannot operate remotely</a:t>
            </a:r>
          </a:p>
        </p:txBody>
      </p:sp>
      <p:sp>
        <p:nvSpPr>
          <p:cNvPr id="19" name="Rectangle: Rounded Corners 18">
            <a:extLst>
              <a:ext uri="{FF2B5EF4-FFF2-40B4-BE49-F238E27FC236}">
                <a16:creationId xmlns:a16="http://schemas.microsoft.com/office/drawing/2014/main" id="{DBE91F72-6843-6F49-928C-FE7AB34E35D4}"/>
              </a:ext>
            </a:extLst>
          </p:cNvPr>
          <p:cNvSpPr/>
          <p:nvPr/>
        </p:nvSpPr>
        <p:spPr>
          <a:xfrm>
            <a:off x="2937312" y="3368157"/>
            <a:ext cx="6084000" cy="756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Link co-operatives with opportunities for growth; host seminars to discuss the critical success factors of business and entrepreneurship; improve collaboration between co-operatives across provinces; ensure that co-operatives are not affected by political circumstances</a:t>
            </a:r>
          </a:p>
        </p:txBody>
      </p:sp>
      <p:sp>
        <p:nvSpPr>
          <p:cNvPr id="27" name="Arrow: Right 26">
            <a:extLst>
              <a:ext uri="{FF2B5EF4-FFF2-40B4-BE49-F238E27FC236}">
                <a16:creationId xmlns:a16="http://schemas.microsoft.com/office/drawing/2014/main" id="{2CD43211-1583-05D8-FB94-C352E3B9B857}"/>
              </a:ext>
            </a:extLst>
          </p:cNvPr>
          <p:cNvSpPr/>
          <p:nvPr/>
        </p:nvSpPr>
        <p:spPr>
          <a:xfrm>
            <a:off x="2343496" y="2186047"/>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35845310-0BFE-BA93-24B4-2D79AB521883}"/>
              </a:ext>
            </a:extLst>
          </p:cNvPr>
          <p:cNvSpPr/>
          <p:nvPr/>
        </p:nvSpPr>
        <p:spPr>
          <a:xfrm>
            <a:off x="2343496" y="2843138"/>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07CDB996-F61C-A6D6-C719-60196F1FC1B4}"/>
              </a:ext>
            </a:extLst>
          </p:cNvPr>
          <p:cNvSpPr/>
          <p:nvPr/>
        </p:nvSpPr>
        <p:spPr>
          <a:xfrm>
            <a:off x="2343496" y="3582863"/>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37" name="Title 1">
            <a:extLst>
              <a:ext uri="{FF2B5EF4-FFF2-40B4-BE49-F238E27FC236}">
                <a16:creationId xmlns:a16="http://schemas.microsoft.com/office/drawing/2014/main" id="{3D7DA969-8452-60AD-0614-FB80B58E8238}"/>
              </a:ext>
            </a:extLst>
          </p:cNvPr>
          <p:cNvSpPr>
            <a:spLocks noGrp="1"/>
          </p:cNvSpPr>
          <p:nvPr>
            <p:ph type="title"/>
          </p:nvPr>
        </p:nvSpPr>
        <p:spPr>
          <a:xfrm>
            <a:off x="759562" y="136524"/>
            <a:ext cx="7393838" cy="590401"/>
          </a:xfrm>
          <a:prstGeom prst="rect">
            <a:avLst/>
          </a:prstGeom>
        </p:spPr>
        <p:txBody>
          <a:bodyPr>
            <a:noAutofit/>
          </a:bodyPr>
          <a:lstStyle/>
          <a:p>
            <a:pPr algn="ctr"/>
            <a:r>
              <a:rPr lang="en-ZA" sz="2500" b="1" dirty="0">
                <a:latin typeface="Arial" panose="020B0604020202020204" pitchFamily="34" charset="0"/>
                <a:cs typeface="Arial" panose="020B0604020202020204" pitchFamily="34" charset="0"/>
              </a:rPr>
              <a:t>Key Findings and Recommendations </a:t>
            </a:r>
          </a:p>
        </p:txBody>
      </p:sp>
      <p:pic>
        <p:nvPicPr>
          <p:cNvPr id="38" name="Picture 37" descr="Logo, company name&#10;&#10;Description automatically generated">
            <a:extLst>
              <a:ext uri="{FF2B5EF4-FFF2-40B4-BE49-F238E27FC236}">
                <a16:creationId xmlns:a16="http://schemas.microsoft.com/office/drawing/2014/main" id="{83558F29-BDAC-04C4-2A96-AD33AEE03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39" name="Picture 38" descr="Text&#10;&#10;Description automatically generated">
            <a:extLst>
              <a:ext uri="{FF2B5EF4-FFF2-40B4-BE49-F238E27FC236}">
                <a16:creationId xmlns:a16="http://schemas.microsoft.com/office/drawing/2014/main" id="{BD4D72F0-93B2-2618-C36E-E0C77E39D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
        <p:nvSpPr>
          <p:cNvPr id="20" name="Rectangle: Rounded Corners 19">
            <a:extLst>
              <a:ext uri="{FF2B5EF4-FFF2-40B4-BE49-F238E27FC236}">
                <a16:creationId xmlns:a16="http://schemas.microsoft.com/office/drawing/2014/main" id="{1E2E0344-2196-785F-948A-6816BC73F999}"/>
              </a:ext>
            </a:extLst>
          </p:cNvPr>
          <p:cNvSpPr/>
          <p:nvPr/>
        </p:nvSpPr>
        <p:spPr>
          <a:xfrm>
            <a:off x="97288" y="2060047"/>
            <a:ext cx="2160000" cy="540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Lack of Skills </a:t>
            </a:r>
          </a:p>
        </p:txBody>
      </p:sp>
      <p:sp>
        <p:nvSpPr>
          <p:cNvPr id="22" name="Rectangle: Rounded Corners 21">
            <a:extLst>
              <a:ext uri="{FF2B5EF4-FFF2-40B4-BE49-F238E27FC236}">
                <a16:creationId xmlns:a16="http://schemas.microsoft.com/office/drawing/2014/main" id="{07ACB90B-569A-D0D6-CB71-4A9194EE4EAF}"/>
              </a:ext>
            </a:extLst>
          </p:cNvPr>
          <p:cNvSpPr/>
          <p:nvPr/>
        </p:nvSpPr>
        <p:spPr>
          <a:xfrm>
            <a:off x="2937312" y="2060047"/>
            <a:ext cx="6084000" cy="540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Place emphasis on business and financial management training, mentorships and capacity building initiatives; provide ICT skills training workshops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68AA892F-8B7F-3ADA-12BD-68491C8329A1}"/>
              </a:ext>
            </a:extLst>
          </p:cNvPr>
          <p:cNvSpPr/>
          <p:nvPr/>
        </p:nvSpPr>
        <p:spPr>
          <a:xfrm>
            <a:off x="97288" y="1163100"/>
            <a:ext cx="2160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rial" panose="020B0604020202020204" pitchFamily="34" charset="0"/>
                <a:cs typeface="Arial" panose="020B0604020202020204" pitchFamily="34" charset="0"/>
              </a:rPr>
              <a:t>Access to Markets/ Restrictions on Movement</a:t>
            </a:r>
          </a:p>
        </p:txBody>
      </p:sp>
      <p:sp>
        <p:nvSpPr>
          <p:cNvPr id="30" name="Rectangle: Rounded Corners 29">
            <a:extLst>
              <a:ext uri="{FF2B5EF4-FFF2-40B4-BE49-F238E27FC236}">
                <a16:creationId xmlns:a16="http://schemas.microsoft.com/office/drawing/2014/main" id="{0E4CC6D1-F81E-063D-2DE7-BE50D0956309}"/>
              </a:ext>
            </a:extLst>
          </p:cNvPr>
          <p:cNvSpPr/>
          <p:nvPr/>
        </p:nvSpPr>
        <p:spPr>
          <a:xfrm>
            <a:off x="2962712" y="1163100"/>
            <a:ext cx="6084000" cy="79200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Equip co-operatives with remote working skills and adequate digital tools; provide avenues for co-operatives to address skills shortages internally (e.g., registering with SETAs); conduct a study to determine potential opportunities available in a geographical location; provide relief support; provide special permits to co-operatives</a:t>
            </a:r>
          </a:p>
        </p:txBody>
      </p:sp>
      <p:sp>
        <p:nvSpPr>
          <p:cNvPr id="31" name="Arrow: Right 30">
            <a:extLst>
              <a:ext uri="{FF2B5EF4-FFF2-40B4-BE49-F238E27FC236}">
                <a16:creationId xmlns:a16="http://schemas.microsoft.com/office/drawing/2014/main" id="{E8F5B710-45AD-BB0E-685F-70FEBA344938}"/>
              </a:ext>
            </a:extLst>
          </p:cNvPr>
          <p:cNvSpPr/>
          <p:nvPr/>
        </p:nvSpPr>
        <p:spPr>
          <a:xfrm>
            <a:off x="2343496" y="1415100"/>
            <a:ext cx="530940" cy="288000"/>
          </a:xfrm>
          <a:prstGeom prst="rightArrow">
            <a:avLst/>
          </a:prstGeom>
          <a:solidFill>
            <a:srgbClr val="0092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bg1"/>
              </a:solidFill>
              <a:latin typeface="Calibri" panose="020F0502020204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45DE912-49C0-E929-927F-28EB2E962DCC}"/>
              </a:ext>
            </a:extLst>
          </p:cNvPr>
          <p:cNvSpPr/>
          <p:nvPr/>
        </p:nvSpPr>
        <p:spPr>
          <a:xfrm>
            <a:off x="294153" y="805084"/>
            <a:ext cx="1539727"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dirty="0">
                <a:solidFill>
                  <a:schemeClr val="tx1"/>
                </a:solidFill>
                <a:latin typeface="Arial" panose="020B0604020202020204" pitchFamily="34" charset="0"/>
                <a:cs typeface="Arial" panose="020B0604020202020204" pitchFamily="34" charset="0"/>
              </a:rPr>
              <a:t>Key Theme</a:t>
            </a:r>
          </a:p>
        </p:txBody>
      </p:sp>
      <p:sp>
        <p:nvSpPr>
          <p:cNvPr id="24" name="Rectangle 23">
            <a:extLst>
              <a:ext uri="{FF2B5EF4-FFF2-40B4-BE49-F238E27FC236}">
                <a16:creationId xmlns:a16="http://schemas.microsoft.com/office/drawing/2014/main" id="{A2F9E7E0-A670-369D-5CC0-E5D8EFC2F9EF}"/>
              </a:ext>
            </a:extLst>
          </p:cNvPr>
          <p:cNvSpPr/>
          <p:nvPr/>
        </p:nvSpPr>
        <p:spPr>
          <a:xfrm>
            <a:off x="5537640" y="805084"/>
            <a:ext cx="1840619"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dirty="0">
                <a:solidFill>
                  <a:schemeClr val="tx1"/>
                </a:solidFill>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val="245640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23</a:t>
            </a:fld>
            <a:endParaRPr lang="en-ZA">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
        <p:nvSpPr>
          <p:cNvPr id="4" name="Title 3">
            <a:extLst>
              <a:ext uri="{FF2B5EF4-FFF2-40B4-BE49-F238E27FC236}">
                <a16:creationId xmlns:a16="http://schemas.microsoft.com/office/drawing/2014/main" id="{BA8FC276-1E51-DB45-8348-AD3D51117EE4}"/>
              </a:ext>
            </a:extLst>
          </p:cNvPr>
          <p:cNvSpPr>
            <a:spLocks noGrp="1"/>
          </p:cNvSpPr>
          <p:nvPr>
            <p:ph type="title"/>
          </p:nvPr>
        </p:nvSpPr>
        <p:spPr>
          <a:xfrm>
            <a:off x="3176974" y="2766218"/>
            <a:ext cx="3630312" cy="1325563"/>
          </a:xfrm>
        </p:spPr>
        <p:txBody>
          <a:bodyPr/>
          <a:lstStyle/>
          <a:p>
            <a:r>
              <a:rPr lang="en-US">
                <a:latin typeface="+mn-lt"/>
              </a:rPr>
              <a:t>Thank you!</a:t>
            </a:r>
          </a:p>
        </p:txBody>
      </p:sp>
    </p:spTree>
    <p:extLst>
      <p:ext uri="{BB962C8B-B14F-4D97-AF65-F5344CB8AC3E}">
        <p14:creationId xmlns:p14="http://schemas.microsoft.com/office/powerpoint/2010/main" val="378952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3051000"/>
            <a:ext cx="7886700" cy="756000"/>
          </a:xfrm>
          <a:prstGeom prst="rect">
            <a:avLst/>
          </a:prstGeom>
          <a:solidFill>
            <a:schemeClr val="accent1">
              <a:lumMod val="20000"/>
              <a:lumOff val="80000"/>
            </a:schemeClr>
          </a:solidFill>
          <a:ln w="12700">
            <a:solidFill>
              <a:srgbClr val="068E99"/>
            </a:solidFill>
          </a:ln>
        </p:spPr>
        <p:txBody>
          <a:bodyPr>
            <a:noAutofit/>
          </a:bodyPr>
          <a:lstStyle/>
          <a:p>
            <a:pPr algn="ctr"/>
            <a:r>
              <a:rPr lang="en-ZA" sz="3600" dirty="0">
                <a:latin typeface="Arial" panose="020B0604020202020204" pitchFamily="34" charset="0"/>
                <a:cs typeface="Arial" panose="020B0604020202020204" pitchFamily="34" charset="0"/>
              </a:rPr>
              <a:t>Project Objectives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3</a:t>
            </a:fld>
            <a:endParaRPr lang="en-ZA" dirty="0">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Tree>
    <p:extLst>
      <p:ext uri="{BB962C8B-B14F-4D97-AF65-F5344CB8AC3E}">
        <p14:creationId xmlns:p14="http://schemas.microsoft.com/office/powerpoint/2010/main" val="53093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136524"/>
            <a:ext cx="7886700" cy="590401"/>
          </a:xfrm>
          <a:prstGeom prst="rect">
            <a:avLst/>
          </a:prstGeom>
        </p:spPr>
        <p:txBody>
          <a:bodyPr>
            <a:normAutofit/>
          </a:bodyPr>
          <a:lstStyle/>
          <a:p>
            <a:pPr algn="ctr"/>
            <a:r>
              <a:rPr lang="en-ZA" sz="2800" b="1" dirty="0">
                <a:latin typeface="Arial" panose="020B0604020202020204" pitchFamily="34" charset="0"/>
                <a:cs typeface="Arial" panose="020B0604020202020204" pitchFamily="34" charset="0"/>
              </a:rPr>
              <a:t>Project Objectives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4</a:t>
            </a:fld>
            <a:endParaRPr lang="en-ZA" dirty="0">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pic>
        <p:nvPicPr>
          <p:cNvPr id="6" name="Picture 5" descr="Icon&#10;&#10;Description automatically generated">
            <a:extLst>
              <a:ext uri="{FF2B5EF4-FFF2-40B4-BE49-F238E27FC236}">
                <a16:creationId xmlns:a16="http://schemas.microsoft.com/office/drawing/2014/main" id="{D7097FF6-9837-2944-BDD9-ED75EF4602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6" y="2586567"/>
            <a:ext cx="1460500" cy="1447800"/>
          </a:xfrm>
          <a:prstGeom prst="rect">
            <a:avLst/>
          </a:prstGeom>
        </p:spPr>
      </p:pic>
      <p:sp>
        <p:nvSpPr>
          <p:cNvPr id="9" name="TextBox 8">
            <a:extLst>
              <a:ext uri="{FF2B5EF4-FFF2-40B4-BE49-F238E27FC236}">
                <a16:creationId xmlns:a16="http://schemas.microsoft.com/office/drawing/2014/main" id="{1708E3F1-68F4-4235-929F-0B07AFDFD38E}"/>
              </a:ext>
            </a:extLst>
          </p:cNvPr>
          <p:cNvSpPr txBox="1"/>
          <p:nvPr/>
        </p:nvSpPr>
        <p:spPr>
          <a:xfrm>
            <a:off x="1750484" y="975446"/>
            <a:ext cx="6764866" cy="5539978"/>
          </a:xfrm>
          <a:prstGeom prst="rect">
            <a:avLst/>
          </a:prstGeom>
          <a:noFill/>
        </p:spPr>
        <p:txBody>
          <a:bodyPr wrap="square">
            <a:spAutoFit/>
          </a:bodyPr>
          <a:lstStyle/>
          <a:p>
            <a:pPr marL="342900" lvl="0" indent="-342900" algn="just">
              <a:spcBef>
                <a:spcPts val="600"/>
              </a:spcBef>
              <a:spcAft>
                <a:spcPts val="40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To understand the </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role and contribution of co-operatives </a:t>
            </a:r>
            <a:r>
              <a:rPr lang="en-ZA" sz="1600" dirty="0">
                <a:effectLst/>
                <a:latin typeface="Arial" panose="020B0604020202020204" pitchFamily="34" charset="0"/>
                <a:ea typeface="Calibri" panose="020F0502020204030204" pitchFamily="34" charset="0"/>
                <a:cs typeface="Arial" panose="020B0604020202020204" pitchFamily="34" charset="0"/>
              </a:rPr>
              <a:t>towards South Africa’s </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economic reform and recovery</a:t>
            </a:r>
            <a:r>
              <a:rPr lang="en-ZA" sz="1600" dirty="0">
                <a:effectLst/>
                <a:latin typeface="Arial" panose="020B0604020202020204" pitchFamily="34" charset="0"/>
                <a:ea typeface="Calibri" panose="020F0502020204030204" pitchFamily="34" charset="0"/>
                <a:cs typeface="Arial" panose="020B0604020202020204" pitchFamily="34" charset="0"/>
              </a:rPr>
              <a:t> during the COVID-19 period</a:t>
            </a:r>
          </a:p>
          <a:p>
            <a:pPr marL="342900" lvl="0" indent="-342900" algn="just">
              <a:spcBef>
                <a:spcPts val="600"/>
              </a:spcBef>
              <a:spcAft>
                <a:spcPts val="40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To explore the main impediments faced by co-operatives in competing in the South African economy </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at legislative, policy and strategic approach</a:t>
            </a:r>
            <a:r>
              <a:rPr lang="en-ZA" sz="1600" dirty="0">
                <a:effectLst/>
                <a:latin typeface="Arial" panose="020B0604020202020204" pitchFamily="34" charset="0"/>
                <a:ea typeface="Calibri" panose="020F0502020204030204" pitchFamily="34" charset="0"/>
                <a:cs typeface="Arial" panose="020B0604020202020204" pitchFamily="34" charset="0"/>
              </a:rPr>
              <a:t> levels during COVID-19 and during lockdown regulations</a:t>
            </a:r>
          </a:p>
          <a:p>
            <a:pPr marL="342900" lvl="0" indent="-342900" algn="just">
              <a:spcBef>
                <a:spcPts val="600"/>
              </a:spcBef>
              <a:spcAft>
                <a:spcPts val="40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To examine to what extent these impediments have affected the </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operations/livelihoods of co-operatives and their existence</a:t>
            </a:r>
            <a:r>
              <a:rPr lang="en-ZA" sz="1600" dirty="0">
                <a:effectLst/>
                <a:latin typeface="Arial" panose="020B0604020202020204" pitchFamily="34" charset="0"/>
                <a:ea typeface="Calibri" panose="020F0502020204030204" pitchFamily="34" charset="0"/>
                <a:cs typeface="Arial" panose="020B0604020202020204" pitchFamily="34" charset="0"/>
              </a:rPr>
              <a:t> during the COVID-19 period</a:t>
            </a:r>
          </a:p>
          <a:p>
            <a:pPr marL="342900" lvl="0" indent="-342900" algn="just">
              <a:spcBef>
                <a:spcPts val="600"/>
              </a:spcBef>
              <a:spcAft>
                <a:spcPts val="400"/>
              </a:spcAft>
              <a:buFont typeface="Symbol" panose="05050102010706020507" pitchFamily="18" charset="2"/>
              <a:buChar char=""/>
            </a:pPr>
            <a:r>
              <a:rPr lang="en-ZA" sz="1600" dirty="0">
                <a:latin typeface="Arial" panose="020B0604020202020204" pitchFamily="34" charset="0"/>
                <a:ea typeface="Calibri" panose="020F0502020204030204" pitchFamily="34" charset="0"/>
                <a:cs typeface="Arial" panose="020B0604020202020204" pitchFamily="34" charset="0"/>
              </a:rPr>
              <a:t>To identify</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mechanisms which may assist with strengthening the role of co-operatives </a:t>
            </a:r>
            <a:r>
              <a:rPr lang="en-ZA" sz="1600" dirty="0">
                <a:effectLst/>
                <a:latin typeface="Arial" panose="020B0604020202020204" pitchFamily="34" charset="0"/>
                <a:ea typeface="Calibri" panose="020F0502020204030204" pitchFamily="34" charset="0"/>
                <a:cs typeface="Arial" panose="020B0604020202020204" pitchFamily="34" charset="0"/>
              </a:rPr>
              <a:t>as one of the main drivers of the economic recovery and reconstruction plan in South Africa</a:t>
            </a:r>
          </a:p>
          <a:p>
            <a:pPr marL="342900" lvl="0" indent="-342900" algn="just">
              <a:spcBef>
                <a:spcPts val="600"/>
              </a:spcBef>
              <a:spcAft>
                <a:spcPts val="400"/>
              </a:spcAft>
              <a:buFont typeface="Symbol" panose="05050102010706020507" pitchFamily="18" charset="2"/>
              <a:buChar char=""/>
            </a:pPr>
            <a:r>
              <a:rPr lang="en-ZA" sz="1600" dirty="0">
                <a:latin typeface="Arial" panose="020B0604020202020204" pitchFamily="34" charset="0"/>
                <a:ea typeface="Calibri" panose="020F0502020204030204" pitchFamily="34" charset="0"/>
                <a:cs typeface="Arial" panose="020B0604020202020204" pitchFamily="34" charset="0"/>
              </a:rPr>
              <a:t>To </a:t>
            </a:r>
            <a:r>
              <a:rPr lang="en-ZA" sz="1600" dirty="0">
                <a:solidFill>
                  <a:srgbClr val="0092A5"/>
                </a:solidFill>
                <a:latin typeface="Arial" panose="020B0604020202020204" pitchFamily="34" charset="0"/>
                <a:ea typeface="Calibri" panose="020F0502020204030204" pitchFamily="34" charset="0"/>
                <a:cs typeface="Arial" panose="020B0604020202020204" pitchFamily="34" charset="0"/>
              </a:rPr>
              <a:t>document</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 and share the lessons </a:t>
            </a:r>
            <a:r>
              <a:rPr lang="en-ZA" sz="1600" dirty="0">
                <a:effectLst/>
                <a:latin typeface="Arial" panose="020B0604020202020204" pitchFamily="34" charset="0"/>
                <a:ea typeface="Calibri" panose="020F0502020204030204" pitchFamily="34" charset="0"/>
                <a:cs typeface="Arial" panose="020B0604020202020204" pitchFamily="34" charset="0"/>
              </a:rPr>
              <a:t>learned by co-operatives, private sector and government in responding to the COVID-19 pandemic</a:t>
            </a:r>
          </a:p>
          <a:p>
            <a:pPr marL="342900" lvl="0" indent="-342900" algn="just">
              <a:spcBef>
                <a:spcPts val="600"/>
              </a:spcBef>
              <a:spcAft>
                <a:spcPts val="400"/>
              </a:spcAft>
              <a:buFont typeface="Symbol" panose="05050102010706020507" pitchFamily="18" charset="2"/>
              <a:buChar char=""/>
            </a:pPr>
            <a:r>
              <a:rPr lang="en-ZA" sz="1600" dirty="0">
                <a:latin typeface="Arial" panose="020B0604020202020204" pitchFamily="34" charset="0"/>
                <a:ea typeface="Calibri" panose="020F0502020204030204" pitchFamily="34" charset="0"/>
                <a:cs typeface="Arial" panose="020B0604020202020204" pitchFamily="34" charset="0"/>
              </a:rPr>
              <a:t>To </a:t>
            </a:r>
            <a:r>
              <a:rPr lang="en-ZA" sz="1600" dirty="0">
                <a:solidFill>
                  <a:srgbClr val="0092A5"/>
                </a:solidFill>
                <a:latin typeface="Arial" panose="020B0604020202020204" pitchFamily="34" charset="0"/>
                <a:ea typeface="Calibri" panose="020F0502020204030204" pitchFamily="34" charset="0"/>
                <a:cs typeface="Arial" panose="020B0604020202020204" pitchFamily="34" charset="0"/>
              </a:rPr>
              <a:t>understand</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 the role of government and private sectors</a:t>
            </a:r>
            <a:r>
              <a:rPr lang="en-ZA" sz="1600" dirty="0">
                <a:effectLst/>
                <a:latin typeface="Arial" panose="020B0604020202020204" pitchFamily="34" charset="0"/>
                <a:ea typeface="Calibri" panose="020F0502020204030204" pitchFamily="34" charset="0"/>
                <a:cs typeface="Arial" panose="020B0604020202020204" pitchFamily="34" charset="0"/>
              </a:rPr>
              <a:t> in supporting co-operatives towards restoring the economy</a:t>
            </a:r>
          </a:p>
          <a:p>
            <a:pPr marL="342900" lvl="0" indent="-342900" algn="just">
              <a:spcBef>
                <a:spcPts val="600"/>
              </a:spcBef>
              <a:spcAft>
                <a:spcPts val="400"/>
              </a:spcAft>
              <a:buFont typeface="Symbol" panose="05050102010706020507" pitchFamily="18" charset="2"/>
              <a:buChar char=""/>
            </a:pPr>
            <a:r>
              <a:rPr lang="en-ZA" sz="1600" dirty="0">
                <a:latin typeface="Arial" panose="020B0604020202020204" pitchFamily="34" charset="0"/>
                <a:ea typeface="Calibri" panose="020F0502020204030204" pitchFamily="34" charset="0"/>
                <a:cs typeface="Arial" panose="020B0604020202020204" pitchFamily="34" charset="0"/>
              </a:rPr>
              <a:t>To provide</a:t>
            </a:r>
            <a:r>
              <a:rPr lang="en-ZA" sz="1600" dirty="0">
                <a:effectLst/>
                <a:latin typeface="Arial" panose="020B0604020202020204" pitchFamily="34" charset="0"/>
                <a:ea typeface="Calibri" panose="020F0502020204030204" pitchFamily="34" charset="0"/>
                <a:cs typeface="Arial" panose="020B0604020202020204" pitchFamily="34" charset="0"/>
              </a:rPr>
              <a:t> recommendations from the research findings that can build a </a:t>
            </a:r>
            <a:r>
              <a:rPr lang="en-ZA" sz="1600" dirty="0">
                <a:solidFill>
                  <a:srgbClr val="0092A5"/>
                </a:solidFill>
                <a:effectLst/>
                <a:latin typeface="Arial" panose="020B0604020202020204" pitchFamily="34" charset="0"/>
                <a:ea typeface="Calibri" panose="020F0502020204030204" pitchFamily="34" charset="0"/>
                <a:cs typeface="Arial" panose="020B0604020202020204" pitchFamily="34" charset="0"/>
              </a:rPr>
              <a:t>sustainable, resilient and inclusive economy</a:t>
            </a:r>
          </a:p>
        </p:txBody>
      </p:sp>
    </p:spTree>
    <p:extLst>
      <p:ext uri="{BB962C8B-B14F-4D97-AF65-F5344CB8AC3E}">
        <p14:creationId xmlns:p14="http://schemas.microsoft.com/office/powerpoint/2010/main" val="20032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3051000"/>
            <a:ext cx="7886700" cy="756000"/>
          </a:xfrm>
          <a:prstGeom prst="rect">
            <a:avLst/>
          </a:prstGeom>
          <a:solidFill>
            <a:schemeClr val="accent1">
              <a:lumMod val="20000"/>
              <a:lumOff val="80000"/>
            </a:schemeClr>
          </a:solidFill>
          <a:ln w="12700">
            <a:solidFill>
              <a:srgbClr val="068E99"/>
            </a:solidFill>
          </a:ln>
        </p:spPr>
        <p:txBody>
          <a:bodyPr vert="horz" lIns="91440" tIns="45720" rIns="91440" bIns="45720" rtlCol="0" anchor="ctr">
            <a:normAutofit/>
          </a:bodyPr>
          <a:lstStyle/>
          <a:p>
            <a:pPr algn="ctr"/>
            <a:r>
              <a:rPr lang="en-ZA" sz="3600" dirty="0">
                <a:latin typeface="Arial" panose="020B0604020202020204" pitchFamily="34" charset="0"/>
                <a:cs typeface="Arial" panose="020B0604020202020204" pitchFamily="34" charset="0"/>
              </a:rPr>
              <a:t>Research Findings</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5</a:t>
            </a:fld>
            <a:endParaRPr lang="en-ZA" dirty="0">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spTree>
    <p:extLst>
      <p:ext uri="{BB962C8B-B14F-4D97-AF65-F5344CB8AC3E}">
        <p14:creationId xmlns:p14="http://schemas.microsoft.com/office/powerpoint/2010/main" val="256177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628650" y="136524"/>
            <a:ext cx="7886700" cy="590401"/>
          </a:xfrm>
          <a:prstGeom prst="rect">
            <a:avLst/>
          </a:prstGeom>
        </p:spPr>
        <p:txBody>
          <a:bodyPr>
            <a:noAutofit/>
          </a:bodyPr>
          <a:lstStyle/>
          <a:p>
            <a:pPr algn="ctr"/>
            <a:r>
              <a:rPr lang="en-ZA" sz="2500" b="1" dirty="0">
                <a:latin typeface="Arial" panose="020B0604020202020204" pitchFamily="34" charset="0"/>
                <a:cs typeface="Arial" panose="020B0604020202020204" pitchFamily="34" charset="0"/>
              </a:rPr>
              <a:t>Role and Contribution of Co-operatives</a:t>
            </a:r>
            <a:br>
              <a:rPr lang="en-ZA" sz="2500" b="1" dirty="0">
                <a:latin typeface="Arial" panose="020B0604020202020204" pitchFamily="34" charset="0"/>
                <a:cs typeface="Arial" panose="020B0604020202020204" pitchFamily="34" charset="0"/>
              </a:rPr>
            </a:br>
            <a:r>
              <a:rPr lang="en-ZA" sz="2500" b="1" dirty="0">
                <a:latin typeface="Arial" panose="020B0604020202020204" pitchFamily="34" charset="0"/>
                <a:cs typeface="Arial" panose="020B0604020202020204" pitchFamily="34" charset="0"/>
              </a:rPr>
              <a:t> during COVID-19 period </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6</a:t>
            </a:fld>
            <a:endParaRPr lang="en-ZA" dirty="0">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7" name="Chart 6">
            <a:extLst>
              <a:ext uri="{FF2B5EF4-FFF2-40B4-BE49-F238E27FC236}">
                <a16:creationId xmlns:a16="http://schemas.microsoft.com/office/drawing/2014/main" id="{6097E34D-2F0C-48AB-BD5E-B1C0DD9F2B8D}"/>
              </a:ext>
            </a:extLst>
          </p:cNvPr>
          <p:cNvGraphicFramePr/>
          <p:nvPr>
            <p:extLst>
              <p:ext uri="{D42A27DB-BD31-4B8C-83A1-F6EECF244321}">
                <p14:modId xmlns:p14="http://schemas.microsoft.com/office/powerpoint/2010/main" val="4241316396"/>
              </p:ext>
            </p:extLst>
          </p:nvPr>
        </p:nvGraphicFramePr>
        <p:xfrm>
          <a:off x="187285" y="908955"/>
          <a:ext cx="5713785" cy="39321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Box 2">
            <a:extLst>
              <a:ext uri="{FF2B5EF4-FFF2-40B4-BE49-F238E27FC236}">
                <a16:creationId xmlns:a16="http://schemas.microsoft.com/office/drawing/2014/main" id="{ED1D90FD-1FB9-BE2F-F642-9EE561B90052}"/>
              </a:ext>
            </a:extLst>
          </p:cNvPr>
          <p:cNvSpPr txBox="1">
            <a:spLocks noChangeArrowheads="1"/>
          </p:cNvSpPr>
          <p:nvPr/>
        </p:nvSpPr>
        <p:spPr bwMode="auto">
          <a:xfrm>
            <a:off x="187285" y="4970383"/>
            <a:ext cx="8798307" cy="1621813"/>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tabLst>
                <a:tab pos="2865755" algn="ctr"/>
                <a:tab pos="5731510" algn="r"/>
                <a:tab pos="457200" algn="l"/>
              </a:tabLst>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u="sng"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Challenges which impacted </a:t>
            </a:r>
            <a:r>
              <a:rPr lang="en-US" sz="1100" dirty="0">
                <a:latin typeface="Arial" panose="020B0604020202020204" pitchFamily="34" charset="0"/>
                <a:ea typeface="Calibri" panose="020F0502020204030204" pitchFamily="34" charset="0"/>
                <a:cs typeface="Times New Roman" panose="02020603050405020304" pitchFamily="18" charset="0"/>
              </a:rPr>
              <a:t>co-operatives</a:t>
            </a:r>
            <a:r>
              <a:rPr lang="en-US" sz="1100" dirty="0">
                <a:effectLst/>
                <a:latin typeface="Arial" panose="020B0604020202020204" pitchFamily="34" charset="0"/>
                <a:ea typeface="Calibri" panose="020F0502020204030204" pitchFamily="34" charset="0"/>
                <a:cs typeface="Times New Roman" panose="02020603050405020304" pitchFamily="18" charset="0"/>
              </a:rPr>
              <a:t> contributions towards the economy included lack of a shared internal vision, loss of clients due to restrictions on movement and the inability to reach customers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It was noted that in order for co-operatives to contribute towards economic recovery and reform, government support will be key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spcAft>
                <a:spcPts val="800"/>
              </a:spcAft>
              <a:buFont typeface="Arial" panose="020B0604020202020204" pitchFamily="34" charset="0"/>
              <a:buChar char="•"/>
              <a:tabLst>
                <a:tab pos="2865755" algn="ctr"/>
                <a:tab pos="5731510" algn="r"/>
                <a:tab pos="457200" algn="l"/>
              </a:tabLst>
            </a:pPr>
            <a:r>
              <a:rPr lang="en-US" sz="1100" dirty="0">
                <a:latin typeface="Arial" panose="020B0604020202020204" pitchFamily="34" charset="0"/>
                <a:ea typeface="Calibri" panose="020F0502020204030204" pitchFamily="34" charset="0"/>
                <a:cs typeface="Times New Roman" panose="02020603050405020304" pitchFamily="18" charset="0"/>
              </a:rPr>
              <a:t>A</a:t>
            </a:r>
            <a:r>
              <a:rPr lang="en-US" sz="1100" dirty="0">
                <a:effectLst/>
                <a:latin typeface="Arial" panose="020B0604020202020204" pitchFamily="34" charset="0"/>
                <a:ea typeface="Calibri" panose="020F0502020204030204" pitchFamily="34" charset="0"/>
                <a:cs typeface="Times New Roman" panose="02020603050405020304" pitchFamily="18" charset="0"/>
              </a:rPr>
              <a:t>ccess to markets </a:t>
            </a:r>
            <a:r>
              <a:rPr lang="en-US" sz="1100" dirty="0">
                <a:latin typeface="Arial" panose="020B0604020202020204" pitchFamily="34" charset="0"/>
                <a:ea typeface="Calibri" panose="020F0502020204030204" pitchFamily="34" charset="0"/>
                <a:cs typeface="Times New Roman" panose="02020603050405020304" pitchFamily="18" charset="0"/>
              </a:rPr>
              <a:t>appears to be </a:t>
            </a:r>
            <a:r>
              <a:rPr lang="en-US" sz="1100" dirty="0">
                <a:effectLst/>
                <a:latin typeface="Arial" panose="020B0604020202020204" pitchFamily="34" charset="0"/>
                <a:ea typeface="Calibri" panose="020F0502020204030204" pitchFamily="34" charset="0"/>
                <a:cs typeface="Times New Roman" panose="02020603050405020304" pitchFamily="18" charset="0"/>
              </a:rPr>
              <a:t>a challenge for some co-operatives. </a:t>
            </a:r>
            <a:r>
              <a:rPr lang="en-US" sz="1100" dirty="0">
                <a:latin typeface="Arial" panose="020B0604020202020204" pitchFamily="34" charset="0"/>
                <a:ea typeface="Calibri" panose="020F0502020204030204" pitchFamily="34" charset="0"/>
                <a:cs typeface="Times New Roman" panose="02020603050405020304" pitchFamily="18" charset="0"/>
              </a:rPr>
              <a:t>S</a:t>
            </a:r>
            <a:r>
              <a:rPr lang="en-US" sz="1100" dirty="0">
                <a:effectLst/>
                <a:latin typeface="Arial" panose="020B0604020202020204" pitchFamily="34" charset="0"/>
                <a:ea typeface="Calibri" panose="020F0502020204030204" pitchFamily="34" charset="0"/>
                <a:cs typeface="Times New Roman" panose="02020603050405020304" pitchFamily="18" charset="0"/>
              </a:rPr>
              <a:t>ome co-operatives </a:t>
            </a:r>
            <a:r>
              <a:rPr lang="en-US" sz="1100" dirty="0">
                <a:latin typeface="Arial" panose="020B0604020202020204" pitchFamily="34" charset="0"/>
                <a:ea typeface="Calibri" panose="020F0502020204030204" pitchFamily="34" charset="0"/>
                <a:cs typeface="Times New Roman" panose="02020603050405020304" pitchFamily="18" charset="0"/>
              </a:rPr>
              <a:t>were</a:t>
            </a:r>
            <a:r>
              <a:rPr lang="en-US" sz="1100" dirty="0">
                <a:effectLst/>
                <a:latin typeface="Arial" panose="020B0604020202020204" pitchFamily="34" charset="0"/>
                <a:ea typeface="Calibri" panose="020F0502020204030204" pitchFamily="34" charset="0"/>
                <a:cs typeface="Times New Roman" panose="02020603050405020304" pitchFamily="18" charset="0"/>
              </a:rPr>
              <a:t> unable to sell their produce, while others </a:t>
            </a:r>
            <a:r>
              <a:rPr lang="en-US" sz="1100" dirty="0">
                <a:latin typeface="Arial" panose="020B0604020202020204" pitchFamily="34" charset="0"/>
                <a:ea typeface="Calibri" panose="020F0502020204030204" pitchFamily="34" charset="0"/>
                <a:cs typeface="Times New Roman" panose="02020603050405020304" pitchFamily="18" charset="0"/>
              </a:rPr>
              <a:t>were</a:t>
            </a:r>
            <a:r>
              <a:rPr lang="en-US" sz="1100" dirty="0">
                <a:effectLst/>
                <a:latin typeface="Arial" panose="020B0604020202020204" pitchFamily="34" charset="0"/>
                <a:ea typeface="Calibri" panose="020F0502020204030204" pitchFamily="34" charset="0"/>
                <a:cs typeface="Times New Roman" panose="02020603050405020304" pitchFamily="18" charset="0"/>
              </a:rPr>
              <a:t> unable to meet the demands that come with access to new markets because they lack the necessary resources to produce on a larger scale.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06">
            <a:extLst>
              <a:ext uri="{FF2B5EF4-FFF2-40B4-BE49-F238E27FC236}">
                <a16:creationId xmlns:a16="http://schemas.microsoft.com/office/drawing/2014/main" id="{E4796AC5-8D83-AE68-9F51-D41AD5FF02AF}"/>
              </a:ext>
            </a:extLst>
          </p:cNvPr>
          <p:cNvSpPr txBox="1">
            <a:spLocks noChangeArrowheads="1"/>
          </p:cNvSpPr>
          <p:nvPr/>
        </p:nvSpPr>
        <p:spPr bwMode="auto">
          <a:xfrm>
            <a:off x="6028661" y="2996898"/>
            <a:ext cx="2956931" cy="864000"/>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“Most businesses we used to supply closed down during lockdown and didn’t open again, so we don’t have clientele anymore.”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(Co-operative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114">
            <a:extLst>
              <a:ext uri="{FF2B5EF4-FFF2-40B4-BE49-F238E27FC236}">
                <a16:creationId xmlns:a16="http://schemas.microsoft.com/office/drawing/2014/main" id="{49284319-E295-9CAD-8885-6A513E3FCCA5}"/>
              </a:ext>
            </a:extLst>
          </p:cNvPr>
          <p:cNvSpPr txBox="1">
            <a:spLocks noChangeArrowheads="1"/>
          </p:cNvSpPr>
          <p:nvPr/>
        </p:nvSpPr>
        <p:spPr bwMode="auto">
          <a:xfrm>
            <a:off x="6028661" y="1836410"/>
            <a:ext cx="2956931" cy="746198"/>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 can contribute much more if they can get grants from government.”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(Academia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60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362969" y="278764"/>
            <a:ext cx="7886700" cy="590401"/>
          </a:xfrm>
          <a:prstGeom prst="rect">
            <a:avLst/>
          </a:prstGeom>
        </p:spPr>
        <p:txBody>
          <a:bodyPr>
            <a:normAutofit/>
          </a:bodyPr>
          <a:lstStyle/>
          <a:p>
            <a:pPr algn="ctr"/>
            <a:r>
              <a:rPr lang="en-ZA" sz="2500" b="1" dirty="0">
                <a:latin typeface="Arial" panose="020B0604020202020204" pitchFamily="34" charset="0"/>
                <a:cs typeface="Arial" panose="020B0604020202020204" pitchFamily="34" charset="0"/>
              </a:rPr>
              <a:t>Impact of COVID-19 on Co-operatives </a:t>
            </a:r>
          </a:p>
        </p:txBody>
      </p:sp>
      <p:sp>
        <p:nvSpPr>
          <p:cNvPr id="8" name="Slide Number Placeholder 7"/>
          <p:cNvSpPr>
            <a:spLocks noGrp="1"/>
          </p:cNvSpPr>
          <p:nvPr>
            <p:ph type="sldNum" sz="quarter" idx="12"/>
          </p:nvPr>
        </p:nvSpPr>
        <p:spPr>
          <a:xfrm>
            <a:off x="6438700" y="6269726"/>
            <a:ext cx="2057400" cy="365125"/>
          </a:xfrm>
        </p:spPr>
        <p:txBody>
          <a:bodyPr/>
          <a:lstStyle/>
          <a:p>
            <a:fld id="{AC3C8084-AA27-4274-95A3-D1DE450D2A6E}" type="slidenum">
              <a:rPr lang="en-ZA">
                <a:solidFill>
                  <a:prstClr val="black">
                    <a:tint val="75000"/>
                  </a:prstClr>
                </a:solidFill>
                <a:latin typeface="Calibri"/>
              </a:rPr>
              <a:pPr/>
              <a:t>7</a:t>
            </a:fld>
            <a:endParaRPr lang="en-ZA" dirty="0">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7" name="Chart 6">
            <a:extLst>
              <a:ext uri="{FF2B5EF4-FFF2-40B4-BE49-F238E27FC236}">
                <a16:creationId xmlns:a16="http://schemas.microsoft.com/office/drawing/2014/main" id="{DB03018F-13E3-4B1A-A5AB-2BEB21AF161C}"/>
              </a:ext>
            </a:extLst>
          </p:cNvPr>
          <p:cNvGraphicFramePr/>
          <p:nvPr>
            <p:extLst>
              <p:ext uri="{D42A27DB-BD31-4B8C-83A1-F6EECF244321}">
                <p14:modId xmlns:p14="http://schemas.microsoft.com/office/powerpoint/2010/main" val="3668133074"/>
              </p:ext>
            </p:extLst>
          </p:nvPr>
        </p:nvGraphicFramePr>
        <p:xfrm>
          <a:off x="166879" y="918169"/>
          <a:ext cx="4392000" cy="453633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Box 2">
            <a:extLst>
              <a:ext uri="{FF2B5EF4-FFF2-40B4-BE49-F238E27FC236}">
                <a16:creationId xmlns:a16="http://schemas.microsoft.com/office/drawing/2014/main" id="{17ADF96B-33E4-4E01-9830-DEC5DF85F900}"/>
              </a:ext>
            </a:extLst>
          </p:cNvPr>
          <p:cNvSpPr txBox="1">
            <a:spLocks noChangeArrowheads="1"/>
          </p:cNvSpPr>
          <p:nvPr/>
        </p:nvSpPr>
        <p:spPr bwMode="auto">
          <a:xfrm>
            <a:off x="166879" y="5596201"/>
            <a:ext cx="8873438" cy="900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tabLst>
                <a:tab pos="2865755" algn="ctr"/>
                <a:tab pos="5731510" algn="r"/>
              </a:tabLst>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b="1" u="sng"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2865755" algn="ctr"/>
                <a:tab pos="5731510" algn="r"/>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Co-operatives appeared to have faced several challenges as a result of restrictions imposed by the COVID-19 National Lockdown. </a:t>
            </a:r>
            <a:r>
              <a:rPr lang="en-US" sz="1100" dirty="0">
                <a:latin typeface="Arial" panose="020B0604020202020204" pitchFamily="34" charset="0"/>
                <a:ea typeface="Calibri" panose="020F0502020204030204" pitchFamily="34" charset="0"/>
                <a:cs typeface="Times New Roman" panose="02020603050405020304" pitchFamily="18" charset="0"/>
              </a:rPr>
              <a:t>S</a:t>
            </a:r>
            <a:r>
              <a:rPr lang="en-US" sz="1100" dirty="0">
                <a:effectLst/>
                <a:latin typeface="Arial" panose="020B0604020202020204" pitchFamily="34" charset="0"/>
                <a:ea typeface="Calibri" panose="020F0502020204030204" pitchFamily="34" charset="0"/>
                <a:cs typeface="Times New Roman" panose="02020603050405020304" pitchFamily="18" charset="0"/>
              </a:rPr>
              <a:t>ome of these challenges included difficulties in supplying products to their customers</a:t>
            </a:r>
            <a:r>
              <a:rPr lang="en-US" sz="1100" dirty="0">
                <a:latin typeface="Arial" panose="020B0604020202020204" pitchFamily="34" charset="0"/>
                <a:ea typeface="Calibri" panose="020F0502020204030204" pitchFamily="34" charset="0"/>
                <a:cs typeface="Times New Roman" panose="02020603050405020304" pitchFamily="18" charset="0"/>
              </a:rPr>
              <a:t>, as well as </a:t>
            </a:r>
            <a:r>
              <a:rPr lang="en-US" sz="1100" dirty="0">
                <a:effectLst/>
                <a:latin typeface="Arial" panose="020B0604020202020204" pitchFamily="34" charset="0"/>
                <a:ea typeface="Calibri" panose="020F0502020204030204" pitchFamily="34" charset="0"/>
                <a:cs typeface="Times New Roman" panose="02020603050405020304" pitchFamily="18" charset="0"/>
              </a:rPr>
              <a:t>a loss of customers during the National Lockdown, which subsequently led to a decrease in profits.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865755" algn="ctr"/>
                <a:tab pos="5731510" algn="r"/>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Chart 13">
            <a:extLst>
              <a:ext uri="{FF2B5EF4-FFF2-40B4-BE49-F238E27FC236}">
                <a16:creationId xmlns:a16="http://schemas.microsoft.com/office/drawing/2014/main" id="{9A8CD5E2-88BC-4FF1-10A8-712098A3588D}"/>
              </a:ext>
            </a:extLst>
          </p:cNvPr>
          <p:cNvGraphicFramePr/>
          <p:nvPr>
            <p:extLst>
              <p:ext uri="{D42A27DB-BD31-4B8C-83A1-F6EECF244321}">
                <p14:modId xmlns:p14="http://schemas.microsoft.com/office/powerpoint/2010/main" val="1989826505"/>
              </p:ext>
            </p:extLst>
          </p:nvPr>
        </p:nvGraphicFramePr>
        <p:xfrm>
          <a:off x="4648317" y="918169"/>
          <a:ext cx="4392000" cy="45363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8568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0D73-E702-A8A7-1797-DD0CE1FF83D8}"/>
              </a:ext>
            </a:extLst>
          </p:cNvPr>
          <p:cNvSpPr>
            <a:spLocks noGrp="1"/>
          </p:cNvSpPr>
          <p:nvPr>
            <p:ph type="sldNum" sz="quarter" idx="12"/>
          </p:nvPr>
        </p:nvSpPr>
        <p:spPr/>
        <p:txBody>
          <a:bodyPr/>
          <a:lstStyle/>
          <a:p>
            <a:fld id="{AC3C8084-AA27-4274-95A3-D1DE450D2A6E}" type="slidenum">
              <a:rPr lang="en-ZA" smtClean="0"/>
              <a:pPr/>
              <a:t>8</a:t>
            </a:fld>
            <a:endParaRPr lang="en-ZA"/>
          </a:p>
        </p:txBody>
      </p:sp>
      <p:sp>
        <p:nvSpPr>
          <p:cNvPr id="5" name="Title 1">
            <a:extLst>
              <a:ext uri="{FF2B5EF4-FFF2-40B4-BE49-F238E27FC236}">
                <a16:creationId xmlns:a16="http://schemas.microsoft.com/office/drawing/2014/main" id="{56996049-A615-6E89-76D6-9DB90703CD8C}"/>
              </a:ext>
            </a:extLst>
          </p:cNvPr>
          <p:cNvSpPr>
            <a:spLocks noGrp="1"/>
          </p:cNvSpPr>
          <p:nvPr>
            <p:ph type="title"/>
          </p:nvPr>
        </p:nvSpPr>
        <p:spPr>
          <a:xfrm>
            <a:off x="405380" y="159658"/>
            <a:ext cx="7746681" cy="590401"/>
          </a:xfrm>
          <a:prstGeom prst="rect">
            <a:avLst/>
          </a:prstGeom>
        </p:spPr>
        <p:txBody>
          <a:bodyPr>
            <a:normAutofit fontScale="90000"/>
          </a:bodyPr>
          <a:lstStyle/>
          <a:p>
            <a:pPr algn="ctr"/>
            <a:r>
              <a:rPr lang="en-ZA" sz="2600" b="1" dirty="0">
                <a:latin typeface="Arial" panose="020B0604020202020204" pitchFamily="34" charset="0"/>
                <a:cs typeface="Arial" panose="020B0604020202020204" pitchFamily="34" charset="0"/>
              </a:rPr>
              <a:t>Impact of COVID-19 on Co-operative Operational Status and Revenue </a:t>
            </a:r>
          </a:p>
        </p:txBody>
      </p:sp>
      <p:pic>
        <p:nvPicPr>
          <p:cNvPr id="6" name="Picture 5" descr="Logo, company name&#10;&#10;Description automatically generated">
            <a:extLst>
              <a:ext uri="{FF2B5EF4-FFF2-40B4-BE49-F238E27FC236}">
                <a16:creationId xmlns:a16="http://schemas.microsoft.com/office/drawing/2014/main" id="{8F162542-72D5-EECC-F3CE-9A6599B18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7" name="Picture 6" descr="Text&#10;&#10;Description automatically generated">
            <a:extLst>
              <a:ext uri="{FF2B5EF4-FFF2-40B4-BE49-F238E27FC236}">
                <a16:creationId xmlns:a16="http://schemas.microsoft.com/office/drawing/2014/main" id="{9B1A7589-3D12-B9F2-191A-F486CA4A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pic>
        <p:nvPicPr>
          <p:cNvPr id="2" name="Picture 1">
            <a:extLst>
              <a:ext uri="{FF2B5EF4-FFF2-40B4-BE49-F238E27FC236}">
                <a16:creationId xmlns:a16="http://schemas.microsoft.com/office/drawing/2014/main" id="{2B8EA8DF-9614-643C-C039-3404D5D29BCA}"/>
              </a:ext>
            </a:extLst>
          </p:cNvPr>
          <p:cNvPicPr>
            <a:picLocks noChangeAspect="1"/>
          </p:cNvPicPr>
          <p:nvPr/>
        </p:nvPicPr>
        <p:blipFill>
          <a:blip r:embed="rId4"/>
          <a:stretch>
            <a:fillRect/>
          </a:stretch>
        </p:blipFill>
        <p:spPr>
          <a:xfrm>
            <a:off x="1371184" y="857271"/>
            <a:ext cx="6391094" cy="5522214"/>
          </a:xfrm>
          <a:prstGeom prst="rect">
            <a:avLst/>
          </a:prstGeom>
        </p:spPr>
      </p:pic>
    </p:spTree>
    <p:extLst>
      <p:ext uri="{BB962C8B-B14F-4D97-AF65-F5344CB8AC3E}">
        <p14:creationId xmlns:p14="http://schemas.microsoft.com/office/powerpoint/2010/main" val="211403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26614A-9F48-4C8C-97F6-05069E5DD876}"/>
              </a:ext>
            </a:extLst>
          </p:cNvPr>
          <p:cNvSpPr>
            <a:spLocks noGrp="1"/>
          </p:cNvSpPr>
          <p:nvPr>
            <p:ph type="title"/>
          </p:nvPr>
        </p:nvSpPr>
        <p:spPr>
          <a:xfrm>
            <a:off x="488631" y="183670"/>
            <a:ext cx="7886700" cy="590401"/>
          </a:xfrm>
          <a:prstGeom prst="rect">
            <a:avLst/>
          </a:prstGeom>
        </p:spPr>
        <p:txBody>
          <a:bodyPr>
            <a:normAutofit/>
          </a:bodyPr>
          <a:lstStyle/>
          <a:p>
            <a:pPr algn="ctr"/>
            <a:r>
              <a:rPr lang="en-ZA" sz="2600" b="1" dirty="0">
                <a:latin typeface="Arial" panose="020B0604020202020204" pitchFamily="34" charset="0"/>
                <a:cs typeface="Arial" panose="020B0604020202020204" pitchFamily="34" charset="0"/>
              </a:rPr>
              <a:t>Impact of COVID-19 on Operations</a:t>
            </a:r>
          </a:p>
        </p:txBody>
      </p:sp>
      <p:sp>
        <p:nvSpPr>
          <p:cNvPr id="8" name="Slide Number Placeholder 7"/>
          <p:cNvSpPr>
            <a:spLocks noGrp="1"/>
          </p:cNvSpPr>
          <p:nvPr>
            <p:ph type="sldNum" sz="quarter" idx="12"/>
          </p:nvPr>
        </p:nvSpPr>
        <p:spPr/>
        <p:txBody>
          <a:bodyPr/>
          <a:lstStyle/>
          <a:p>
            <a:fld id="{AC3C8084-AA27-4274-95A3-D1DE450D2A6E}" type="slidenum">
              <a:rPr lang="en-ZA">
                <a:solidFill>
                  <a:prstClr val="black">
                    <a:tint val="75000"/>
                  </a:prstClr>
                </a:solidFill>
                <a:latin typeface="Calibri"/>
              </a:rPr>
              <a:pPr/>
              <a:t>9</a:t>
            </a:fld>
            <a:endParaRPr lang="en-ZA" dirty="0">
              <a:solidFill>
                <a:prstClr val="black">
                  <a:tint val="75000"/>
                </a:prstClr>
              </a:solidFill>
              <a:latin typeface="Calibri"/>
            </a:endParaRPr>
          </a:p>
        </p:txBody>
      </p:sp>
      <p:pic>
        <p:nvPicPr>
          <p:cNvPr id="3" name="Picture 2" descr="Logo, company name&#10;&#10;Description automatically generated">
            <a:extLst>
              <a:ext uri="{FF2B5EF4-FFF2-40B4-BE49-F238E27FC236}">
                <a16:creationId xmlns:a16="http://schemas.microsoft.com/office/drawing/2014/main" id="{46336159-7CF6-8E47-B968-3312E623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 y="136524"/>
            <a:ext cx="531362" cy="590402"/>
          </a:xfrm>
          <a:prstGeom prst="rect">
            <a:avLst/>
          </a:prstGeom>
        </p:spPr>
      </p:pic>
      <p:pic>
        <p:nvPicPr>
          <p:cNvPr id="16" name="Picture 15" descr="Text&#10;&#10;Description automatically generated">
            <a:extLst>
              <a:ext uri="{FF2B5EF4-FFF2-40B4-BE49-F238E27FC236}">
                <a16:creationId xmlns:a16="http://schemas.microsoft.com/office/drawing/2014/main" id="{6E3F483C-3719-7742-B67C-CECAA9CA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57" y="361799"/>
            <a:ext cx="1079149" cy="365126"/>
          </a:xfrm>
          <a:prstGeom prst="rect">
            <a:avLst/>
          </a:prstGeom>
        </p:spPr>
      </p:pic>
      <p:graphicFrame>
        <p:nvGraphicFramePr>
          <p:cNvPr id="9" name="Chart 8">
            <a:extLst>
              <a:ext uri="{FF2B5EF4-FFF2-40B4-BE49-F238E27FC236}">
                <a16:creationId xmlns:a16="http://schemas.microsoft.com/office/drawing/2014/main" id="{92763F6A-1BCD-4889-8395-F3638A69A289}"/>
              </a:ext>
            </a:extLst>
          </p:cNvPr>
          <p:cNvGraphicFramePr/>
          <p:nvPr>
            <p:extLst>
              <p:ext uri="{D42A27DB-BD31-4B8C-83A1-F6EECF244321}">
                <p14:modId xmlns:p14="http://schemas.microsoft.com/office/powerpoint/2010/main" val="481966823"/>
              </p:ext>
            </p:extLst>
          </p:nvPr>
        </p:nvGraphicFramePr>
        <p:xfrm>
          <a:off x="163190" y="872550"/>
          <a:ext cx="5908001" cy="370457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2">
            <a:extLst>
              <a:ext uri="{FF2B5EF4-FFF2-40B4-BE49-F238E27FC236}">
                <a16:creationId xmlns:a16="http://schemas.microsoft.com/office/drawing/2014/main" id="{C4EACFCA-DF34-46DD-B1ED-F8B0113385CE}"/>
              </a:ext>
            </a:extLst>
          </p:cNvPr>
          <p:cNvSpPr txBox="1">
            <a:spLocks noChangeArrowheads="1"/>
          </p:cNvSpPr>
          <p:nvPr/>
        </p:nvSpPr>
        <p:spPr bwMode="auto">
          <a:xfrm>
            <a:off x="163190" y="5448260"/>
            <a:ext cx="8817619" cy="1188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tabLst>
                <a:tab pos="2865755" algn="ctr"/>
                <a:tab pos="5731510" algn="r"/>
                <a:tab pos="457200" algn="l"/>
              </a:tabLs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Key Findings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spcAft>
                <a:spcPts val="800"/>
              </a:spcAft>
              <a:buFont typeface="Arial" panose="020B0604020202020204" pitchFamily="34" charset="0"/>
              <a:buChar char="•"/>
              <a:tabLst>
                <a:tab pos="257683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The majority of co-operatives appeared to have been impacted by the COVID-19 pandemic, </a:t>
            </a:r>
            <a:r>
              <a:rPr lang="en-US" sz="1100" dirty="0">
                <a:latin typeface="Arial" panose="020B0604020202020204" pitchFamily="34" charset="0"/>
                <a:ea typeface="Calibri" panose="020F0502020204030204" pitchFamily="34" charset="0"/>
                <a:cs typeface="Times New Roman" panose="02020603050405020304" pitchFamily="18" charset="0"/>
              </a:rPr>
              <a:t>having</a:t>
            </a:r>
            <a:r>
              <a:rPr lang="en-US" sz="1100" dirty="0">
                <a:effectLst/>
                <a:latin typeface="Arial" panose="020B0604020202020204" pitchFamily="34" charset="0"/>
                <a:ea typeface="Calibri" panose="020F0502020204030204" pitchFamily="34" charset="0"/>
                <a:cs typeface="Times New Roman" panose="02020603050405020304" pitchFamily="18" charset="0"/>
              </a:rPr>
              <a:t> encountered issues such as loss of key members, halting operations due to lack of demand for their products, inability to travel to their customers due to restrictions on movement and a decrease in clientele, </a:t>
            </a:r>
            <a:r>
              <a:rPr lang="en-US" sz="1100" dirty="0">
                <a:latin typeface="Arial" panose="020B0604020202020204" pitchFamily="34" charset="0"/>
                <a:ea typeface="Calibri" panose="020F0502020204030204" pitchFamily="34" charset="0"/>
                <a:cs typeface="Times New Roman" panose="02020603050405020304" pitchFamily="18" charset="0"/>
              </a:rPr>
              <a:t>due to</a:t>
            </a:r>
            <a:r>
              <a:rPr lang="en-US" sz="1100" dirty="0">
                <a:effectLst/>
                <a:latin typeface="Arial" panose="020B0604020202020204" pitchFamily="34" charset="0"/>
                <a:ea typeface="Calibri" panose="020F0502020204030204" pitchFamily="34" charset="0"/>
                <a:cs typeface="Times New Roman" panose="02020603050405020304" pitchFamily="18" charset="0"/>
              </a:rPr>
              <a:t> customers being afraid to travel to the co-operatives to buy products.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spcAft>
                <a:spcPts val="800"/>
              </a:spcAft>
              <a:buFont typeface="Arial" panose="020B0604020202020204" pitchFamily="34" charset="0"/>
              <a:buChar char="•"/>
              <a:tabLst>
                <a:tab pos="257683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Co-operatives appear to have been facing challenges which impacted their operations prior to the COVID-19 pandemic.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865755" algn="ctr"/>
                <a:tab pos="5731510" algn="r"/>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93">
            <a:extLst>
              <a:ext uri="{FF2B5EF4-FFF2-40B4-BE49-F238E27FC236}">
                <a16:creationId xmlns:a16="http://schemas.microsoft.com/office/drawing/2014/main" id="{E2FB3672-B80E-45A4-9752-846E95F2F813}"/>
              </a:ext>
            </a:extLst>
          </p:cNvPr>
          <p:cNvSpPr txBox="1">
            <a:spLocks noChangeArrowheads="1"/>
          </p:cNvSpPr>
          <p:nvPr/>
        </p:nvSpPr>
        <p:spPr bwMode="auto">
          <a:xfrm>
            <a:off x="6251943" y="1530208"/>
            <a:ext cx="2728865" cy="1188000"/>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operations were disturbed because our place of work had to be closed because of COVID-19. We saw that we had to pause operations because of regulations.”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(Co-operative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518">
            <a:extLst>
              <a:ext uri="{FF2B5EF4-FFF2-40B4-BE49-F238E27FC236}">
                <a16:creationId xmlns:a16="http://schemas.microsoft.com/office/drawing/2014/main" id="{673B557D-71F1-4000-AE02-97F8D9D97285}"/>
              </a:ext>
            </a:extLst>
          </p:cNvPr>
          <p:cNvSpPr txBox="1">
            <a:spLocks noChangeArrowheads="1"/>
          </p:cNvSpPr>
          <p:nvPr/>
        </p:nvSpPr>
        <p:spPr bwMode="auto">
          <a:xfrm>
            <a:off x="6251943" y="2901027"/>
            <a:ext cx="2728866" cy="864000"/>
          </a:xfrm>
          <a:prstGeom prst="rect">
            <a:avLst/>
          </a:prstGeom>
          <a:solidFill>
            <a:srgbClr val="DAE3F3"/>
          </a:solidFill>
          <a:ln w="12700">
            <a:solidFill>
              <a:srgbClr val="000000"/>
            </a:solidFill>
            <a:miter lim="800000"/>
            <a:headEnd/>
            <a:tailEnd/>
          </a:ln>
        </p:spPr>
        <p:txBody>
          <a:bodyPr rot="0" vert="horz" wrap="square" lIns="91440" tIns="45720" rIns="91440" bIns="45720" anchor="t" anchorCtr="0" upright="1">
            <a:noAutofit/>
          </a:bodyPr>
          <a:lstStyle/>
          <a:p>
            <a:pPr algn="just">
              <a:spcAft>
                <a:spcPts val="8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“During the COVID-19 [pandemic], we received grants and were able to keep operating.”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(Co-operative Interview, 2021)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E721FF5E-5115-4F76-AA60-A2F06A2EA906}"/>
              </a:ext>
            </a:extLst>
          </p:cNvPr>
          <p:cNvSpPr txBox="1">
            <a:spLocks noChangeArrowheads="1"/>
          </p:cNvSpPr>
          <p:nvPr/>
        </p:nvSpPr>
        <p:spPr bwMode="auto">
          <a:xfrm>
            <a:off x="163190" y="4662345"/>
            <a:ext cx="8817618" cy="720000"/>
          </a:xfrm>
          <a:prstGeom prst="rect">
            <a:avLst/>
          </a:prstGeom>
          <a:solidFill>
            <a:srgbClr val="E2F0D9"/>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tabLst>
                <a:tab pos="2865755" algn="ctr"/>
                <a:tab pos="5731510" algn="r"/>
                <a:tab pos="457200" algn="l"/>
              </a:tabLst>
            </a:pPr>
            <a:r>
              <a:rPr lang="en-US" sz="1100" b="1" u="sng" dirty="0">
                <a:effectLst/>
                <a:latin typeface="Arial" panose="020B0604020202020204" pitchFamily="34" charset="0"/>
                <a:ea typeface="Calibri" panose="020F0502020204030204" pitchFamily="34" charset="0"/>
                <a:cs typeface="Times New Roman" panose="02020603050405020304" pitchFamily="18" charset="0"/>
              </a:rPr>
              <a:t>Positive Practice</a:t>
            </a:r>
            <a:endParaRPr lang="en-ZA" sz="1100" b="1" u="sng"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2865755" algn="ctr"/>
                <a:tab pos="5731510" algn="r"/>
                <a:tab pos="4572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Some co-operatives received financial assistance in the form of grants during the COVID-19 pandemic and were therefore, able keep operating.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35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9bafa7-1ff6-41e0-83c0-b1c66fe443b5">
      <Terms xmlns="http://schemas.microsoft.com/office/infopath/2007/PartnerControls"/>
    </lcf76f155ced4ddcb4097134ff3c332f>
    <TaxCatchAll xmlns="67bf803e-f4f7-46e5-8246-94f80491b4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BE4B52F58BAE4BBC7965DB781FCBDB" ma:contentTypeVersion="16" ma:contentTypeDescription="Create a new document." ma:contentTypeScope="" ma:versionID="4f236a280a9e00503a6cb77cdcba680d">
  <xsd:schema xmlns:xsd="http://www.w3.org/2001/XMLSchema" xmlns:xs="http://www.w3.org/2001/XMLSchema" xmlns:p="http://schemas.microsoft.com/office/2006/metadata/properties" xmlns:ns2="67bf803e-f4f7-46e5-8246-94f80491b4e6" xmlns:ns3="b99bafa7-1ff6-41e0-83c0-b1c66fe443b5" targetNamespace="http://schemas.microsoft.com/office/2006/metadata/properties" ma:root="true" ma:fieldsID="e9659a83a25ab7cebc7d14d9134725bf" ns2:_="" ns3:_="">
    <xsd:import namespace="67bf803e-f4f7-46e5-8246-94f80491b4e6"/>
    <xsd:import namespace="b99bafa7-1ff6-41e0-83c0-b1c66fe443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f803e-f4f7-46e5-8246-94f80491b4e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993b123-473c-4fbd-9ffa-206af90a1a57}" ma:internalName="TaxCatchAll" ma:showField="CatchAllData" ma:web="67bf803e-f4f7-46e5-8246-94f80491b4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9bafa7-1ff6-41e0-83c0-b1c66fe443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c9e0009-bf12-438a-a1ef-deb4bea6e92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332DF2-0CE5-4B09-8169-F75470FB0458}">
  <ds:schemaRefs>
    <ds:schemaRef ds:uri="http://purl.org/dc/terms/"/>
    <ds:schemaRef ds:uri="http://purl.org/dc/elements/1.1/"/>
    <ds:schemaRef ds:uri="http://schemas.microsoft.com/office/2006/documentManagement/types"/>
    <ds:schemaRef ds:uri="http://schemas.openxmlformats.org/package/2006/metadata/core-properties"/>
    <ds:schemaRef ds:uri="b99bafa7-1ff6-41e0-83c0-b1c66fe443b5"/>
    <ds:schemaRef ds:uri="http://schemas.microsoft.com/office/2006/metadata/properties"/>
    <ds:schemaRef ds:uri="http://www.w3.org/XML/1998/namespace"/>
    <ds:schemaRef ds:uri="67bf803e-f4f7-46e5-8246-94f80491b4e6"/>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CC73B77-2730-4AAA-B291-85F2A1F1838C}">
  <ds:schemaRefs>
    <ds:schemaRef ds:uri="67bf803e-f4f7-46e5-8246-94f80491b4e6"/>
    <ds:schemaRef ds:uri="b99bafa7-1ff6-41e0-83c0-b1c66fe443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A9F4C4-DC52-4387-AB64-8DEE8E6B0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990</TotalTime>
  <Words>2570</Words>
  <Application>Microsoft Macintosh PowerPoint</Application>
  <PresentationFormat>On-screen Show (4:3)</PresentationFormat>
  <Paragraphs>202</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Consolas</vt:lpstr>
      <vt:lpstr>Symbol</vt:lpstr>
      <vt:lpstr>Office Theme</vt:lpstr>
      <vt:lpstr>PowerPoint Presentation</vt:lpstr>
      <vt:lpstr>Agenda</vt:lpstr>
      <vt:lpstr>Project Objectives </vt:lpstr>
      <vt:lpstr>Project Objectives </vt:lpstr>
      <vt:lpstr>Research Findings</vt:lpstr>
      <vt:lpstr>Role and Contribution of Co-operatives  during COVID-19 period </vt:lpstr>
      <vt:lpstr>Impact of COVID-19 on Co-operatives </vt:lpstr>
      <vt:lpstr>Impact of COVID-19 on Co-operative Operational Status and Revenue </vt:lpstr>
      <vt:lpstr>Impact of COVID-19 on Operations</vt:lpstr>
      <vt:lpstr>Impact of COVID-19 on Quality of Services  </vt:lpstr>
      <vt:lpstr>Impact of COVID-19 on Ability to Manage Business</vt:lpstr>
      <vt:lpstr>Challenges faced during COVID-19 pandemic </vt:lpstr>
      <vt:lpstr>Adapting to Challenges Caused by COVID-19</vt:lpstr>
      <vt:lpstr>Co-operatives Contribution Towards Unemployment </vt:lpstr>
      <vt:lpstr>Support Received During the COVID-19 Period </vt:lpstr>
      <vt:lpstr>Impact of Support Received </vt:lpstr>
      <vt:lpstr>Role of Government, Private Sector and NDA</vt:lpstr>
      <vt:lpstr>Positive Practices to Continue</vt:lpstr>
      <vt:lpstr>Positive Practices</vt:lpstr>
      <vt:lpstr>Recommendations </vt:lpstr>
      <vt:lpstr>Key Findings and Recommendations </vt:lpstr>
      <vt:lpstr>Key Findings and Recommendations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Redflank 3</dc:creator>
  <cp:lastModifiedBy>Kareena Sunnassee</cp:lastModifiedBy>
  <cp:revision>17</cp:revision>
  <dcterms:created xsi:type="dcterms:W3CDTF">2019-11-05T09:48:14Z</dcterms:created>
  <dcterms:modified xsi:type="dcterms:W3CDTF">2022-06-22T06:17:55Z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0x01010048BE4B52F58BAE4BBC7965DB781FCBDB</vt:lpwstr>
  </property>
  <property fmtid="{D5CDD505-2E9C-101B-9397-08002B2CF9AE}" pid="3" name="Order">
    <vt:r8>4400</vt:r8>
  </property>
  <property fmtid="{D5CDD505-2E9C-101B-9397-08002B2CF9AE}" pid="4" name="MediaServiceImageTags">
    <vt:lpwstr/>
  </property>
</Properties>
</file>